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84" r:id="rId2"/>
  </p:sldMasterIdLst>
  <p:notesMasterIdLst>
    <p:notesMasterId r:id="rId102"/>
  </p:notesMasterIdLst>
  <p:sldIdLst>
    <p:sldId id="272" r:id="rId3"/>
    <p:sldId id="273" r:id="rId4"/>
    <p:sldId id="274" r:id="rId5"/>
    <p:sldId id="275" r:id="rId6"/>
    <p:sldId id="276" r:id="rId7"/>
    <p:sldId id="277" r:id="rId8"/>
    <p:sldId id="278" r:id="rId9"/>
    <p:sldId id="279" r:id="rId10"/>
    <p:sldId id="280" r:id="rId11"/>
    <p:sldId id="281" r:id="rId12"/>
    <p:sldId id="282" r:id="rId13"/>
    <p:sldId id="388" r:id="rId14"/>
    <p:sldId id="284" r:id="rId15"/>
    <p:sldId id="285" r:id="rId16"/>
    <p:sldId id="286" r:id="rId17"/>
    <p:sldId id="367" r:id="rId18"/>
    <p:sldId id="368" r:id="rId19"/>
    <p:sldId id="287" r:id="rId20"/>
    <p:sldId id="288" r:id="rId21"/>
    <p:sldId id="369" r:id="rId22"/>
    <p:sldId id="370" r:id="rId23"/>
    <p:sldId id="371" r:id="rId24"/>
    <p:sldId id="384" r:id="rId25"/>
    <p:sldId id="372" r:id="rId26"/>
    <p:sldId id="373" r:id="rId27"/>
    <p:sldId id="374" r:id="rId28"/>
    <p:sldId id="375" r:id="rId29"/>
    <p:sldId id="376" r:id="rId30"/>
    <p:sldId id="378" r:id="rId31"/>
    <p:sldId id="379" r:id="rId32"/>
    <p:sldId id="380" r:id="rId33"/>
    <p:sldId id="381" r:id="rId34"/>
    <p:sldId id="382" r:id="rId35"/>
    <p:sldId id="383" r:id="rId36"/>
    <p:sldId id="377" r:id="rId37"/>
    <p:sldId id="389" r:id="rId38"/>
    <p:sldId id="294" r:id="rId39"/>
    <p:sldId id="295" r:id="rId40"/>
    <p:sldId id="296" r:id="rId41"/>
    <p:sldId id="297" r:id="rId42"/>
    <p:sldId id="298" r:id="rId43"/>
    <p:sldId id="299" r:id="rId44"/>
    <p:sldId id="390" r:id="rId45"/>
    <p:sldId id="301" r:id="rId46"/>
    <p:sldId id="302" r:id="rId47"/>
    <p:sldId id="391" r:id="rId48"/>
    <p:sldId id="303" r:id="rId49"/>
    <p:sldId id="306" r:id="rId50"/>
    <p:sldId id="309" r:id="rId51"/>
    <p:sldId id="392" r:id="rId52"/>
    <p:sldId id="308" r:id="rId53"/>
    <p:sldId id="393" r:id="rId54"/>
    <p:sldId id="310" r:id="rId55"/>
    <p:sldId id="312" r:id="rId56"/>
    <p:sldId id="313" r:id="rId57"/>
    <p:sldId id="314" r:id="rId58"/>
    <p:sldId id="387" r:id="rId59"/>
    <p:sldId id="315"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3" r:id="rId75"/>
    <p:sldId id="334"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65" r:id="rId93"/>
    <p:sldId id="352" r:id="rId94"/>
    <p:sldId id="353" r:id="rId95"/>
    <p:sldId id="354" r:id="rId96"/>
    <p:sldId id="355" r:id="rId97"/>
    <p:sldId id="356" r:id="rId98"/>
    <p:sldId id="359" r:id="rId99"/>
    <p:sldId id="358" r:id="rId100"/>
    <p:sldId id="360"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864" autoAdjust="0"/>
    <p:restoredTop sz="93515" autoAdjust="0"/>
  </p:normalViewPr>
  <p:slideViewPr>
    <p:cSldViewPr snapToGrid="0">
      <p:cViewPr varScale="1">
        <p:scale>
          <a:sx n="50" d="100"/>
          <a:sy n="50" d="100"/>
        </p:scale>
        <p:origin x="60" y="175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D4573-58E7-4156-A133-2731F5F8D1A6}" type="datetimeFigureOut">
              <a:rPr lang="en-US" smtClean="0"/>
              <a:t>9/18/2020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B0CF2-7F87-4E02-A248-870047730F99}" type="slidenum">
              <a:rPr lang="en-US" smtClean="0"/>
              <a:t>‹#›</a:t>
            </a:fld>
            <a:endParaRPr lang="en-US"/>
          </a:p>
        </p:txBody>
      </p:sp>
    </p:spTree>
    <p:extLst>
      <p:ext uri="{BB962C8B-B14F-4D97-AF65-F5344CB8AC3E}">
        <p14:creationId xmlns:p14="http://schemas.microsoft.com/office/powerpoint/2010/main" val="3614981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en.wikipedia.org/wiki/Software_prototyping#endnote_10"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n.wikipedia.org/wiki/Five_W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1</a:t>
            </a:fld>
            <a:endParaRPr lang="en-US"/>
          </a:p>
        </p:txBody>
      </p:sp>
    </p:spTree>
    <p:extLst>
      <p:ext uri="{BB962C8B-B14F-4D97-AF65-F5344CB8AC3E}">
        <p14:creationId xmlns:p14="http://schemas.microsoft.com/office/powerpoint/2010/main" val="1495133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0"/>
          </p:nvPr>
        </p:nvSpPr>
        <p:spPr/>
        <p:txBody>
          <a:bodyPr/>
          <a:lstStyle/>
          <a:p>
            <a:fld id="{6BB98AFB-CB0D-4DFE-87B9-B4B0D0DE73CD}" type="slidenum">
              <a:rPr lang="en-MY" smtClean="0"/>
              <a:t>16</a:t>
            </a:fld>
            <a:endParaRPr lang="en-MY" dirty="0"/>
          </a:p>
        </p:txBody>
      </p:sp>
    </p:spTree>
    <p:extLst>
      <p:ext uri="{BB962C8B-B14F-4D97-AF65-F5344CB8AC3E}">
        <p14:creationId xmlns:p14="http://schemas.microsoft.com/office/powerpoint/2010/main" val="1566363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altLang="en-US" dirty="0"/>
              <a:t>build a very robust prototype in a structured manner and constantly refine it. </a:t>
            </a:r>
          </a:p>
          <a:p>
            <a:endParaRPr lang="en-US" altLang="en-US" dirty="0"/>
          </a:p>
          <a:p>
            <a:r>
              <a:rPr lang="en-MY" altLang="en-US" dirty="0"/>
              <a:t>In Evolutionary Prototyping, developers can focus themselves to develop parts of the system that they understand instead of working on developing a whole system.</a:t>
            </a:r>
          </a:p>
          <a:p>
            <a:r>
              <a:rPr lang="en-MY" altLang="en-US" dirty="0"/>
              <a:t>To minimize risk, the developer does not implement poorly understood features. The partial system is sent to customer sites. As users work with the system, they detect opportunities for new features and give requests for these features to developers. Developers then take these enhancement requests along with their own and use sound configuration-management practices to change the software-requirements specification, update the design, recode and retest.</a:t>
            </a:r>
            <a:r>
              <a:rPr lang="en-MY" altLang="en-US" baseline="30000" dirty="0">
                <a:hlinkClick r:id="rId3"/>
              </a:rPr>
              <a:t>[10]</a:t>
            </a:r>
            <a:endParaRPr lang="en-MY" altLang="en-US" dirty="0"/>
          </a:p>
          <a:p>
            <a:endParaRPr lang="en-MY" dirty="0"/>
          </a:p>
        </p:txBody>
      </p:sp>
      <p:sp>
        <p:nvSpPr>
          <p:cNvPr id="4" name="Slide Number Placeholder 3"/>
          <p:cNvSpPr>
            <a:spLocks noGrp="1"/>
          </p:cNvSpPr>
          <p:nvPr>
            <p:ph type="sldNum" sz="quarter" idx="10"/>
          </p:nvPr>
        </p:nvSpPr>
        <p:spPr/>
        <p:txBody>
          <a:bodyPr/>
          <a:lstStyle/>
          <a:p>
            <a:fld id="{6BB98AFB-CB0D-4DFE-87B9-B4B0D0DE73CD}" type="slidenum">
              <a:rPr lang="en-MY" smtClean="0"/>
              <a:t>28</a:t>
            </a:fld>
            <a:endParaRPr lang="en-MY" dirty="0"/>
          </a:p>
        </p:txBody>
      </p:sp>
    </p:spTree>
    <p:extLst>
      <p:ext uri="{BB962C8B-B14F-4D97-AF65-F5344CB8AC3E}">
        <p14:creationId xmlns:p14="http://schemas.microsoft.com/office/powerpoint/2010/main" val="1101263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0"/>
          </p:nvPr>
        </p:nvSpPr>
        <p:spPr/>
        <p:txBody>
          <a:bodyPr/>
          <a:lstStyle/>
          <a:p>
            <a:fld id="{893B0CF2-7F87-4E02-A248-870047730F99}" type="slidenum">
              <a:rPr lang="en-US" smtClean="0"/>
              <a:t>37</a:t>
            </a:fld>
            <a:endParaRPr lang="en-US"/>
          </a:p>
        </p:txBody>
      </p:sp>
    </p:spTree>
    <p:extLst>
      <p:ext uri="{BB962C8B-B14F-4D97-AF65-F5344CB8AC3E}">
        <p14:creationId xmlns:p14="http://schemas.microsoft.com/office/powerpoint/2010/main" val="294241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illustrates the XP process to produce an increment of the system that is being developed.</a:t>
            </a:r>
          </a:p>
          <a:p>
            <a:endParaRPr lang="en-US" dirty="0"/>
          </a:p>
          <a:p>
            <a:r>
              <a:rPr lang="en-US" dirty="0"/>
              <a:t>In XP, requirements are expressed as scenarios (called user stories), which are implemented directly as a series of tasks. Programmers work in pairs and develop tests for each task before writing the code. All tests must be successfully executed when new code is integrated into the system. There is a short time gap between releases of the system.</a:t>
            </a:r>
          </a:p>
          <a:p>
            <a:endParaRPr lang="en-US" dirty="0"/>
          </a:p>
          <a:p>
            <a:r>
              <a:rPr kumimoji="1" lang="en-MY" sz="1200" b="0" i="0" kern="1200" dirty="0">
                <a:solidFill>
                  <a:schemeClr val="tx1"/>
                </a:solidFill>
                <a:latin typeface="Times New Roman" charset="0"/>
                <a:ea typeface="+mn-ea"/>
                <a:cs typeface="Arial" charset="0"/>
              </a:rPr>
              <a:t>An example of user story template based on the </a:t>
            </a:r>
            <a:r>
              <a:rPr kumimoji="1" lang="en-MY" sz="1200" b="0" i="0" u="none" strike="noStrike" kern="1200" dirty="0">
                <a:solidFill>
                  <a:schemeClr val="tx1"/>
                </a:solidFill>
                <a:latin typeface="Times New Roman" charset="0"/>
                <a:ea typeface="+mn-ea"/>
                <a:cs typeface="Arial" charset="0"/>
                <a:hlinkClick r:id="rId3" tooltip="Five Ws"/>
              </a:rPr>
              <a:t>Five </a:t>
            </a:r>
            <a:r>
              <a:rPr kumimoji="1" lang="en-MY" sz="1200" b="0" i="0" u="none" strike="noStrike" kern="1200" dirty="0" err="1">
                <a:solidFill>
                  <a:schemeClr val="tx1"/>
                </a:solidFill>
                <a:latin typeface="Times New Roman" charset="0"/>
                <a:ea typeface="+mn-ea"/>
                <a:cs typeface="Arial" charset="0"/>
                <a:hlinkClick r:id="rId3" tooltip="Five Ws"/>
              </a:rPr>
              <a:t>Ws</a:t>
            </a:r>
            <a:r>
              <a:rPr kumimoji="1" lang="en-MY" sz="1200" b="0" i="0" kern="1200" dirty="0">
                <a:solidFill>
                  <a:schemeClr val="tx1"/>
                </a:solidFill>
                <a:latin typeface="Times New Roman" charset="0"/>
                <a:ea typeface="+mn-ea"/>
                <a:cs typeface="Arial" charset="0"/>
              </a:rPr>
              <a:t> specifies:</a:t>
            </a:r>
          </a:p>
          <a:p>
            <a:r>
              <a:rPr lang="en-MY" dirty="0"/>
              <a:t>"As </a:t>
            </a:r>
            <a:r>
              <a:rPr lang="en-MY" i="1" dirty="0"/>
              <a:t>&lt;who&gt;</a:t>
            </a:r>
            <a:r>
              <a:rPr lang="en-MY" dirty="0"/>
              <a:t> </a:t>
            </a:r>
            <a:r>
              <a:rPr lang="en-MY" i="1" dirty="0"/>
              <a:t>&lt;when&gt;</a:t>
            </a:r>
            <a:r>
              <a:rPr lang="en-MY" dirty="0"/>
              <a:t> </a:t>
            </a:r>
            <a:r>
              <a:rPr lang="en-MY" i="1" dirty="0"/>
              <a:t>&lt;where&gt;,</a:t>
            </a:r>
            <a:r>
              <a:rPr lang="en-MY" dirty="0"/>
              <a:t> I </a:t>
            </a:r>
            <a:r>
              <a:rPr lang="en-MY" i="1" dirty="0"/>
              <a:t>&lt;what&gt;</a:t>
            </a:r>
            <a:r>
              <a:rPr lang="en-MY" dirty="0"/>
              <a:t> because </a:t>
            </a:r>
            <a:r>
              <a:rPr lang="en-MY" i="1" dirty="0"/>
              <a:t>&lt;why&gt;.“</a:t>
            </a:r>
          </a:p>
          <a:p>
            <a:endParaRPr lang="en-US" i="1" dirty="0"/>
          </a:p>
          <a:p>
            <a:r>
              <a:rPr lang="en-US" i="1" dirty="0"/>
              <a:t>e.g. search</a:t>
            </a:r>
            <a:r>
              <a:rPr lang="en-US" i="1" baseline="0" dirty="0"/>
              <a:t> for customer: </a:t>
            </a:r>
            <a:r>
              <a:rPr kumimoji="1" lang="en-MY" sz="1200" b="0" i="0" kern="1200" dirty="0">
                <a:solidFill>
                  <a:schemeClr val="tx1"/>
                </a:solidFill>
                <a:latin typeface="Times New Roman" charset="0"/>
                <a:ea typeface="+mn-ea"/>
                <a:cs typeface="Arial" charset="0"/>
              </a:rPr>
              <a:t>As a user, I want to search for my customers by their first and last names.</a:t>
            </a:r>
            <a:endParaRPr lang="en-MY" dirty="0"/>
          </a:p>
        </p:txBody>
      </p:sp>
      <p:sp>
        <p:nvSpPr>
          <p:cNvPr id="4" name="Slide Number Placeholder 3"/>
          <p:cNvSpPr>
            <a:spLocks noGrp="1"/>
          </p:cNvSpPr>
          <p:nvPr>
            <p:ph type="sldNum" sz="quarter" idx="10"/>
          </p:nvPr>
        </p:nvSpPr>
        <p:spPr/>
        <p:txBody>
          <a:bodyPr/>
          <a:lstStyle/>
          <a:p>
            <a:fld id="{893B0CF2-7F87-4E02-A248-870047730F99}" type="slidenum">
              <a:rPr lang="en-US" smtClean="0"/>
              <a:t>94</a:t>
            </a:fld>
            <a:endParaRPr lang="en-US"/>
          </a:p>
        </p:txBody>
      </p:sp>
    </p:spTree>
    <p:extLst>
      <p:ext uri="{BB962C8B-B14F-4D97-AF65-F5344CB8AC3E}">
        <p14:creationId xmlns:p14="http://schemas.microsoft.com/office/powerpoint/2010/main" val="3079286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r>
              <a:rPr lang="en-US" sz="1200" b="1" dirty="0">
                <a:latin typeface="Times New Roman" pitchFamily="18" charset="0"/>
                <a:cs typeface="Times New Roman" pitchFamily="18" charset="0"/>
              </a:rPr>
              <a:t>Incremental planning </a:t>
            </a:r>
            <a:r>
              <a:rPr lang="en-US" sz="1200" dirty="0">
                <a:latin typeface="Times New Roman" pitchFamily="18" charset="0"/>
                <a:cs typeface="Times New Roman" pitchFamily="18" charset="0"/>
              </a:rPr>
              <a:t>– requirements are recorded on Story Cards and the Stories to be included in a release are determined by the time available and their relative priority. The developers break these Stories into development ‘Tasks’.</a:t>
            </a:r>
          </a:p>
          <a:p>
            <a:pPr>
              <a:spcAft>
                <a:spcPts val="300"/>
              </a:spcAft>
            </a:pPr>
            <a:r>
              <a:rPr lang="en-US" sz="1200" b="1" dirty="0">
                <a:latin typeface="Times New Roman" pitchFamily="18" charset="0"/>
                <a:cs typeface="Times New Roman" pitchFamily="18" charset="0"/>
              </a:rPr>
              <a:t>Small releases </a:t>
            </a:r>
            <a:r>
              <a:rPr lang="en-US" sz="1200" dirty="0">
                <a:latin typeface="Times New Roman" pitchFamily="18" charset="0"/>
                <a:cs typeface="Times New Roman" pitchFamily="18" charset="0"/>
              </a:rPr>
              <a:t>– the minimal useful set of functionality that provides business value is developed first. Releases of the sys are frequent and incrementally add functionality to the first release.</a:t>
            </a:r>
          </a:p>
          <a:p>
            <a:pPr>
              <a:spcAft>
                <a:spcPts val="300"/>
              </a:spcAft>
            </a:pPr>
            <a:r>
              <a:rPr lang="en-US" sz="1200" b="1" dirty="0">
                <a:latin typeface="Times New Roman" pitchFamily="18" charset="0"/>
                <a:cs typeface="Times New Roman" pitchFamily="18" charset="0"/>
              </a:rPr>
              <a:t>Simple design </a:t>
            </a:r>
            <a:r>
              <a:rPr lang="en-US" sz="1200" dirty="0">
                <a:latin typeface="Times New Roman" pitchFamily="18" charset="0"/>
                <a:cs typeface="Times New Roman" pitchFamily="18" charset="0"/>
              </a:rPr>
              <a:t>– enough design is carried out to meet the current requirements and no more.</a:t>
            </a:r>
          </a:p>
          <a:p>
            <a:pPr>
              <a:spcAft>
                <a:spcPts val="300"/>
              </a:spcAft>
            </a:pPr>
            <a:r>
              <a:rPr lang="en-US" sz="1200" b="1" dirty="0">
                <a:latin typeface="Times New Roman" pitchFamily="18" charset="0"/>
                <a:cs typeface="Times New Roman" pitchFamily="18" charset="0"/>
              </a:rPr>
              <a:t>Test-first development </a:t>
            </a:r>
            <a:r>
              <a:rPr lang="en-US" sz="1200" dirty="0">
                <a:latin typeface="Times New Roman" pitchFamily="18" charset="0"/>
                <a:cs typeface="Times New Roman" pitchFamily="18" charset="0"/>
              </a:rPr>
              <a:t>– an automated unit test framework is used to write tests for a new piece of functionality before that functionality itself is implemented.</a:t>
            </a:r>
          </a:p>
          <a:p>
            <a:pPr>
              <a:spcAft>
                <a:spcPts val="300"/>
              </a:spcAft>
            </a:pPr>
            <a:r>
              <a:rPr lang="en-US" sz="1200" b="1" dirty="0">
                <a:latin typeface="Times New Roman" pitchFamily="18" charset="0"/>
                <a:cs typeface="Times New Roman" pitchFamily="18" charset="0"/>
              </a:rPr>
              <a:t>Refactoring </a:t>
            </a:r>
            <a:r>
              <a:rPr lang="en-US" sz="1200" dirty="0">
                <a:latin typeface="Times New Roman" pitchFamily="18" charset="0"/>
                <a:cs typeface="Times New Roman" pitchFamily="18" charset="0"/>
              </a:rPr>
              <a:t>– all developers are expected to refactor the code continuously as soon as possible code improvements are found. This keeps the code simple and maintainable.</a:t>
            </a:r>
          </a:p>
          <a:p>
            <a:pPr>
              <a:spcAft>
                <a:spcPts val="300"/>
              </a:spcAft>
            </a:pPr>
            <a:r>
              <a:rPr lang="en-US" sz="1200" b="1" dirty="0">
                <a:latin typeface="Times New Roman" pitchFamily="18" charset="0"/>
                <a:cs typeface="Times New Roman" pitchFamily="18" charset="0"/>
              </a:rPr>
              <a:t>Pair programming </a:t>
            </a:r>
            <a:r>
              <a:rPr lang="en-US" sz="1200" dirty="0">
                <a:latin typeface="Times New Roman" pitchFamily="18" charset="0"/>
                <a:cs typeface="Times New Roman" pitchFamily="18" charset="0"/>
              </a:rPr>
              <a:t>– developers work in pairs, checking each other’s work and providing the support to always do a good job.</a:t>
            </a:r>
          </a:p>
          <a:p>
            <a:pPr>
              <a:spcAft>
                <a:spcPts val="300"/>
              </a:spcAft>
            </a:pPr>
            <a:r>
              <a:rPr lang="en-US" sz="1200" b="1" dirty="0">
                <a:latin typeface="Times New Roman" pitchFamily="18" charset="0"/>
                <a:cs typeface="Times New Roman" pitchFamily="18" charset="0"/>
              </a:rPr>
              <a:t>Collective ownership </a:t>
            </a:r>
            <a:r>
              <a:rPr lang="en-US" sz="1200" dirty="0">
                <a:latin typeface="Times New Roman" pitchFamily="18" charset="0"/>
                <a:cs typeface="Times New Roman" pitchFamily="18" charset="0"/>
              </a:rPr>
              <a:t>– the pairs of developers work on all areas of the system, so that no islands of expertise develop and all the developers take responsibility for all of the code. Anyone can change anything.</a:t>
            </a:r>
          </a:p>
          <a:p>
            <a:pPr>
              <a:spcAft>
                <a:spcPts val="300"/>
              </a:spcAft>
            </a:pPr>
            <a:r>
              <a:rPr lang="en-US" sz="1200" b="1" dirty="0">
                <a:latin typeface="Times New Roman" pitchFamily="18" charset="0"/>
                <a:cs typeface="Times New Roman" pitchFamily="18" charset="0"/>
              </a:rPr>
              <a:t>Continuous integration </a:t>
            </a:r>
            <a:r>
              <a:rPr lang="en-US" sz="1200" dirty="0">
                <a:latin typeface="Times New Roman" pitchFamily="18" charset="0"/>
                <a:cs typeface="Times New Roman" pitchFamily="18" charset="0"/>
              </a:rPr>
              <a:t>– as soon as the work on a task is complete, it is integrated into the whole system. After any such integration, all the unit tests in the system must pass.</a:t>
            </a:r>
          </a:p>
          <a:p>
            <a:pPr>
              <a:spcAft>
                <a:spcPts val="300"/>
              </a:spcAft>
            </a:pPr>
            <a:r>
              <a:rPr lang="en-US" sz="1200" b="1" dirty="0">
                <a:latin typeface="Times New Roman" pitchFamily="18" charset="0"/>
                <a:cs typeface="Times New Roman" pitchFamily="18" charset="0"/>
              </a:rPr>
              <a:t>Sustainable pace </a:t>
            </a:r>
            <a:r>
              <a:rPr lang="en-US" sz="1200" dirty="0">
                <a:latin typeface="Times New Roman" pitchFamily="18" charset="0"/>
                <a:cs typeface="Times New Roman" pitchFamily="18" charset="0"/>
              </a:rPr>
              <a:t>– large amounts of overtime are not considered acceptable as the net effect is often reduce code quality and medium term productivity.</a:t>
            </a:r>
          </a:p>
          <a:p>
            <a:pPr>
              <a:spcAft>
                <a:spcPts val="300"/>
              </a:spcAft>
            </a:pPr>
            <a:r>
              <a:rPr lang="en-US" sz="1200" b="1" dirty="0">
                <a:latin typeface="Times New Roman" pitchFamily="18" charset="0"/>
                <a:cs typeface="Times New Roman" pitchFamily="18" charset="0"/>
              </a:rPr>
              <a:t>On-site customer </a:t>
            </a:r>
            <a:r>
              <a:rPr lang="en-US" sz="1200" dirty="0">
                <a:latin typeface="Times New Roman" pitchFamily="18" charset="0"/>
                <a:cs typeface="Times New Roman" pitchFamily="18" charset="0"/>
              </a:rPr>
              <a:t>– a representative of the end-user of the system (the Customer) should be available full time for the use of the XP team. In an XP process, the customer is a member of the development team and is responsible for bringing sys requirements to the team for implementation.</a:t>
            </a:r>
            <a:endParaRPr lang="en-MY" sz="1200" dirty="0">
              <a:latin typeface="Times New Roman" pitchFamily="18" charset="0"/>
              <a:cs typeface="Times New Roman" pitchFamily="18" charset="0"/>
            </a:endParaRPr>
          </a:p>
          <a:p>
            <a:endParaRPr lang="en-MY" dirty="0"/>
          </a:p>
        </p:txBody>
      </p:sp>
      <p:sp>
        <p:nvSpPr>
          <p:cNvPr id="4" name="Slide Number Placeholder 3"/>
          <p:cNvSpPr>
            <a:spLocks noGrp="1"/>
          </p:cNvSpPr>
          <p:nvPr>
            <p:ph type="sldNum" sz="quarter" idx="10"/>
          </p:nvPr>
        </p:nvSpPr>
        <p:spPr/>
        <p:txBody>
          <a:bodyPr/>
          <a:lstStyle/>
          <a:p>
            <a:fld id="{893B0CF2-7F87-4E02-A248-870047730F99}" type="slidenum">
              <a:rPr lang="en-US" smtClean="0"/>
              <a:t>95</a:t>
            </a:fld>
            <a:endParaRPr lang="en-US"/>
          </a:p>
        </p:txBody>
      </p:sp>
    </p:spTree>
    <p:extLst>
      <p:ext uri="{BB962C8B-B14F-4D97-AF65-F5344CB8AC3E}">
        <p14:creationId xmlns:p14="http://schemas.microsoft.com/office/powerpoint/2010/main" val="3141258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r>
              <a:rPr lang="en-US" sz="1200" b="1" dirty="0">
                <a:latin typeface="Times New Roman" pitchFamily="18" charset="0"/>
                <a:cs typeface="Times New Roman" pitchFamily="18" charset="0"/>
              </a:rPr>
              <a:t>Incremental planning </a:t>
            </a:r>
            <a:r>
              <a:rPr lang="en-US" sz="1200" dirty="0">
                <a:latin typeface="Times New Roman" pitchFamily="18" charset="0"/>
                <a:cs typeface="Times New Roman" pitchFamily="18" charset="0"/>
              </a:rPr>
              <a:t>– requirements are recorded on Story Cards and the Stories to be included in a release are determined by the time available and their relative priority. The developers break these Stories into development ‘Tasks’.</a:t>
            </a:r>
          </a:p>
          <a:p>
            <a:pPr>
              <a:spcAft>
                <a:spcPts val="300"/>
              </a:spcAft>
            </a:pPr>
            <a:r>
              <a:rPr lang="en-US" sz="1200" b="1" dirty="0">
                <a:latin typeface="Times New Roman" pitchFamily="18" charset="0"/>
                <a:cs typeface="Times New Roman" pitchFamily="18" charset="0"/>
              </a:rPr>
              <a:t>Small releases </a:t>
            </a:r>
            <a:r>
              <a:rPr lang="en-US" sz="1200" dirty="0">
                <a:latin typeface="Times New Roman" pitchFamily="18" charset="0"/>
                <a:cs typeface="Times New Roman" pitchFamily="18" charset="0"/>
              </a:rPr>
              <a:t>– the minimal useful set of functionality that provides business value is developed first. Releases of the sys are frequent and incrementally add functionality to the first release.</a:t>
            </a:r>
          </a:p>
          <a:p>
            <a:pPr>
              <a:spcAft>
                <a:spcPts val="300"/>
              </a:spcAft>
            </a:pPr>
            <a:r>
              <a:rPr lang="en-US" sz="1200" b="1" dirty="0">
                <a:latin typeface="Times New Roman" pitchFamily="18" charset="0"/>
                <a:cs typeface="Times New Roman" pitchFamily="18" charset="0"/>
              </a:rPr>
              <a:t>Simple design </a:t>
            </a:r>
            <a:r>
              <a:rPr lang="en-US" sz="1200" dirty="0">
                <a:latin typeface="Times New Roman" pitchFamily="18" charset="0"/>
                <a:cs typeface="Times New Roman" pitchFamily="18" charset="0"/>
              </a:rPr>
              <a:t>– enough design is carried out to meet the current requirements and no more.</a:t>
            </a:r>
          </a:p>
          <a:p>
            <a:pPr>
              <a:spcAft>
                <a:spcPts val="300"/>
              </a:spcAft>
            </a:pPr>
            <a:r>
              <a:rPr lang="en-US" sz="1200" b="1" dirty="0">
                <a:latin typeface="Times New Roman" pitchFamily="18" charset="0"/>
                <a:cs typeface="Times New Roman" pitchFamily="18" charset="0"/>
              </a:rPr>
              <a:t>Test-first development </a:t>
            </a:r>
            <a:r>
              <a:rPr lang="en-US" sz="1200" dirty="0">
                <a:latin typeface="Times New Roman" pitchFamily="18" charset="0"/>
                <a:cs typeface="Times New Roman" pitchFamily="18" charset="0"/>
              </a:rPr>
              <a:t>– an automated unit test framework is used to write tests for a new piece of functionality before that functionality itself is implemented.</a:t>
            </a:r>
          </a:p>
          <a:p>
            <a:pPr>
              <a:spcAft>
                <a:spcPts val="300"/>
              </a:spcAft>
            </a:pPr>
            <a:r>
              <a:rPr lang="en-US" sz="1200" b="1" dirty="0">
                <a:latin typeface="Times New Roman" pitchFamily="18" charset="0"/>
                <a:cs typeface="Times New Roman" pitchFamily="18" charset="0"/>
              </a:rPr>
              <a:t>Refactoring </a:t>
            </a:r>
            <a:r>
              <a:rPr lang="en-US" sz="1200" dirty="0">
                <a:latin typeface="Times New Roman" pitchFamily="18" charset="0"/>
                <a:cs typeface="Times New Roman" pitchFamily="18" charset="0"/>
              </a:rPr>
              <a:t>– all developers are expected to refactor the code continuously as soon as possible code improvements are found. This keeps the code simple and maintainable.</a:t>
            </a:r>
          </a:p>
          <a:p>
            <a:pPr>
              <a:spcAft>
                <a:spcPts val="300"/>
              </a:spcAft>
            </a:pPr>
            <a:r>
              <a:rPr lang="en-US" sz="1200" b="1" dirty="0">
                <a:latin typeface="Times New Roman" pitchFamily="18" charset="0"/>
                <a:cs typeface="Times New Roman" pitchFamily="18" charset="0"/>
              </a:rPr>
              <a:t>Pair programming </a:t>
            </a:r>
            <a:r>
              <a:rPr lang="en-US" sz="1200" dirty="0">
                <a:latin typeface="Times New Roman" pitchFamily="18" charset="0"/>
                <a:cs typeface="Times New Roman" pitchFamily="18" charset="0"/>
              </a:rPr>
              <a:t>– developers work in pairs, checking each other’s work and providing the support to always do a good job.</a:t>
            </a:r>
          </a:p>
          <a:p>
            <a:pPr>
              <a:spcAft>
                <a:spcPts val="300"/>
              </a:spcAft>
            </a:pPr>
            <a:r>
              <a:rPr lang="en-US" sz="1200" b="1" dirty="0">
                <a:latin typeface="Times New Roman" pitchFamily="18" charset="0"/>
                <a:cs typeface="Times New Roman" pitchFamily="18" charset="0"/>
              </a:rPr>
              <a:t>Collective ownership </a:t>
            </a:r>
            <a:r>
              <a:rPr lang="en-US" sz="1200" dirty="0">
                <a:latin typeface="Times New Roman" pitchFamily="18" charset="0"/>
                <a:cs typeface="Times New Roman" pitchFamily="18" charset="0"/>
              </a:rPr>
              <a:t>– the pairs of developers work on all areas of the system, so that no islands of expertise develop and all the developers take responsibility for all of the code. Anyone can change anything.</a:t>
            </a:r>
          </a:p>
          <a:p>
            <a:pPr>
              <a:spcAft>
                <a:spcPts val="300"/>
              </a:spcAft>
            </a:pPr>
            <a:r>
              <a:rPr lang="en-US" sz="1200" b="1" dirty="0">
                <a:latin typeface="Times New Roman" pitchFamily="18" charset="0"/>
                <a:cs typeface="Times New Roman" pitchFamily="18" charset="0"/>
              </a:rPr>
              <a:t>Continuous integration </a:t>
            </a:r>
            <a:r>
              <a:rPr lang="en-US" sz="1200" dirty="0">
                <a:latin typeface="Times New Roman" pitchFamily="18" charset="0"/>
                <a:cs typeface="Times New Roman" pitchFamily="18" charset="0"/>
              </a:rPr>
              <a:t>– as soon as the work on a task is complete, it is integrated into the whole system. After any such integration, all the unit tests in the system must pass.</a:t>
            </a:r>
          </a:p>
          <a:p>
            <a:pPr>
              <a:spcAft>
                <a:spcPts val="300"/>
              </a:spcAft>
            </a:pPr>
            <a:r>
              <a:rPr lang="en-US" sz="1200" b="1" dirty="0">
                <a:latin typeface="Times New Roman" pitchFamily="18" charset="0"/>
                <a:cs typeface="Times New Roman" pitchFamily="18" charset="0"/>
              </a:rPr>
              <a:t>Sustainable pace </a:t>
            </a:r>
            <a:r>
              <a:rPr lang="en-US" sz="1200" dirty="0">
                <a:latin typeface="Times New Roman" pitchFamily="18" charset="0"/>
                <a:cs typeface="Times New Roman" pitchFamily="18" charset="0"/>
              </a:rPr>
              <a:t>– large amounts of overtime are not considered acceptable as the net effect is often reduce code quality and medium term productivity.</a:t>
            </a:r>
          </a:p>
          <a:p>
            <a:pPr>
              <a:spcAft>
                <a:spcPts val="300"/>
              </a:spcAft>
            </a:pPr>
            <a:r>
              <a:rPr lang="en-US" sz="1200" b="1" dirty="0">
                <a:latin typeface="Times New Roman" pitchFamily="18" charset="0"/>
                <a:cs typeface="Times New Roman" pitchFamily="18" charset="0"/>
              </a:rPr>
              <a:t>On-site customer </a:t>
            </a:r>
            <a:r>
              <a:rPr lang="en-US" sz="1200" dirty="0">
                <a:latin typeface="Times New Roman" pitchFamily="18" charset="0"/>
                <a:cs typeface="Times New Roman" pitchFamily="18" charset="0"/>
              </a:rPr>
              <a:t>– a representative of the end-user of the system (the Customer) should be available full time for the use of the XP team. In an XP process, the customer is a member of the development team and is responsible for bringing sys requirements to the team for implementation.</a:t>
            </a:r>
            <a:endParaRPr lang="en-MY" sz="1200">
              <a:latin typeface="Times New Roman" pitchFamily="18" charset="0"/>
              <a:cs typeface="Times New Roman" pitchFamily="18" charset="0"/>
            </a:endParaRPr>
          </a:p>
          <a:p>
            <a:endParaRPr lang="en-MY"/>
          </a:p>
        </p:txBody>
      </p:sp>
      <p:sp>
        <p:nvSpPr>
          <p:cNvPr id="4" name="Slide Number Placeholder 3"/>
          <p:cNvSpPr>
            <a:spLocks noGrp="1"/>
          </p:cNvSpPr>
          <p:nvPr>
            <p:ph type="sldNum" sz="quarter" idx="10"/>
          </p:nvPr>
        </p:nvSpPr>
        <p:spPr/>
        <p:txBody>
          <a:bodyPr/>
          <a:lstStyle/>
          <a:p>
            <a:fld id="{893B0CF2-7F87-4E02-A248-870047730F99}" type="slidenum">
              <a:rPr lang="en-US" smtClean="0"/>
              <a:t>96</a:t>
            </a:fld>
            <a:endParaRPr lang="en-US"/>
          </a:p>
        </p:txBody>
      </p:sp>
    </p:spTree>
    <p:extLst>
      <p:ext uri="{BB962C8B-B14F-4D97-AF65-F5344CB8AC3E}">
        <p14:creationId xmlns:p14="http://schemas.microsoft.com/office/powerpoint/2010/main" val="3661515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30" name="Date Placeholder 29"/>
          <p:cNvSpPr>
            <a:spLocks noGrp="1"/>
          </p:cNvSpPr>
          <p:nvPr>
            <p:ph type="dt" sz="half" idx="10"/>
          </p:nvPr>
        </p:nvSpPr>
        <p:spPr/>
        <p:txBody>
          <a:bodyPr/>
          <a:lstStyle/>
          <a:p>
            <a:fld id="{F6129206-9387-446A-8F60-FFAC13954932}" type="datetime1">
              <a:rPr lang="en-US" smtClean="0"/>
              <a:t>9/18/2020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401CF334-2D5C-4859-84A6-CA7E6E43FAEB}" type="slidenum">
              <a:rPr lang="en-US" smtClean="0"/>
              <a:t>‹#›</a:t>
            </a:fld>
            <a:endParaRPr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tx2"/>
                </a:solidFill>
                <a:effectLst/>
                <a:latin typeface="+mj-lt"/>
                <a:ea typeface="+mj-ea"/>
                <a:cs typeface="+mj-cs"/>
              </a:defRPr>
            </a:lvl1pPr>
          </a:lstStyle>
          <a:p>
            <a:r>
              <a:rPr kumimoji="0" lang="en-US"/>
              <a:t>Click to edit Master title style</a:t>
            </a:r>
            <a:endParaRPr kumimoji="0" lang="en-US" dirty="0"/>
          </a:p>
        </p:txBody>
      </p:sp>
      <p:cxnSp>
        <p:nvCxnSpPr>
          <p:cNvPr id="5" name="Straight Connector 4"/>
          <p:cNvCxnSpPr/>
          <p:nvPr/>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0" y="6208894"/>
            <a:ext cx="12192000" cy="649106"/>
            <a:chOff x="0" y="6208894"/>
            <a:chExt cx="12192000" cy="649106"/>
          </a:xfrm>
        </p:grpSpPr>
        <p:sp>
          <p:nvSpPr>
            <p:cNvPr id="2" name="Rectangle 1"/>
            <p:cNvSpPr/>
            <p:nvPr/>
          </p:nvSpPr>
          <p:spPr>
            <a:xfrm>
              <a:off x="3048" y="6220178"/>
              <a:ext cx="12188952" cy="637822"/>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7" name="Straight Connector 6"/>
            <p:cNvCxnSpPr/>
            <p:nvPr/>
          </p:nvCxnSpPr>
          <p:spPr>
            <a:xfrm>
              <a:off x="0" y="620889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p:cNvCxnSpPr/>
          <p:nvPr userDrawn="1"/>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82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FB7E105-A3AF-429D-9FD6-3B8B08EBF7B2}" type="datetime1">
              <a:rPr lang="en-US" smtClean="0"/>
              <a:t>9/18/2020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87777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F129C3B-BDF7-4B9F-8293-23FA865162D1}" type="datetime1">
              <a:rPr lang="en-US" smtClean="0"/>
              <a:t>9/18/2020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p>
        </p:txBody>
      </p:sp>
    </p:spTree>
    <p:extLst>
      <p:ext uri="{BB962C8B-B14F-4D97-AF65-F5344CB8AC3E}">
        <p14:creationId xmlns:p14="http://schemas.microsoft.com/office/powerpoint/2010/main" val="336975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3FEA4D6-EB2A-4067-9A8B-B242EDCD7686}" type="datetime1">
              <a:rPr lang="en-US" smtClean="0"/>
              <a:t>9/18/2020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Content Placeholder 2"/>
          <p:cNvSpPr>
            <a:spLocks noGrp="1"/>
          </p:cNvSpPr>
          <p:nvPr>
            <p:ph idx="1"/>
          </p:nvPr>
        </p:nvSpPr>
        <p:spPr>
          <a:xfrm>
            <a:off x="609600" y="1582911"/>
            <a:ext cx="10972800" cy="4741689"/>
          </a:xfrm>
        </p:spPr>
        <p:txBody>
          <a:bodyPr>
            <a:normAutofit/>
          </a:bodyPr>
          <a:lstStyle>
            <a:lvl1pPr>
              <a:defRPr sz="2800"/>
            </a:lvl1pPr>
            <a:lvl2pPr>
              <a:defRPr sz="2800"/>
            </a:lvl2pPr>
            <a:lvl3pPr>
              <a:defRPr sz="2400"/>
            </a:lvl3pPr>
            <a:lvl4pPr>
              <a:defRPr sz="2400"/>
            </a:lvl4pPr>
            <a:lvl5pPr>
              <a:defRPr sz="24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a:xfrm>
            <a:off x="609600" y="704088"/>
            <a:ext cx="10972800" cy="725142"/>
          </a:xfrm>
        </p:spPr>
        <p:txBody>
          <a:bodyPr>
            <a:normAutofit/>
          </a:bodyPr>
          <a:lstStyle>
            <a:lvl1pPr>
              <a:defRPr sz="4000"/>
            </a:lvl1pPr>
          </a:lstStyle>
          <a:p>
            <a:r>
              <a:rPr kumimoji="0" lang="en-US" dirty="0"/>
              <a:t>Click to edit Master title style</a:t>
            </a:r>
          </a:p>
        </p:txBody>
      </p:sp>
    </p:spTree>
    <p:extLst>
      <p:ext uri="{BB962C8B-B14F-4D97-AF65-F5344CB8AC3E}">
        <p14:creationId xmlns:p14="http://schemas.microsoft.com/office/powerpoint/2010/main" val="148168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1618CDB-1267-480B-8F4E-28384F1E170A}" type="datetime1">
              <a:rPr lang="en-US" smtClean="0"/>
              <a:t>9/18/2020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4400" b="1" cap="none" baseline="0" dirty="0">
                <a:ln w="635">
                  <a:noFill/>
                </a:ln>
                <a:solidFill>
                  <a:schemeClr val="tx2"/>
                </a:solidFill>
                <a:effectLst/>
                <a:latin typeface="+mj-lt"/>
                <a:ea typeface="+mj-ea"/>
                <a:cs typeface="+mj-cs"/>
              </a:defRPr>
            </a:lvl1pPr>
          </a:lstStyle>
          <a:p>
            <a:r>
              <a:rPr kumimoji="0" lang="en-US" dirty="0"/>
              <a:t>Click to edit Master title style</a:t>
            </a:r>
          </a:p>
        </p:txBody>
      </p:sp>
    </p:spTree>
    <p:extLst>
      <p:ext uri="{BB962C8B-B14F-4D97-AF65-F5344CB8AC3E}">
        <p14:creationId xmlns:p14="http://schemas.microsoft.com/office/powerpoint/2010/main" val="35319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9A5CD61-8A0A-4759-8E37-73ED6503F3F8}" type="datetime1">
              <a:rPr lang="en-US" smtClean="0"/>
              <a:t>9/18/2020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Tree>
    <p:extLst>
      <p:ext uri="{BB962C8B-B14F-4D97-AF65-F5344CB8AC3E}">
        <p14:creationId xmlns:p14="http://schemas.microsoft.com/office/powerpoint/2010/main" val="10901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E9DFF8B1-9B36-448A-81B6-D35AE4F2BEB3}" type="datetime1">
              <a:rPr lang="en-US" smtClean="0"/>
              <a:t>9/18/2020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1"/>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1"/>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Tree>
    <p:extLst>
      <p:ext uri="{BB962C8B-B14F-4D97-AF65-F5344CB8AC3E}">
        <p14:creationId xmlns:p14="http://schemas.microsoft.com/office/powerpoint/2010/main" val="125018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105D875-88B6-469E-B015-12759B414B29}" type="datetime1">
              <a:rPr lang="en-US" smtClean="0"/>
              <a:t>9/18/2020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
        <p:nvSpPr>
          <p:cNvPr id="2" name="Title 1"/>
          <p:cNvSpPr>
            <a:spLocks noGrp="1"/>
          </p:cNvSpPr>
          <p:nvPr>
            <p:ph type="title"/>
          </p:nvPr>
        </p:nvSpPr>
        <p:spPr>
          <a:xfrm>
            <a:off x="609600" y="704089"/>
            <a:ext cx="11074400" cy="732826"/>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4000" b="0">
                <a:ln>
                  <a:noFill/>
                </a:ln>
                <a:solidFill>
                  <a:schemeClr val="tx2"/>
                </a:solidFill>
                <a:effectLst/>
                <a:latin typeface="+mj-lt"/>
                <a:ea typeface="+mj-ea"/>
                <a:cs typeface="+mj-cs"/>
              </a:defRPr>
            </a:lvl1pPr>
          </a:lstStyle>
          <a:p>
            <a:r>
              <a:rPr kumimoji="0" lang="en-US" dirty="0"/>
              <a:t>Click to edit Master title style</a:t>
            </a:r>
          </a:p>
        </p:txBody>
      </p:sp>
    </p:spTree>
    <p:extLst>
      <p:ext uri="{BB962C8B-B14F-4D97-AF65-F5344CB8AC3E}">
        <p14:creationId xmlns:p14="http://schemas.microsoft.com/office/powerpoint/2010/main" val="307181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DCE18-B97C-4621-AFCA-44EEC367511A}" type="datetime1">
              <a:rPr lang="en-US" smtClean="0"/>
              <a:t>9/18/2020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5288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58B107C-3451-47A9-B4D7-67C0D4447289}" type="datetime1">
              <a:rPr lang="en-US" smtClean="0"/>
              <a:t>9/18/2020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Tree>
    <p:extLst>
      <p:ext uri="{BB962C8B-B14F-4D97-AF65-F5344CB8AC3E}">
        <p14:creationId xmlns:p14="http://schemas.microsoft.com/office/powerpoint/2010/main" val="199192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5" name="Date Placeholder 4"/>
          <p:cNvSpPr>
            <a:spLocks noGrp="1"/>
          </p:cNvSpPr>
          <p:nvPr>
            <p:ph type="dt" sz="half" idx="10"/>
          </p:nvPr>
        </p:nvSpPr>
        <p:spPr/>
        <p:txBody>
          <a:bodyPr/>
          <a:lstStyle/>
          <a:p>
            <a:fld id="{BE4E3520-9352-44DA-A448-5A8C3559CF18}" type="datetime1">
              <a:rPr lang="en-US" smtClean="0"/>
              <a:t>9/18/2020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69600" y="6356351"/>
            <a:ext cx="812800" cy="365125"/>
          </a:xfrm>
        </p:spPr>
        <p:txBody>
          <a:bodyPr/>
          <a:lstStyle/>
          <a:p>
            <a:fld id="{401CF334-2D5C-4859-84A6-CA7E6E43FAEB}" type="slidenum">
              <a:rPr lang="en-US" smtClean="0"/>
              <a:t>‹#›</a:t>
            </a:fld>
            <a:endParaRPr lang="en-US"/>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Tree>
    <p:extLst>
      <p:ext uri="{BB962C8B-B14F-4D97-AF65-F5344CB8AC3E}">
        <p14:creationId xmlns:p14="http://schemas.microsoft.com/office/powerpoint/2010/main" val="251962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25" name="Group 24"/>
          <p:cNvGrpSpPr/>
          <p:nvPr/>
        </p:nvGrpSpPr>
        <p:grpSpPr>
          <a:xfrm>
            <a:off x="-29028" y="-7144"/>
            <a:ext cx="12240731" cy="6879658"/>
            <a:chOff x="0" y="-21658"/>
            <a:chExt cx="12240731" cy="6879658"/>
          </a:xfrm>
        </p:grpSpPr>
        <p:sp>
          <p:nvSpPr>
            <p:cNvPr id="26" name="Rectangle 25"/>
            <p:cNvSpPr/>
            <p:nvPr/>
          </p:nvSpPr>
          <p:spPr>
            <a:xfrm>
              <a:off x="31633"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0" y="-21658"/>
              <a:ext cx="12240731" cy="1041400"/>
              <a:chOff x="-25356" y="-7144"/>
              <a:chExt cx="12240731" cy="1041400"/>
            </a:xfrm>
          </p:grpSpPr>
          <p:sp>
            <p:nvSpPr>
              <p:cNvPr id="28" name="Freeform 27"/>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29" name="Freeform 28"/>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grpSp>
            <p:nvGrpSpPr>
              <p:cNvPr id="31" name="Group 30"/>
              <p:cNvGrpSpPr/>
              <p:nvPr/>
            </p:nvGrpSpPr>
            <p:grpSpPr>
              <a:xfrm>
                <a:off x="-25356" y="202408"/>
                <a:ext cx="12240731" cy="649224"/>
                <a:chOff x="-19045" y="216550"/>
                <a:chExt cx="9180548" cy="649224"/>
              </a:xfrm>
            </p:grpSpPr>
            <p:sp>
              <p:nvSpPr>
                <p:cNvPr id="32" name="Freeform 3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33" name="Freeform 3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grpSp>
        </p:grpSp>
      </p:gr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1"/>
                </a:solidFill>
              </a:defRPr>
            </a:lvl1pPr>
          </a:lstStyle>
          <a:p>
            <a:fld id="{31548915-E518-4433-8D6B-33A8AED6E4E4}" type="datetime1">
              <a:rPr lang="en-US" smtClean="0"/>
              <a:t>9/18/2020</a:t>
            </a:fld>
            <a:endParaRPr lang="en-US"/>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1"/>
                </a:solidFill>
              </a:defRPr>
            </a:lvl1pPr>
          </a:lstStyle>
          <a:p>
            <a:endParaRPr lang="en-US"/>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1"/>
                </a:solidFill>
              </a:defRPr>
            </a:lvl1pPr>
          </a:lstStyle>
          <a:p>
            <a:fld id="{401CF334-2D5C-4859-84A6-CA7E6E43FAEB}" type="slidenum">
              <a:rPr lang="en-US" smtClean="0"/>
              <a:pPr/>
              <a:t>‹#›</a:t>
            </a:fld>
            <a:endParaRPr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endParaRPr kumimoji="0" lang="en-US" dirty="0"/>
          </a:p>
        </p:txBody>
      </p:sp>
    </p:spTree>
    <p:extLst>
      <p:ext uri="{BB962C8B-B14F-4D97-AF65-F5344CB8AC3E}">
        <p14:creationId xmlns:p14="http://schemas.microsoft.com/office/powerpoint/2010/main" val="942852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6.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jpeg"/><Relationship Id="rId9" Type="http://schemas.openxmlformats.org/officeDocument/2006/relationships/image" Target="../media/image34.jpeg"/></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dirty="0"/>
          </a:p>
          <a:p>
            <a:endParaRPr lang="en-US" dirty="0"/>
          </a:p>
        </p:txBody>
      </p:sp>
      <p:sp>
        <p:nvSpPr>
          <p:cNvPr id="4" name="Title 3"/>
          <p:cNvSpPr>
            <a:spLocks noGrp="1"/>
          </p:cNvSpPr>
          <p:nvPr>
            <p:ph type="ctrTitle"/>
          </p:nvPr>
        </p:nvSpPr>
        <p:spPr/>
        <p:txBody>
          <a:bodyPr/>
          <a:lstStyle/>
          <a:p>
            <a:r>
              <a:rPr lang="en-US" dirty="0"/>
              <a:t>Chapter 2 </a:t>
            </a:r>
            <a:br>
              <a:rPr lang="en-US" dirty="0"/>
            </a:br>
            <a:r>
              <a:rPr lang="en-US" dirty="0"/>
              <a:t>Software Process Models</a:t>
            </a:r>
          </a:p>
        </p:txBody>
      </p:sp>
    </p:spTree>
    <p:extLst>
      <p:ext uri="{BB962C8B-B14F-4D97-AF65-F5344CB8AC3E}">
        <p14:creationId xmlns:p14="http://schemas.microsoft.com/office/powerpoint/2010/main" val="354962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1. Linear Sequential Model/Waterfall Model</a:t>
            </a:r>
          </a:p>
        </p:txBody>
      </p:sp>
      <p:sp>
        <p:nvSpPr>
          <p:cNvPr id="3" name="Rounded Rectangle 2"/>
          <p:cNvSpPr/>
          <p:nvPr/>
        </p:nvSpPr>
        <p:spPr>
          <a:xfrm>
            <a:off x="843328" y="1516316"/>
            <a:ext cx="2590800" cy="1371600"/>
          </a:xfrm>
          <a:prstGeom prst="roundRect">
            <a:avLst/>
          </a:prstGeom>
          <a:solidFill>
            <a:schemeClr val="bg1"/>
          </a:solidFill>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anchor="ctr"/>
          <a:lstStyle/>
          <a:p>
            <a:pPr>
              <a:defRPr/>
            </a:pPr>
            <a:r>
              <a:rPr lang="en-US" dirty="0">
                <a:solidFill>
                  <a:schemeClr val="tx1"/>
                </a:solidFill>
              </a:rPr>
              <a:t>Communication</a:t>
            </a:r>
          </a:p>
          <a:p>
            <a:pPr marL="265113" indent="-265113">
              <a:buFont typeface="Wingdings" pitchFamily="2" charset="2"/>
              <a:buChar char="ü"/>
              <a:defRPr/>
            </a:pPr>
            <a:r>
              <a:rPr lang="en-US" dirty="0">
                <a:solidFill>
                  <a:schemeClr val="tx1"/>
                </a:solidFill>
              </a:rPr>
              <a:t>Project Initiation</a:t>
            </a:r>
          </a:p>
          <a:p>
            <a:pPr marL="265113" indent="-265113">
              <a:buFont typeface="Wingdings" pitchFamily="2" charset="2"/>
              <a:buChar char="ü"/>
              <a:defRPr/>
            </a:pPr>
            <a:r>
              <a:rPr lang="en-US" dirty="0">
                <a:solidFill>
                  <a:schemeClr val="tx1"/>
                </a:solidFill>
              </a:rPr>
              <a:t>Requirement Gathering</a:t>
            </a:r>
            <a:endParaRPr lang="en-MY" dirty="0">
              <a:solidFill>
                <a:schemeClr val="tx1"/>
              </a:solidFill>
            </a:endParaRPr>
          </a:p>
        </p:txBody>
      </p:sp>
      <p:sp>
        <p:nvSpPr>
          <p:cNvPr id="4" name="Rounded Rectangle 3"/>
          <p:cNvSpPr/>
          <p:nvPr/>
        </p:nvSpPr>
        <p:spPr>
          <a:xfrm>
            <a:off x="3570520" y="2521644"/>
            <a:ext cx="1981200" cy="1524000"/>
          </a:xfrm>
          <a:prstGeom prst="roundRect">
            <a:avLst/>
          </a:prstGeom>
          <a:solidFill>
            <a:schemeClr val="bg1"/>
          </a:solidFill>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anchor="ctr"/>
          <a:lstStyle/>
          <a:p>
            <a:pPr>
              <a:defRPr/>
            </a:pPr>
            <a:r>
              <a:rPr lang="en-US" dirty="0">
                <a:solidFill>
                  <a:schemeClr val="tx1"/>
                </a:solidFill>
              </a:rPr>
              <a:t>Planning</a:t>
            </a:r>
          </a:p>
          <a:p>
            <a:pPr marL="265113" indent="-265113">
              <a:buFont typeface="Wingdings" pitchFamily="2" charset="2"/>
              <a:buChar char="ü"/>
              <a:defRPr/>
            </a:pPr>
            <a:r>
              <a:rPr lang="en-US" dirty="0">
                <a:solidFill>
                  <a:schemeClr val="tx1"/>
                </a:solidFill>
              </a:rPr>
              <a:t>Estimating</a:t>
            </a:r>
          </a:p>
          <a:p>
            <a:pPr marL="265113" indent="-265113">
              <a:buFont typeface="Wingdings" pitchFamily="2" charset="2"/>
              <a:buChar char="ü"/>
              <a:defRPr/>
            </a:pPr>
            <a:r>
              <a:rPr lang="en-US" dirty="0">
                <a:solidFill>
                  <a:schemeClr val="tx1"/>
                </a:solidFill>
              </a:rPr>
              <a:t>Scheduling</a:t>
            </a:r>
          </a:p>
          <a:p>
            <a:pPr marL="265113" indent="-265113">
              <a:buFont typeface="Wingdings" pitchFamily="2" charset="2"/>
              <a:buChar char="ü"/>
              <a:defRPr/>
            </a:pPr>
            <a:r>
              <a:rPr lang="en-US" dirty="0">
                <a:solidFill>
                  <a:schemeClr val="tx1"/>
                </a:solidFill>
              </a:rPr>
              <a:t>Tracking</a:t>
            </a:r>
            <a:endParaRPr lang="en-MY" dirty="0">
              <a:solidFill>
                <a:schemeClr val="tx1"/>
              </a:solidFill>
            </a:endParaRPr>
          </a:p>
        </p:txBody>
      </p:sp>
      <p:sp>
        <p:nvSpPr>
          <p:cNvPr id="5" name="Rounded Rectangle 4"/>
          <p:cNvSpPr/>
          <p:nvPr/>
        </p:nvSpPr>
        <p:spPr>
          <a:xfrm>
            <a:off x="5654808" y="3721634"/>
            <a:ext cx="1752600" cy="1295400"/>
          </a:xfrm>
          <a:prstGeom prst="roundRect">
            <a:avLst/>
          </a:prstGeom>
          <a:solidFill>
            <a:schemeClr val="bg1"/>
          </a:solidFill>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anchor="ctr"/>
          <a:lstStyle/>
          <a:p>
            <a:pPr>
              <a:defRPr/>
            </a:pPr>
            <a:r>
              <a:rPr lang="en-US" dirty="0">
                <a:solidFill>
                  <a:schemeClr val="tx1"/>
                </a:solidFill>
              </a:rPr>
              <a:t>Modeling</a:t>
            </a:r>
          </a:p>
          <a:p>
            <a:pPr marL="265113" indent="-265113">
              <a:buFont typeface="Wingdings" pitchFamily="2" charset="2"/>
              <a:buChar char="ü"/>
              <a:defRPr/>
            </a:pPr>
            <a:r>
              <a:rPr lang="en-US" dirty="0">
                <a:solidFill>
                  <a:schemeClr val="tx1"/>
                </a:solidFill>
              </a:rPr>
              <a:t>Analysis</a:t>
            </a:r>
          </a:p>
          <a:p>
            <a:pPr marL="265113" indent="-265113">
              <a:buFont typeface="Wingdings" pitchFamily="2" charset="2"/>
              <a:buChar char="ü"/>
              <a:defRPr/>
            </a:pPr>
            <a:r>
              <a:rPr lang="en-US" dirty="0">
                <a:solidFill>
                  <a:schemeClr val="tx1"/>
                </a:solidFill>
              </a:rPr>
              <a:t>Design</a:t>
            </a:r>
            <a:endParaRPr lang="en-MY" dirty="0">
              <a:solidFill>
                <a:schemeClr val="tx1"/>
              </a:solidFill>
            </a:endParaRPr>
          </a:p>
        </p:txBody>
      </p:sp>
      <p:sp>
        <p:nvSpPr>
          <p:cNvPr id="6" name="Rounded Rectangle 5"/>
          <p:cNvSpPr/>
          <p:nvPr/>
        </p:nvSpPr>
        <p:spPr>
          <a:xfrm>
            <a:off x="7498009" y="4506366"/>
            <a:ext cx="1752600" cy="1295400"/>
          </a:xfrm>
          <a:prstGeom prst="roundRect">
            <a:avLst/>
          </a:prstGeom>
          <a:solidFill>
            <a:schemeClr val="bg1"/>
          </a:solidFill>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anchor="ctr"/>
          <a:lstStyle/>
          <a:p>
            <a:pPr>
              <a:defRPr/>
            </a:pPr>
            <a:r>
              <a:rPr lang="en-US" dirty="0">
                <a:solidFill>
                  <a:schemeClr val="tx1"/>
                </a:solidFill>
              </a:rPr>
              <a:t>Construction</a:t>
            </a:r>
          </a:p>
          <a:p>
            <a:pPr marL="265113" indent="-265113">
              <a:buFont typeface="Wingdings" pitchFamily="2" charset="2"/>
              <a:buChar char="ü"/>
              <a:defRPr/>
            </a:pPr>
            <a:r>
              <a:rPr lang="en-US" dirty="0">
                <a:solidFill>
                  <a:schemeClr val="tx1"/>
                </a:solidFill>
              </a:rPr>
              <a:t>Code</a:t>
            </a:r>
          </a:p>
          <a:p>
            <a:pPr marL="265113" indent="-265113">
              <a:buFont typeface="Wingdings" pitchFamily="2" charset="2"/>
              <a:buChar char="ü"/>
              <a:defRPr/>
            </a:pPr>
            <a:r>
              <a:rPr lang="en-US" dirty="0">
                <a:solidFill>
                  <a:schemeClr val="tx1"/>
                </a:solidFill>
              </a:rPr>
              <a:t>Test</a:t>
            </a:r>
            <a:endParaRPr lang="en-MY" dirty="0">
              <a:solidFill>
                <a:schemeClr val="tx1"/>
              </a:solidFill>
            </a:endParaRPr>
          </a:p>
        </p:txBody>
      </p:sp>
      <p:sp>
        <p:nvSpPr>
          <p:cNvPr id="7" name="Rounded Rectangle 6"/>
          <p:cNvSpPr/>
          <p:nvPr/>
        </p:nvSpPr>
        <p:spPr>
          <a:xfrm>
            <a:off x="9395651" y="5338803"/>
            <a:ext cx="1899878" cy="1304045"/>
          </a:xfrm>
          <a:prstGeom prst="roundRect">
            <a:avLst/>
          </a:prstGeom>
          <a:solidFill>
            <a:schemeClr val="bg1"/>
          </a:solidFill>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anchor="ctr"/>
          <a:lstStyle/>
          <a:p>
            <a:pPr>
              <a:defRPr/>
            </a:pPr>
            <a:r>
              <a:rPr lang="en-US" dirty="0">
                <a:solidFill>
                  <a:schemeClr val="tx1"/>
                </a:solidFill>
              </a:rPr>
              <a:t>Deployment</a:t>
            </a:r>
          </a:p>
          <a:p>
            <a:pPr marL="265113" indent="-265113">
              <a:buFont typeface="Wingdings" pitchFamily="2" charset="2"/>
              <a:buChar char="ü"/>
              <a:defRPr/>
            </a:pPr>
            <a:r>
              <a:rPr lang="en-US" dirty="0">
                <a:solidFill>
                  <a:schemeClr val="tx1"/>
                </a:solidFill>
              </a:rPr>
              <a:t>Delivery</a:t>
            </a:r>
          </a:p>
          <a:p>
            <a:pPr marL="265113" indent="-265113">
              <a:buFont typeface="Wingdings" pitchFamily="2" charset="2"/>
              <a:buChar char="ü"/>
              <a:defRPr/>
            </a:pPr>
            <a:r>
              <a:rPr lang="en-US" dirty="0">
                <a:solidFill>
                  <a:schemeClr val="tx1"/>
                </a:solidFill>
              </a:rPr>
              <a:t>Support</a:t>
            </a:r>
          </a:p>
          <a:p>
            <a:pPr marL="265113" indent="-265113">
              <a:buFont typeface="Wingdings" pitchFamily="2" charset="2"/>
              <a:buChar char="ü"/>
              <a:defRPr/>
            </a:pPr>
            <a:r>
              <a:rPr lang="en-US" dirty="0">
                <a:solidFill>
                  <a:schemeClr val="tx1"/>
                </a:solidFill>
              </a:rPr>
              <a:t>Feedback</a:t>
            </a:r>
            <a:endParaRPr lang="en-MY" dirty="0">
              <a:solidFill>
                <a:schemeClr val="tx1"/>
              </a:solidFill>
            </a:endParaRPr>
          </a:p>
        </p:txBody>
      </p:sp>
      <p:sp>
        <p:nvSpPr>
          <p:cNvPr id="8" name="Bent-Up Arrow 7"/>
          <p:cNvSpPr/>
          <p:nvPr/>
        </p:nvSpPr>
        <p:spPr>
          <a:xfrm flipV="1">
            <a:off x="3326552" y="2173301"/>
            <a:ext cx="609600" cy="533400"/>
          </a:xfrm>
          <a:prstGeom prst="bentUpArrow">
            <a:avLst/>
          </a:prstGeom>
          <a:solidFill>
            <a:schemeClr val="accent1">
              <a:lumMod val="60000"/>
              <a:lumOff val="40000"/>
            </a:schemeClr>
          </a:solidFill>
          <a:ln>
            <a:noFill/>
          </a:ln>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MY"/>
          </a:p>
        </p:txBody>
      </p:sp>
      <p:sp>
        <p:nvSpPr>
          <p:cNvPr id="9" name="Bent-Up Arrow 8"/>
          <p:cNvSpPr/>
          <p:nvPr/>
        </p:nvSpPr>
        <p:spPr>
          <a:xfrm flipV="1">
            <a:off x="5475520" y="3354081"/>
            <a:ext cx="609600" cy="533400"/>
          </a:xfrm>
          <a:prstGeom prst="bentUpArrow">
            <a:avLst/>
          </a:prstGeom>
          <a:solidFill>
            <a:schemeClr val="accent1">
              <a:lumMod val="60000"/>
              <a:lumOff val="40000"/>
            </a:schemeClr>
          </a:solidFill>
          <a:ln>
            <a:noFill/>
          </a:ln>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MY"/>
          </a:p>
        </p:txBody>
      </p:sp>
      <p:sp>
        <p:nvSpPr>
          <p:cNvPr id="10" name="Bent-Up Arrow 9"/>
          <p:cNvSpPr/>
          <p:nvPr/>
        </p:nvSpPr>
        <p:spPr>
          <a:xfrm flipV="1">
            <a:off x="7293108" y="4198044"/>
            <a:ext cx="609600" cy="533400"/>
          </a:xfrm>
          <a:prstGeom prst="bentUpArrow">
            <a:avLst/>
          </a:prstGeom>
          <a:solidFill>
            <a:schemeClr val="accent1">
              <a:lumMod val="60000"/>
              <a:lumOff val="40000"/>
            </a:schemeClr>
          </a:solidFill>
          <a:ln>
            <a:noFill/>
          </a:ln>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MY"/>
          </a:p>
        </p:txBody>
      </p:sp>
      <p:sp>
        <p:nvSpPr>
          <p:cNvPr id="11" name="Bent-Up Arrow 10"/>
          <p:cNvSpPr/>
          <p:nvPr/>
        </p:nvSpPr>
        <p:spPr>
          <a:xfrm flipV="1">
            <a:off x="9167208" y="4920664"/>
            <a:ext cx="609600" cy="533400"/>
          </a:xfrm>
          <a:prstGeom prst="bentUpArrow">
            <a:avLst/>
          </a:prstGeom>
          <a:solidFill>
            <a:schemeClr val="accent1">
              <a:lumMod val="60000"/>
              <a:lumOff val="40000"/>
            </a:schemeClr>
          </a:solidFill>
          <a:ln>
            <a:noFill/>
          </a:ln>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MY"/>
          </a:p>
        </p:txBody>
      </p:sp>
      <p:sp>
        <p:nvSpPr>
          <p:cNvPr id="12" name="Slide Number Placeholder 11"/>
          <p:cNvSpPr>
            <a:spLocks noGrp="1"/>
          </p:cNvSpPr>
          <p:nvPr>
            <p:ph type="sldNum" sz="quarter" idx="12"/>
          </p:nvPr>
        </p:nvSpPr>
        <p:spPr/>
        <p:txBody>
          <a:bodyPr/>
          <a:lstStyle/>
          <a:p>
            <a:fld id="{401CF334-2D5C-4859-84A6-CA7E6E43FAEB}" type="slidenum">
              <a:rPr lang="en-US" smtClean="0"/>
              <a:t>10</a:t>
            </a:fld>
            <a:endParaRPr lang="en-US"/>
          </a:p>
        </p:txBody>
      </p:sp>
      <p:sp>
        <p:nvSpPr>
          <p:cNvPr id="13" name="TextBox 12">
            <a:extLst>
              <a:ext uri="{FF2B5EF4-FFF2-40B4-BE49-F238E27FC236}">
                <a16:creationId xmlns:a16="http://schemas.microsoft.com/office/drawing/2014/main" id="{CA0D661D-73CD-4284-9193-B637DB27F395}"/>
              </a:ext>
            </a:extLst>
          </p:cNvPr>
          <p:cNvSpPr txBox="1"/>
          <p:nvPr/>
        </p:nvSpPr>
        <p:spPr>
          <a:xfrm>
            <a:off x="7407408" y="1888006"/>
            <a:ext cx="3249628" cy="923330"/>
          </a:xfrm>
          <a:prstGeom prst="rect">
            <a:avLst/>
          </a:prstGeom>
          <a:noFill/>
          <a:ln>
            <a:solidFill>
              <a:schemeClr val="bg2"/>
            </a:solidFill>
          </a:ln>
        </p:spPr>
        <p:txBody>
          <a:bodyPr wrap="square" rtlCol="0">
            <a:spAutoFit/>
          </a:bodyPr>
          <a:lstStyle/>
          <a:p>
            <a:r>
              <a:rPr lang="en-US" dirty="0">
                <a:solidFill>
                  <a:srgbClr val="FF0000"/>
                </a:solidFill>
              </a:rPr>
              <a:t>Cannot make changes for the previous step</a:t>
            </a:r>
          </a:p>
          <a:p>
            <a:endParaRPr lang="en-MY" dirty="0" err="1"/>
          </a:p>
        </p:txBody>
      </p:sp>
    </p:spTree>
    <p:extLst>
      <p:ext uri="{BB962C8B-B14F-4D97-AF65-F5344CB8AC3E}">
        <p14:creationId xmlns:p14="http://schemas.microsoft.com/office/powerpoint/2010/main" val="152050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MY" dirty="0"/>
              <a:t>1. Linear Sequential Model/Waterfall Model</a:t>
            </a:r>
          </a:p>
        </p:txBody>
      </p:sp>
      <p:pic>
        <p:nvPicPr>
          <p:cNvPr id="5" name="Picture 8" descr="http://www.critical4.com.au/wp-content/uploads/2011/08/PPP_PRD_047_3D_people-Thumbs_Up.png"/>
          <p:cNvPicPr>
            <a:picLocks noChangeAspect="1" noChangeArrowheads="1"/>
          </p:cNvPicPr>
          <p:nvPr/>
        </p:nvPicPr>
        <p:blipFill>
          <a:blip r:embed="rId2"/>
          <a:srcRect/>
          <a:stretch>
            <a:fillRect/>
          </a:stretch>
        </p:blipFill>
        <p:spPr bwMode="auto">
          <a:xfrm>
            <a:off x="4876800" y="1752600"/>
            <a:ext cx="4038600" cy="4038600"/>
          </a:xfrm>
          <a:prstGeom prst="rect">
            <a:avLst/>
          </a:prstGeom>
          <a:noFill/>
          <a:ln w="9525">
            <a:noFill/>
            <a:miter lim="800000"/>
            <a:headEnd/>
            <a:tailEnd/>
          </a:ln>
        </p:spPr>
      </p:pic>
      <p:sp>
        <p:nvSpPr>
          <p:cNvPr id="6" name="TextBox 9"/>
          <p:cNvSpPr txBox="1">
            <a:spLocks noChangeArrowheads="1"/>
          </p:cNvSpPr>
          <p:nvPr/>
        </p:nvSpPr>
        <p:spPr bwMode="auto">
          <a:xfrm>
            <a:off x="2819400" y="1981200"/>
            <a:ext cx="2895600" cy="523875"/>
          </a:xfrm>
          <a:prstGeom prst="rect">
            <a:avLst/>
          </a:prstGeom>
          <a:noFill/>
          <a:ln w="9525">
            <a:noFill/>
            <a:miter lim="800000"/>
            <a:headEnd/>
            <a:tailEnd/>
          </a:ln>
        </p:spPr>
        <p:txBody>
          <a:bodyPr>
            <a:spAutoFit/>
          </a:bodyPr>
          <a:lstStyle/>
          <a:p>
            <a:r>
              <a:rPr lang="en-US" sz="2800"/>
              <a:t>1. Systematic</a:t>
            </a:r>
            <a:endParaRPr lang="en-MY" sz="2800"/>
          </a:p>
        </p:txBody>
      </p:sp>
      <p:sp>
        <p:nvSpPr>
          <p:cNvPr id="7" name="TextBox 10"/>
          <p:cNvSpPr txBox="1">
            <a:spLocks noChangeArrowheads="1"/>
          </p:cNvSpPr>
          <p:nvPr/>
        </p:nvSpPr>
        <p:spPr bwMode="auto">
          <a:xfrm>
            <a:off x="2362200" y="3124200"/>
            <a:ext cx="2895600" cy="523875"/>
          </a:xfrm>
          <a:prstGeom prst="rect">
            <a:avLst/>
          </a:prstGeom>
          <a:noFill/>
          <a:ln w="9525">
            <a:noFill/>
            <a:miter lim="800000"/>
            <a:headEnd/>
            <a:tailEnd/>
          </a:ln>
        </p:spPr>
        <p:txBody>
          <a:bodyPr>
            <a:spAutoFit/>
          </a:bodyPr>
          <a:lstStyle/>
          <a:p>
            <a:r>
              <a:rPr lang="en-US" sz="2800"/>
              <a:t>2. Easy to follow</a:t>
            </a:r>
            <a:endParaRPr lang="en-MY" sz="2800"/>
          </a:p>
        </p:txBody>
      </p:sp>
      <p:sp>
        <p:nvSpPr>
          <p:cNvPr id="8" name="TextBox 11"/>
          <p:cNvSpPr txBox="1">
            <a:spLocks noChangeArrowheads="1"/>
          </p:cNvSpPr>
          <p:nvPr/>
        </p:nvSpPr>
        <p:spPr bwMode="auto">
          <a:xfrm>
            <a:off x="5486400" y="5486400"/>
            <a:ext cx="2895600" cy="523875"/>
          </a:xfrm>
          <a:prstGeom prst="rect">
            <a:avLst/>
          </a:prstGeom>
          <a:noFill/>
          <a:ln w="9525">
            <a:noFill/>
            <a:miter lim="800000"/>
            <a:headEnd/>
            <a:tailEnd/>
          </a:ln>
        </p:spPr>
        <p:txBody>
          <a:bodyPr>
            <a:spAutoFit/>
          </a:bodyPr>
          <a:lstStyle/>
          <a:p>
            <a:pPr algn="ctr"/>
            <a:r>
              <a:rPr lang="en-US" sz="2800">
                <a:solidFill>
                  <a:srgbClr val="00B050"/>
                </a:solidFill>
              </a:rPr>
              <a:t>Advantages</a:t>
            </a:r>
            <a:endParaRPr lang="en-MY" sz="2800">
              <a:solidFill>
                <a:srgbClr val="00B050"/>
              </a:solidFill>
            </a:endParaRPr>
          </a:p>
        </p:txBody>
      </p:sp>
      <p:sp>
        <p:nvSpPr>
          <p:cNvPr id="9" name="Slide Number Placeholder 8"/>
          <p:cNvSpPr>
            <a:spLocks noGrp="1"/>
          </p:cNvSpPr>
          <p:nvPr>
            <p:ph type="sldNum" sz="quarter" idx="12"/>
          </p:nvPr>
        </p:nvSpPr>
        <p:spPr/>
        <p:txBody>
          <a:bodyPr/>
          <a:lstStyle/>
          <a:p>
            <a:fld id="{401CF334-2D5C-4859-84A6-CA7E6E43FAEB}" type="slidenum">
              <a:rPr lang="en-US" smtClean="0"/>
              <a:t>11</a:t>
            </a:fld>
            <a:endParaRPr lang="en-US"/>
          </a:p>
        </p:txBody>
      </p:sp>
    </p:spTree>
    <p:extLst>
      <p:ext uri="{BB962C8B-B14F-4D97-AF65-F5344CB8AC3E}">
        <p14:creationId xmlns:p14="http://schemas.microsoft.com/office/powerpoint/2010/main" val="342319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4A0540-C6AB-4705-955C-4DCC422D5551}"/>
              </a:ext>
            </a:extLst>
          </p:cNvPr>
          <p:cNvSpPr>
            <a:spLocks noGrp="1"/>
          </p:cNvSpPr>
          <p:nvPr>
            <p:ph type="sldNum" sz="quarter" idx="12"/>
          </p:nvPr>
        </p:nvSpPr>
        <p:spPr/>
        <p:txBody>
          <a:bodyPr/>
          <a:lstStyle/>
          <a:p>
            <a:fld id="{401CF334-2D5C-4859-84A6-CA7E6E43FAEB}" type="slidenum">
              <a:rPr lang="en-US" smtClean="0"/>
              <a:t>12</a:t>
            </a:fld>
            <a:endParaRPr lang="en-US"/>
          </a:p>
        </p:txBody>
      </p:sp>
      <p:pic>
        <p:nvPicPr>
          <p:cNvPr id="5" name="Picture 4">
            <a:extLst>
              <a:ext uri="{FF2B5EF4-FFF2-40B4-BE49-F238E27FC236}">
                <a16:creationId xmlns:a16="http://schemas.microsoft.com/office/drawing/2014/main" id="{76CF663B-E220-4941-AAC3-AFB66D8BA19C}"/>
              </a:ext>
            </a:extLst>
          </p:cNvPr>
          <p:cNvPicPr>
            <a:picLocks noChangeAspect="1"/>
          </p:cNvPicPr>
          <p:nvPr/>
        </p:nvPicPr>
        <p:blipFill>
          <a:blip r:embed="rId2"/>
          <a:stretch>
            <a:fillRect/>
          </a:stretch>
        </p:blipFill>
        <p:spPr>
          <a:xfrm>
            <a:off x="0" y="0"/>
            <a:ext cx="12192000" cy="5616427"/>
          </a:xfrm>
          <a:prstGeom prst="rect">
            <a:avLst/>
          </a:prstGeom>
        </p:spPr>
      </p:pic>
    </p:spTree>
    <p:extLst>
      <p:ext uri="{BB962C8B-B14F-4D97-AF65-F5344CB8AC3E}">
        <p14:creationId xmlns:p14="http://schemas.microsoft.com/office/powerpoint/2010/main" val="95199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33400" lvl="1" indent="-533400">
              <a:buNone/>
            </a:pPr>
            <a:endParaRPr lang="en-US" altLang="en-US" sz="2400" b="1" dirty="0"/>
          </a:p>
          <a:p>
            <a:pPr marL="533400" lvl="1" indent="-533400">
              <a:buNone/>
            </a:pPr>
            <a:r>
              <a:rPr lang="en-US" altLang="en-US" sz="2400" b="1" dirty="0"/>
              <a:t>What are the drawbacks of this model?</a:t>
            </a:r>
          </a:p>
          <a:p>
            <a:pPr marL="533400" lvl="1" indent="-533400">
              <a:buNone/>
            </a:pPr>
            <a:endParaRPr lang="en-US" altLang="en-US" sz="2700" dirty="0"/>
          </a:p>
          <a:p>
            <a:pPr marL="533400" lvl="1" indent="-533400">
              <a:buNone/>
            </a:pPr>
            <a:r>
              <a:rPr lang="en-US" altLang="en-US" sz="2700" dirty="0"/>
              <a:t>1. “</a:t>
            </a:r>
            <a:r>
              <a:rPr lang="en-US" altLang="en-US" sz="2700" dirty="0">
                <a:solidFill>
                  <a:srgbClr val="FF3300"/>
                </a:solidFill>
              </a:rPr>
              <a:t>Blocking state</a:t>
            </a:r>
            <a:r>
              <a:rPr lang="en-US" altLang="en-US" sz="2700" dirty="0"/>
              <a:t>” situation - Real projects rarely follow linear flow </a:t>
            </a:r>
          </a:p>
          <a:p>
            <a:pPr marL="533400" lvl="1" indent="-533400">
              <a:buNone/>
            </a:pPr>
            <a:r>
              <a:rPr lang="en-US" altLang="en-US" sz="2700" dirty="0"/>
              <a:t>2.	</a:t>
            </a:r>
            <a:r>
              <a:rPr lang="en-US" altLang="en-US" sz="2700" dirty="0">
                <a:solidFill>
                  <a:srgbClr val="FF3300"/>
                </a:solidFill>
              </a:rPr>
              <a:t>Difficult</a:t>
            </a:r>
            <a:r>
              <a:rPr lang="en-US" altLang="en-US" sz="2700" dirty="0"/>
              <a:t> for customers to state requirement explicitly </a:t>
            </a:r>
          </a:p>
          <a:p>
            <a:pPr marL="533400" lvl="1" indent="-533400">
              <a:buNone/>
            </a:pPr>
            <a:r>
              <a:rPr lang="en-US" altLang="en-US" sz="2700" dirty="0"/>
              <a:t>3.	Working version of software </a:t>
            </a:r>
            <a:r>
              <a:rPr lang="en-US" altLang="en-US" sz="2700" dirty="0">
                <a:solidFill>
                  <a:srgbClr val="FF3300"/>
                </a:solidFill>
              </a:rPr>
              <a:t>unavailable</a:t>
            </a:r>
            <a:r>
              <a:rPr lang="en-US" altLang="en-US" sz="2700" dirty="0"/>
              <a:t> until later stage </a:t>
            </a:r>
          </a:p>
        </p:txBody>
      </p:sp>
      <p:sp>
        <p:nvSpPr>
          <p:cNvPr id="3" name="Title 2"/>
          <p:cNvSpPr>
            <a:spLocks noGrp="1"/>
          </p:cNvSpPr>
          <p:nvPr>
            <p:ph type="title"/>
          </p:nvPr>
        </p:nvSpPr>
        <p:spPr/>
        <p:txBody>
          <a:bodyPr/>
          <a:lstStyle/>
          <a:p>
            <a:r>
              <a:rPr lang="en-MY" dirty="0"/>
              <a:t>1. Linear Sequential Model/Waterfall Model</a:t>
            </a:r>
          </a:p>
        </p:txBody>
      </p:sp>
      <p:sp>
        <p:nvSpPr>
          <p:cNvPr id="4" name="Slide Number Placeholder 3"/>
          <p:cNvSpPr>
            <a:spLocks noGrp="1"/>
          </p:cNvSpPr>
          <p:nvPr>
            <p:ph type="sldNum" sz="quarter" idx="12"/>
          </p:nvPr>
        </p:nvSpPr>
        <p:spPr/>
        <p:txBody>
          <a:bodyPr/>
          <a:lstStyle/>
          <a:p>
            <a:fld id="{401CF334-2D5C-4859-84A6-CA7E6E43FAEB}" type="slidenum">
              <a:rPr lang="en-US" smtClean="0"/>
              <a:t>13</a:t>
            </a:fld>
            <a:endParaRPr lang="en-US"/>
          </a:p>
        </p:txBody>
      </p:sp>
      <p:pic>
        <p:nvPicPr>
          <p:cNvPr id="5" name="Picture 8" descr="http://blog.commlabindia.com/wp-content/uploads/2014/08/disadvantages-of-using-html5.jpg"/>
          <p:cNvPicPr>
            <a:picLocks noChangeAspect="1" noChangeArrowheads="1"/>
          </p:cNvPicPr>
          <p:nvPr/>
        </p:nvPicPr>
        <p:blipFill>
          <a:blip r:embed="rId2"/>
          <a:srcRect/>
          <a:stretch>
            <a:fillRect/>
          </a:stretch>
        </p:blipFill>
        <p:spPr bwMode="auto">
          <a:xfrm>
            <a:off x="8994588" y="4641664"/>
            <a:ext cx="2079812" cy="2079812"/>
          </a:xfrm>
          <a:prstGeom prst="rect">
            <a:avLst/>
          </a:prstGeom>
          <a:noFill/>
          <a:ln w="9525">
            <a:noFill/>
            <a:miter lim="800000"/>
            <a:headEnd/>
            <a:tailEnd/>
          </a:ln>
        </p:spPr>
      </p:pic>
    </p:spTree>
    <p:extLst>
      <p:ext uri="{BB962C8B-B14F-4D97-AF65-F5344CB8AC3E}">
        <p14:creationId xmlns:p14="http://schemas.microsoft.com/office/powerpoint/2010/main" val="348540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82803"/>
            <a:ext cx="10972800" cy="4641797"/>
          </a:xfrm>
        </p:spPr>
        <p:txBody>
          <a:bodyPr/>
          <a:lstStyle/>
          <a:p>
            <a:r>
              <a:rPr lang="en-MY" dirty="0"/>
              <a:t>When to use Waterfall approach?</a:t>
            </a:r>
          </a:p>
        </p:txBody>
      </p:sp>
      <p:sp>
        <p:nvSpPr>
          <p:cNvPr id="3" name="Title 2"/>
          <p:cNvSpPr>
            <a:spLocks noGrp="1"/>
          </p:cNvSpPr>
          <p:nvPr>
            <p:ph type="title"/>
          </p:nvPr>
        </p:nvSpPr>
        <p:spPr/>
        <p:txBody>
          <a:bodyPr/>
          <a:lstStyle/>
          <a:p>
            <a:r>
              <a:rPr lang="en-MY" dirty="0"/>
              <a:t>1. Linear Sequential Model/Waterfall Model</a:t>
            </a:r>
          </a:p>
        </p:txBody>
      </p:sp>
      <p:sp>
        <p:nvSpPr>
          <p:cNvPr id="4" name="Slide Number Placeholder 3"/>
          <p:cNvSpPr>
            <a:spLocks noGrp="1"/>
          </p:cNvSpPr>
          <p:nvPr>
            <p:ph type="sldNum" sz="quarter" idx="12"/>
          </p:nvPr>
        </p:nvSpPr>
        <p:spPr/>
        <p:txBody>
          <a:bodyPr/>
          <a:lstStyle/>
          <a:p>
            <a:fld id="{401CF334-2D5C-4859-84A6-CA7E6E43FAEB}" type="slidenum">
              <a:rPr lang="en-US" smtClean="0"/>
              <a:t>14</a:t>
            </a:fld>
            <a:endParaRPr lang="en-US"/>
          </a:p>
        </p:txBody>
      </p:sp>
      <p:sp>
        <p:nvSpPr>
          <p:cNvPr id="5" name="TextBox 4">
            <a:extLst>
              <a:ext uri="{FF2B5EF4-FFF2-40B4-BE49-F238E27FC236}">
                <a16:creationId xmlns:a16="http://schemas.microsoft.com/office/drawing/2014/main" id="{F2D0DE3E-BEC8-4FD2-B59D-91A9B0AEE340}"/>
              </a:ext>
            </a:extLst>
          </p:cNvPr>
          <p:cNvSpPr txBox="1"/>
          <p:nvPr/>
        </p:nvSpPr>
        <p:spPr>
          <a:xfrm>
            <a:off x="966788" y="2157041"/>
            <a:ext cx="10615612" cy="3693319"/>
          </a:xfrm>
          <a:prstGeom prst="rect">
            <a:avLst/>
          </a:prstGeom>
          <a:noFill/>
          <a:ln>
            <a:solidFill>
              <a:schemeClr val="bg2"/>
            </a:solidFill>
          </a:ln>
        </p:spPr>
        <p:txBody>
          <a:bodyPr wrap="square" rtlCol="0">
            <a:spAutoFit/>
          </a:bodyPr>
          <a:lstStyle/>
          <a:p>
            <a:r>
              <a:rPr lang="en-US" dirty="0"/>
              <a:t>This model is use only when the requirements are very well-known, clear and fixed</a:t>
            </a:r>
          </a:p>
          <a:p>
            <a:endParaRPr lang="en-US" dirty="0"/>
          </a:p>
          <a:p>
            <a:r>
              <a:rPr lang="en-US" dirty="0"/>
              <a:t>Product definition is stable</a:t>
            </a:r>
          </a:p>
          <a:p>
            <a:endParaRPr lang="en-US" dirty="0"/>
          </a:p>
          <a:p>
            <a:r>
              <a:rPr lang="en-US" dirty="0"/>
              <a:t>Technology is understood</a:t>
            </a:r>
          </a:p>
          <a:p>
            <a:endParaRPr lang="en-US" dirty="0"/>
          </a:p>
          <a:p>
            <a:r>
              <a:rPr lang="en-US" dirty="0"/>
              <a:t>There are no ambiguous requirements</a:t>
            </a:r>
          </a:p>
          <a:p>
            <a:endParaRPr lang="en-US" dirty="0"/>
          </a:p>
          <a:p>
            <a:r>
              <a:rPr lang="en-US" dirty="0"/>
              <a:t>Ample resources with required expertise are available freely</a:t>
            </a:r>
          </a:p>
          <a:p>
            <a:endParaRPr lang="en-US" dirty="0"/>
          </a:p>
          <a:p>
            <a:r>
              <a:rPr lang="en-US" dirty="0"/>
              <a:t>The project is short</a:t>
            </a:r>
          </a:p>
          <a:p>
            <a:endParaRPr lang="en-US" dirty="0"/>
          </a:p>
          <a:p>
            <a:r>
              <a:rPr lang="en-US" dirty="0"/>
              <a:t>No requirement changes </a:t>
            </a:r>
            <a:endParaRPr lang="en-MY" dirty="0" err="1"/>
          </a:p>
        </p:txBody>
      </p:sp>
    </p:spTree>
    <p:extLst>
      <p:ext uri="{BB962C8B-B14F-4D97-AF65-F5344CB8AC3E}">
        <p14:creationId xmlns:p14="http://schemas.microsoft.com/office/powerpoint/2010/main" val="384186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MY"/>
          </a:p>
        </p:txBody>
      </p:sp>
      <p:sp>
        <p:nvSpPr>
          <p:cNvPr id="3" name="Title 2"/>
          <p:cNvSpPr>
            <a:spLocks noGrp="1"/>
          </p:cNvSpPr>
          <p:nvPr>
            <p:ph type="title"/>
          </p:nvPr>
        </p:nvSpPr>
        <p:spPr/>
        <p:txBody>
          <a:bodyPr/>
          <a:lstStyle/>
          <a:p>
            <a:r>
              <a:rPr lang="en-MY" dirty="0"/>
              <a:t>2. Prototyping Model</a:t>
            </a:r>
          </a:p>
        </p:txBody>
      </p:sp>
      <p:sp>
        <p:nvSpPr>
          <p:cNvPr id="4" name="Slide Number Placeholder 3"/>
          <p:cNvSpPr>
            <a:spLocks noGrp="1"/>
          </p:cNvSpPr>
          <p:nvPr>
            <p:ph type="sldNum" sz="quarter" idx="12"/>
          </p:nvPr>
        </p:nvSpPr>
        <p:spPr/>
        <p:txBody>
          <a:bodyPr/>
          <a:lstStyle/>
          <a:p>
            <a:fld id="{401CF334-2D5C-4859-84A6-CA7E6E43FAEB}" type="slidenum">
              <a:rPr lang="en-US" smtClean="0"/>
              <a:t>15</a:t>
            </a:fld>
            <a:endParaRPr lang="en-US"/>
          </a:p>
        </p:txBody>
      </p:sp>
    </p:spTree>
    <p:extLst>
      <p:ext uri="{BB962C8B-B14F-4D97-AF65-F5344CB8AC3E}">
        <p14:creationId xmlns:p14="http://schemas.microsoft.com/office/powerpoint/2010/main" val="102738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dirty="0">
                <a:cs typeface="Times New Roman" panose="02020603050405020304" pitchFamily="18" charset="0"/>
              </a:rPr>
              <a:t>Software customers and end-users usually find it very difficult to express their real requirements</a:t>
            </a:r>
          </a:p>
          <a:p>
            <a:pPr>
              <a:buNone/>
            </a:pPr>
            <a:endParaRPr lang="en-US" altLang="en-US" sz="900" dirty="0">
              <a:cs typeface="Times New Roman" panose="02020603050405020304" pitchFamily="18" charset="0"/>
            </a:endParaRPr>
          </a:p>
          <a:p>
            <a:r>
              <a:rPr lang="en-US" altLang="en-US" dirty="0">
                <a:cs typeface="Times New Roman" panose="02020603050405020304" pitchFamily="18" charset="0"/>
              </a:rPr>
              <a:t>A system prototype can be developed to give end-users a </a:t>
            </a:r>
            <a:r>
              <a:rPr lang="en-US" altLang="en-US" dirty="0">
                <a:solidFill>
                  <a:srgbClr val="669900"/>
                </a:solidFill>
                <a:cs typeface="Times New Roman" panose="02020603050405020304" pitchFamily="18" charset="0"/>
              </a:rPr>
              <a:t>concrete impression</a:t>
            </a:r>
            <a:r>
              <a:rPr lang="en-US" altLang="en-US" dirty="0">
                <a:cs typeface="Times New Roman" panose="02020603050405020304" pitchFamily="18" charset="0"/>
              </a:rPr>
              <a:t> of the system capabilities</a:t>
            </a:r>
            <a:endParaRPr lang="en-MY" dirty="0"/>
          </a:p>
        </p:txBody>
      </p:sp>
      <p:sp>
        <p:nvSpPr>
          <p:cNvPr id="3" name="Title 2"/>
          <p:cNvSpPr>
            <a:spLocks noGrp="1"/>
          </p:cNvSpPr>
          <p:nvPr>
            <p:ph type="title"/>
          </p:nvPr>
        </p:nvSpPr>
        <p:spPr/>
        <p:txBody>
          <a:bodyPr/>
          <a:lstStyle/>
          <a:p>
            <a:r>
              <a:rPr lang="en-MY" dirty="0"/>
              <a:t>2. Prototyping Model</a:t>
            </a:r>
          </a:p>
        </p:txBody>
      </p:sp>
      <p:pic>
        <p:nvPicPr>
          <p:cNvPr id="4" name="Picture 3" descr="http://www.global-english.com/download.php?type=EVENTIMAGE&amp;id=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4485847"/>
            <a:ext cx="2441848" cy="1831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AAEAE4A8-A6E5-453E-B946-FB774B73F48C}" type="slidenum">
              <a:rPr lang="en-US" smtClean="0"/>
              <a:t>16</a:t>
            </a:fld>
            <a:endParaRPr lang="en-US" dirty="0"/>
          </a:p>
        </p:txBody>
      </p:sp>
    </p:spTree>
    <p:extLst>
      <p:ext uri="{BB962C8B-B14F-4D97-AF65-F5344CB8AC3E}">
        <p14:creationId xmlns:p14="http://schemas.microsoft.com/office/powerpoint/2010/main" val="273768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dirty="0">
                <a:cs typeface="Times New Roman" panose="02020603050405020304" pitchFamily="18" charset="0"/>
              </a:rPr>
              <a:t>It may therefore help in establishing and </a:t>
            </a:r>
            <a:r>
              <a:rPr lang="en-US" altLang="en-US" dirty="0">
                <a:solidFill>
                  <a:srgbClr val="669900"/>
                </a:solidFill>
                <a:cs typeface="Times New Roman" panose="02020603050405020304" pitchFamily="18" charset="0"/>
              </a:rPr>
              <a:t>validating system requirements</a:t>
            </a:r>
            <a:r>
              <a:rPr lang="en-US" altLang="en-US" dirty="0">
                <a:cs typeface="Times New Roman" panose="02020603050405020304" pitchFamily="18" charset="0"/>
              </a:rPr>
              <a:t> and allows the users to experiment with requirements and to see how the system supports their work</a:t>
            </a:r>
          </a:p>
          <a:p>
            <a:r>
              <a:rPr lang="en-US" altLang="en-US" dirty="0">
                <a:cs typeface="Times New Roman" panose="02020603050405020304" pitchFamily="18" charset="0"/>
              </a:rPr>
              <a:t>It’s a technique of </a:t>
            </a:r>
            <a:r>
              <a:rPr lang="en-US" altLang="en-US" dirty="0">
                <a:solidFill>
                  <a:srgbClr val="669900"/>
                </a:solidFill>
                <a:cs typeface="Times New Roman" panose="02020603050405020304" pitchFamily="18" charset="0"/>
              </a:rPr>
              <a:t>risk reduction</a:t>
            </a:r>
            <a:r>
              <a:rPr lang="en-US" altLang="en-US" dirty="0">
                <a:cs typeface="Times New Roman" panose="02020603050405020304" pitchFamily="18" charset="0"/>
              </a:rPr>
              <a:t> (Boehm et al., 1984)</a:t>
            </a:r>
          </a:p>
        </p:txBody>
      </p:sp>
      <p:sp>
        <p:nvSpPr>
          <p:cNvPr id="3" name="Title 2"/>
          <p:cNvSpPr>
            <a:spLocks noGrp="1"/>
          </p:cNvSpPr>
          <p:nvPr>
            <p:ph type="title"/>
          </p:nvPr>
        </p:nvSpPr>
        <p:spPr/>
        <p:txBody>
          <a:bodyPr/>
          <a:lstStyle/>
          <a:p>
            <a:r>
              <a:rPr lang="en-MY" dirty="0"/>
              <a:t>2. Prototyping Model</a:t>
            </a:r>
          </a:p>
        </p:txBody>
      </p:sp>
      <p:sp>
        <p:nvSpPr>
          <p:cNvPr id="4" name="Slide Number Placeholder 3"/>
          <p:cNvSpPr>
            <a:spLocks noGrp="1"/>
          </p:cNvSpPr>
          <p:nvPr>
            <p:ph type="sldNum" sz="quarter" idx="12"/>
          </p:nvPr>
        </p:nvSpPr>
        <p:spPr/>
        <p:txBody>
          <a:bodyPr/>
          <a:lstStyle/>
          <a:p>
            <a:fld id="{AAEAE4A8-A6E5-453E-B946-FB774B73F48C}" type="slidenum">
              <a:rPr lang="en-US" smtClean="0"/>
              <a:t>17</a:t>
            </a:fld>
            <a:endParaRPr lang="en-US" dirty="0"/>
          </a:p>
        </p:txBody>
      </p:sp>
      <p:pic>
        <p:nvPicPr>
          <p:cNvPr id="5" name="Picture 4" descr="http://www.global-english.com/download.php?type=EVENTIMAGE&amp;id=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4485847"/>
            <a:ext cx="2441848" cy="1831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893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onstitutional-change.com/wp-content/uploads/2014/06/conference-830x3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749" y="2798670"/>
            <a:ext cx="7905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MY" dirty="0"/>
              <a:t>2. Prototyping Model</a:t>
            </a:r>
          </a:p>
        </p:txBody>
      </p:sp>
      <p:sp>
        <p:nvSpPr>
          <p:cNvPr id="9" name="Rectangle 3"/>
          <p:cNvSpPr txBox="1">
            <a:spLocks noChangeArrowheads="1"/>
          </p:cNvSpPr>
          <p:nvPr/>
        </p:nvSpPr>
        <p:spPr>
          <a:xfrm>
            <a:off x="5255423" y="6096088"/>
            <a:ext cx="1981200" cy="533400"/>
          </a:xfrm>
          <a:prstGeom prst="rect">
            <a:avLst/>
          </a:prstGeom>
        </p:spPr>
        <p:txBody>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Font typeface="Wingdings 3" pitchFamily="18" charset="2"/>
              <a:buNone/>
            </a:pPr>
            <a:r>
              <a:rPr lang="en-US" altLang="en-US" dirty="0"/>
              <a:t>Activities</a:t>
            </a:r>
          </a:p>
        </p:txBody>
      </p:sp>
      <p:sp>
        <p:nvSpPr>
          <p:cNvPr id="11" name="Round Diagonal Corner Rectangle 10"/>
          <p:cNvSpPr/>
          <p:nvPr/>
        </p:nvSpPr>
        <p:spPr>
          <a:xfrm>
            <a:off x="8120210" y="1905000"/>
            <a:ext cx="2667000" cy="1066800"/>
          </a:xfrm>
          <a:prstGeom prst="round2DiagRect">
            <a:avLst/>
          </a:prstGeom>
          <a:solidFill>
            <a:schemeClr val="accent3">
              <a:lumMod val="20000"/>
              <a:lumOff val="8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r>
              <a:rPr lang="en-US" altLang="en-US" sz="2800" dirty="0">
                <a:solidFill>
                  <a:schemeClr val="tx1"/>
                </a:solidFill>
              </a:rPr>
              <a:t>Listen to customer</a:t>
            </a:r>
            <a:endParaRPr lang="en-MY" sz="2800" dirty="0">
              <a:solidFill>
                <a:schemeClr val="tx1"/>
              </a:solidFill>
            </a:endParaRPr>
          </a:p>
        </p:txBody>
      </p:sp>
      <p:sp>
        <p:nvSpPr>
          <p:cNvPr id="12" name="Round Diagonal Corner Rectangle 11"/>
          <p:cNvSpPr/>
          <p:nvPr/>
        </p:nvSpPr>
        <p:spPr>
          <a:xfrm>
            <a:off x="8526716" y="5467030"/>
            <a:ext cx="2667000" cy="1066800"/>
          </a:xfrm>
          <a:prstGeom prst="round2DiagRect">
            <a:avLst/>
          </a:prstGeom>
          <a:solidFill>
            <a:schemeClr val="accent3">
              <a:lumMod val="20000"/>
              <a:lumOff val="8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r>
              <a:rPr lang="en-US" altLang="en-US" sz="2800" dirty="0">
                <a:solidFill>
                  <a:schemeClr val="tx1"/>
                </a:solidFill>
              </a:rPr>
              <a:t>Build/revise mock-up</a:t>
            </a:r>
            <a:endParaRPr lang="en-MY" sz="2800" dirty="0">
              <a:solidFill>
                <a:schemeClr val="tx1"/>
              </a:solidFill>
            </a:endParaRPr>
          </a:p>
        </p:txBody>
      </p:sp>
      <p:sp>
        <p:nvSpPr>
          <p:cNvPr id="13" name="Round Diagonal Corner Rectangle 12"/>
          <p:cNvSpPr/>
          <p:nvPr/>
        </p:nvSpPr>
        <p:spPr>
          <a:xfrm>
            <a:off x="457200" y="1905000"/>
            <a:ext cx="3124200" cy="1066800"/>
          </a:xfrm>
          <a:prstGeom prst="round2DiagRect">
            <a:avLst/>
          </a:prstGeom>
          <a:solidFill>
            <a:schemeClr val="accent3">
              <a:lumMod val="20000"/>
              <a:lumOff val="8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r>
              <a:rPr lang="en-US" altLang="en-US" sz="2800" dirty="0">
                <a:solidFill>
                  <a:schemeClr val="tx1"/>
                </a:solidFill>
              </a:rPr>
              <a:t>Customer test drives mock-up</a:t>
            </a:r>
            <a:endParaRPr lang="en-MY" sz="2800" dirty="0">
              <a:solidFill>
                <a:schemeClr val="tx1"/>
              </a:solidFill>
            </a:endParaRPr>
          </a:p>
        </p:txBody>
      </p:sp>
      <p:sp>
        <p:nvSpPr>
          <p:cNvPr id="14" name="Slide Number Placeholder 13"/>
          <p:cNvSpPr>
            <a:spLocks noGrp="1"/>
          </p:cNvSpPr>
          <p:nvPr>
            <p:ph type="sldNum" sz="quarter" idx="12"/>
          </p:nvPr>
        </p:nvSpPr>
        <p:spPr/>
        <p:txBody>
          <a:bodyPr/>
          <a:lstStyle/>
          <a:p>
            <a:fld id="{401CF334-2D5C-4859-84A6-CA7E6E43FAEB}" type="slidenum">
              <a:rPr lang="en-US" smtClean="0"/>
              <a:t>18</a:t>
            </a:fld>
            <a:endParaRPr lang="en-US"/>
          </a:p>
        </p:txBody>
      </p:sp>
    </p:spTree>
    <p:extLst>
      <p:ext uri="{BB962C8B-B14F-4D97-AF65-F5344CB8AC3E}">
        <p14:creationId xmlns:p14="http://schemas.microsoft.com/office/powerpoint/2010/main" val="106727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900" decel="100000" fill="hold"/>
                                        <p:tgtEl>
                                          <p:spTgt spid="12"/>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900" decel="100000" fill="hold"/>
                                        <p:tgtEl>
                                          <p:spTgt spid="13"/>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3D/ブルー/アロー/イラスト/矢印/フリー素材"/>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3564850" flipH="1">
            <a:off x="2078316" y="4782206"/>
            <a:ext cx="1164342" cy="8150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3D/ブルー/アロー/イラスト/矢印/フリー素材"/>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983537" flipV="1">
            <a:off x="5269691" y="5882582"/>
            <a:ext cx="1164342" cy="8150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MY" dirty="0"/>
              <a:t>2. Prototyping Model</a:t>
            </a:r>
          </a:p>
        </p:txBody>
      </p:sp>
      <p:grpSp>
        <p:nvGrpSpPr>
          <p:cNvPr id="3" name="Group 6"/>
          <p:cNvGrpSpPr/>
          <p:nvPr/>
        </p:nvGrpSpPr>
        <p:grpSpPr>
          <a:xfrm>
            <a:off x="4471282" y="1519182"/>
            <a:ext cx="2340000" cy="1440000"/>
            <a:chOff x="3495972" y="2111"/>
            <a:chExt cx="2152054" cy="1398835"/>
          </a:xfrm>
          <a:solidFill>
            <a:schemeClr val="accent4">
              <a:lumMod val="20000"/>
              <a:lumOff val="80000"/>
            </a:schemeClr>
          </a:solidFill>
          <a:scene3d>
            <a:camera prst="perspectiveRelaxed">
              <a:rot lat="19149996" lon="20104178" rev="1577324"/>
            </a:camera>
            <a:lightRig rig="soft" dir="t"/>
            <a:backdrop>
              <a:anchor x="0" y="0" z="-210000"/>
              <a:norm dx="0" dy="0" dz="914400"/>
              <a:up dx="0" dy="914400" dz="0"/>
            </a:backdrop>
          </a:scene3d>
        </p:grpSpPr>
        <p:sp>
          <p:nvSpPr>
            <p:cNvPr id="4" name="Rounded Rectangle 3"/>
            <p:cNvSpPr/>
            <p:nvPr/>
          </p:nvSpPr>
          <p:spPr>
            <a:xfrm>
              <a:off x="3495972" y="2111"/>
              <a:ext cx="2152054" cy="1398835"/>
            </a:xfrm>
            <a:prstGeom prst="roundRect">
              <a:avLst/>
            </a:prstGeom>
            <a:grpFill/>
            <a:sp3d extrusionH="152250" prstMaterial="matte">
              <a:bevelT w="165100" prst="coolSlant"/>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5" name="Rounded Rectangle 4"/>
            <p:cNvSpPr/>
            <p:nvPr/>
          </p:nvSpPr>
          <p:spPr>
            <a:xfrm>
              <a:off x="3564258" y="70397"/>
              <a:ext cx="2015482" cy="1262263"/>
            </a:xfrm>
            <a:prstGeom prst="rect">
              <a:avLst/>
            </a:prstGeom>
            <a:grpFill/>
            <a:sp3d/>
          </p:spPr>
          <p:style>
            <a:lnRef idx="0">
              <a:scrgbClr r="0" g="0" b="0"/>
            </a:lnRef>
            <a:fillRef idx="0">
              <a:scrgbClr r="0" g="0" b="0"/>
            </a:fillRef>
            <a:effectRef idx="0">
              <a:scrgbClr r="0" g="0" b="0"/>
            </a:effectRef>
            <a:fontRef idx="minor">
              <a:schemeClr val="lt1"/>
            </a:fontRef>
          </p:style>
          <p:txBody>
            <a:bodyPr lIns="76200" tIns="76200" rIns="76200" bIns="76200" spcCol="1270" anchor="ctr">
              <a:sp3d extrusionH="28000" prstMaterial="matte"/>
            </a:bodyPr>
            <a:lstStyle/>
            <a:p>
              <a:pPr algn="ctr" defTabSz="889000">
                <a:lnSpc>
                  <a:spcPct val="90000"/>
                </a:lnSpc>
                <a:spcAft>
                  <a:spcPct val="35000"/>
                </a:spcAft>
                <a:defRPr/>
              </a:pPr>
              <a:r>
                <a:rPr lang="en-US" sz="2000" dirty="0">
                  <a:solidFill>
                    <a:schemeClr val="tx1"/>
                  </a:solidFill>
                </a:rPr>
                <a:t>Communication</a:t>
              </a:r>
              <a:endParaRPr lang="en-MY" sz="2000" dirty="0">
                <a:solidFill>
                  <a:schemeClr val="tx1"/>
                </a:solidFill>
              </a:endParaRPr>
            </a:p>
          </p:txBody>
        </p:sp>
      </p:grpSp>
      <p:grpSp>
        <p:nvGrpSpPr>
          <p:cNvPr id="6" name="Group 8"/>
          <p:cNvGrpSpPr/>
          <p:nvPr/>
        </p:nvGrpSpPr>
        <p:grpSpPr>
          <a:xfrm>
            <a:off x="7617682" y="2765618"/>
            <a:ext cx="2340000" cy="1440000"/>
            <a:chOff x="6154799" y="1933862"/>
            <a:chExt cx="2152054" cy="1398835"/>
          </a:xfrm>
          <a:solidFill>
            <a:schemeClr val="accent4">
              <a:lumMod val="20000"/>
              <a:lumOff val="80000"/>
            </a:schemeClr>
          </a:solidFill>
          <a:scene3d>
            <a:camera prst="perspectiveRelaxed">
              <a:rot lat="19149996" lon="20104178" rev="1577324"/>
            </a:camera>
            <a:lightRig rig="soft" dir="t"/>
            <a:backdrop>
              <a:anchor x="0" y="0" z="-210000"/>
              <a:norm dx="0" dy="0" dz="914400"/>
              <a:up dx="0" dy="914400" dz="0"/>
            </a:backdrop>
          </a:scene3d>
        </p:grpSpPr>
        <p:sp>
          <p:nvSpPr>
            <p:cNvPr id="7" name="Rounded Rectangle 6"/>
            <p:cNvSpPr/>
            <p:nvPr/>
          </p:nvSpPr>
          <p:spPr>
            <a:xfrm>
              <a:off x="6154799" y="1933862"/>
              <a:ext cx="2152054" cy="1398835"/>
            </a:xfrm>
            <a:prstGeom prst="roundRect">
              <a:avLst/>
            </a:prstGeom>
            <a:grpFill/>
            <a:sp3d extrusionH="152250" prstMaterial="matte">
              <a:bevelT w="165100" prst="coolSlant"/>
            </a:sp3d>
          </p:spPr>
          <p:style>
            <a:lnRef idx="0">
              <a:schemeClr val="lt1">
                <a:hueOff val="0"/>
                <a:satOff val="0"/>
                <a:lumOff val="0"/>
                <a:alphaOff val="0"/>
              </a:schemeClr>
            </a:lnRef>
            <a:fillRef idx="1">
              <a:schemeClr val="accent2">
                <a:hueOff val="-5040797"/>
                <a:satOff val="2192"/>
                <a:lumOff val="637"/>
                <a:alphaOff val="0"/>
              </a:schemeClr>
            </a:fillRef>
            <a:effectRef idx="2">
              <a:schemeClr val="accent2">
                <a:hueOff val="-5040797"/>
                <a:satOff val="2192"/>
                <a:lumOff val="637"/>
                <a:alphaOff val="0"/>
              </a:schemeClr>
            </a:effectRef>
            <a:fontRef idx="minor">
              <a:schemeClr val="lt1"/>
            </a:fontRef>
          </p:style>
        </p:sp>
        <p:sp>
          <p:nvSpPr>
            <p:cNvPr id="8" name="Rounded Rectangle 7"/>
            <p:cNvSpPr/>
            <p:nvPr/>
          </p:nvSpPr>
          <p:spPr>
            <a:xfrm>
              <a:off x="6223085" y="2002148"/>
              <a:ext cx="2015482" cy="1262263"/>
            </a:xfrm>
            <a:prstGeom prst="rect">
              <a:avLst/>
            </a:prstGeom>
            <a:grpFill/>
            <a:sp3d/>
          </p:spPr>
          <p:style>
            <a:lnRef idx="0">
              <a:scrgbClr r="0" g="0" b="0"/>
            </a:lnRef>
            <a:fillRef idx="0">
              <a:scrgbClr r="0" g="0" b="0"/>
            </a:fillRef>
            <a:effectRef idx="0">
              <a:scrgbClr r="0" g="0" b="0"/>
            </a:effectRef>
            <a:fontRef idx="minor">
              <a:schemeClr val="lt1"/>
            </a:fontRef>
          </p:style>
          <p:txBody>
            <a:bodyPr lIns="76200" tIns="76200" rIns="76200" bIns="76200" spcCol="1270" anchor="ctr">
              <a:sp3d extrusionH="28000" prstMaterial="matte"/>
            </a:bodyPr>
            <a:lstStyle/>
            <a:p>
              <a:pPr algn="ctr" defTabSz="889000">
                <a:lnSpc>
                  <a:spcPct val="90000"/>
                </a:lnSpc>
                <a:spcAft>
                  <a:spcPct val="35000"/>
                </a:spcAft>
                <a:defRPr/>
              </a:pPr>
              <a:r>
                <a:rPr lang="en-US" sz="2000" dirty="0">
                  <a:solidFill>
                    <a:schemeClr val="tx1"/>
                  </a:solidFill>
                </a:rPr>
                <a:t>Quick Plan</a:t>
              </a:r>
              <a:endParaRPr lang="en-MY" sz="2000" dirty="0">
                <a:solidFill>
                  <a:schemeClr val="tx1"/>
                </a:solidFill>
              </a:endParaRPr>
            </a:p>
          </p:txBody>
        </p:sp>
      </p:grpSp>
      <p:grpSp>
        <p:nvGrpSpPr>
          <p:cNvPr id="9" name="Group 10"/>
          <p:cNvGrpSpPr/>
          <p:nvPr/>
        </p:nvGrpSpPr>
        <p:grpSpPr>
          <a:xfrm>
            <a:off x="6562501" y="5051617"/>
            <a:ext cx="2340000" cy="1440000"/>
            <a:chOff x="5139218" y="5059501"/>
            <a:chExt cx="2152054" cy="1398835"/>
          </a:xfrm>
          <a:solidFill>
            <a:schemeClr val="accent4">
              <a:lumMod val="20000"/>
              <a:lumOff val="80000"/>
            </a:schemeClr>
          </a:solidFill>
          <a:scene3d>
            <a:camera prst="perspectiveRelaxed">
              <a:rot lat="19149996" lon="20104178" rev="1577324"/>
            </a:camera>
            <a:lightRig rig="soft" dir="t"/>
            <a:backdrop>
              <a:anchor x="0" y="0" z="-210000"/>
              <a:norm dx="0" dy="0" dz="914400"/>
              <a:up dx="0" dy="914400" dz="0"/>
            </a:backdrop>
          </a:scene3d>
        </p:grpSpPr>
        <p:sp>
          <p:nvSpPr>
            <p:cNvPr id="10" name="Rounded Rectangle 9"/>
            <p:cNvSpPr/>
            <p:nvPr/>
          </p:nvSpPr>
          <p:spPr>
            <a:xfrm>
              <a:off x="5139218" y="5059501"/>
              <a:ext cx="2152054" cy="1398835"/>
            </a:xfrm>
            <a:prstGeom prst="roundRect">
              <a:avLst/>
            </a:prstGeom>
            <a:grpFill/>
            <a:sp3d extrusionH="152250" prstMaterial="matte">
              <a:bevelT w="165100" prst="coolSlant"/>
            </a:sp3d>
          </p:spPr>
          <p:style>
            <a:lnRef idx="0">
              <a:schemeClr val="lt1">
                <a:hueOff val="0"/>
                <a:satOff val="0"/>
                <a:lumOff val="0"/>
                <a:alphaOff val="0"/>
              </a:schemeClr>
            </a:lnRef>
            <a:fillRef idx="1">
              <a:schemeClr val="accent2">
                <a:hueOff val="-10081594"/>
                <a:satOff val="4384"/>
                <a:lumOff val="1275"/>
                <a:alphaOff val="0"/>
              </a:schemeClr>
            </a:fillRef>
            <a:effectRef idx="2">
              <a:schemeClr val="accent2">
                <a:hueOff val="-10081594"/>
                <a:satOff val="4384"/>
                <a:lumOff val="1275"/>
                <a:alphaOff val="0"/>
              </a:schemeClr>
            </a:effectRef>
            <a:fontRef idx="minor">
              <a:schemeClr val="lt1"/>
            </a:fontRef>
          </p:style>
        </p:sp>
        <p:sp>
          <p:nvSpPr>
            <p:cNvPr id="11" name="Rounded Rectangle 10"/>
            <p:cNvSpPr/>
            <p:nvPr/>
          </p:nvSpPr>
          <p:spPr>
            <a:xfrm>
              <a:off x="5207504" y="5127787"/>
              <a:ext cx="2015482" cy="1262263"/>
            </a:xfrm>
            <a:prstGeom prst="rect">
              <a:avLst/>
            </a:prstGeom>
            <a:grpFill/>
            <a:sp3d/>
          </p:spPr>
          <p:style>
            <a:lnRef idx="0">
              <a:scrgbClr r="0" g="0" b="0"/>
            </a:lnRef>
            <a:fillRef idx="0">
              <a:scrgbClr r="0" g="0" b="0"/>
            </a:fillRef>
            <a:effectRef idx="0">
              <a:scrgbClr r="0" g="0" b="0"/>
            </a:effectRef>
            <a:fontRef idx="minor">
              <a:schemeClr val="lt1"/>
            </a:fontRef>
          </p:style>
          <p:txBody>
            <a:bodyPr lIns="76200" tIns="76200" rIns="76200" bIns="76200" spcCol="1270" anchor="ctr">
              <a:sp3d extrusionH="28000" prstMaterial="matte"/>
            </a:bodyPr>
            <a:lstStyle/>
            <a:p>
              <a:pPr algn="ctr" defTabSz="889000">
                <a:lnSpc>
                  <a:spcPct val="90000"/>
                </a:lnSpc>
                <a:spcAft>
                  <a:spcPct val="35000"/>
                </a:spcAft>
                <a:defRPr/>
              </a:pPr>
              <a:r>
                <a:rPr lang="en-US" sz="2000" dirty="0">
                  <a:solidFill>
                    <a:schemeClr val="tx1"/>
                  </a:solidFill>
                </a:rPr>
                <a:t>Modeling Quick Design</a:t>
              </a:r>
              <a:endParaRPr lang="en-MY" sz="2000" dirty="0">
                <a:solidFill>
                  <a:schemeClr val="tx1"/>
                </a:solidFill>
              </a:endParaRPr>
            </a:p>
          </p:txBody>
        </p:sp>
      </p:grpSp>
      <p:grpSp>
        <p:nvGrpSpPr>
          <p:cNvPr id="12" name="Group 12"/>
          <p:cNvGrpSpPr/>
          <p:nvPr/>
        </p:nvGrpSpPr>
        <p:grpSpPr>
          <a:xfrm>
            <a:off x="3276010" y="4590442"/>
            <a:ext cx="2340000" cy="1440000"/>
            <a:chOff x="1852727" y="5059501"/>
            <a:chExt cx="2152054" cy="1398835"/>
          </a:xfrm>
          <a:solidFill>
            <a:schemeClr val="accent4">
              <a:lumMod val="20000"/>
              <a:lumOff val="80000"/>
            </a:schemeClr>
          </a:solidFill>
          <a:scene3d>
            <a:camera prst="perspectiveRelaxed">
              <a:rot lat="19149996" lon="20104178" rev="1577324"/>
            </a:camera>
            <a:lightRig rig="soft" dir="t"/>
            <a:backdrop>
              <a:anchor x="0" y="0" z="-210000"/>
              <a:norm dx="0" dy="0" dz="914400"/>
              <a:up dx="0" dy="914400" dz="0"/>
            </a:backdrop>
          </a:scene3d>
        </p:grpSpPr>
        <p:sp>
          <p:nvSpPr>
            <p:cNvPr id="13" name="Rounded Rectangle 12"/>
            <p:cNvSpPr/>
            <p:nvPr/>
          </p:nvSpPr>
          <p:spPr>
            <a:xfrm>
              <a:off x="1852727" y="5059501"/>
              <a:ext cx="2152054" cy="1398835"/>
            </a:xfrm>
            <a:prstGeom prst="roundRect">
              <a:avLst/>
            </a:prstGeom>
            <a:grpFill/>
            <a:sp3d extrusionH="152250" prstMaterial="matte">
              <a:bevelT w="165100" prst="coolSlant"/>
            </a:sp3d>
          </p:spPr>
          <p:style>
            <a:lnRef idx="0">
              <a:schemeClr val="lt1">
                <a:hueOff val="0"/>
                <a:satOff val="0"/>
                <a:lumOff val="0"/>
                <a:alphaOff val="0"/>
              </a:schemeClr>
            </a:lnRef>
            <a:fillRef idx="1">
              <a:schemeClr val="accent2">
                <a:hueOff val="-15122391"/>
                <a:satOff val="6577"/>
                <a:lumOff val="1912"/>
                <a:alphaOff val="0"/>
              </a:schemeClr>
            </a:fillRef>
            <a:effectRef idx="2">
              <a:schemeClr val="accent2">
                <a:hueOff val="-15122391"/>
                <a:satOff val="6577"/>
                <a:lumOff val="1912"/>
                <a:alphaOff val="0"/>
              </a:schemeClr>
            </a:effectRef>
            <a:fontRef idx="minor">
              <a:schemeClr val="lt1"/>
            </a:fontRef>
          </p:style>
        </p:sp>
        <p:sp>
          <p:nvSpPr>
            <p:cNvPr id="14" name="Rounded Rectangle 13"/>
            <p:cNvSpPr/>
            <p:nvPr/>
          </p:nvSpPr>
          <p:spPr>
            <a:xfrm>
              <a:off x="1921013" y="5127787"/>
              <a:ext cx="2015482" cy="1262263"/>
            </a:xfrm>
            <a:prstGeom prst="rect">
              <a:avLst/>
            </a:prstGeom>
            <a:grpFill/>
            <a:sp3d/>
          </p:spPr>
          <p:style>
            <a:lnRef idx="0">
              <a:scrgbClr r="0" g="0" b="0"/>
            </a:lnRef>
            <a:fillRef idx="0">
              <a:scrgbClr r="0" g="0" b="0"/>
            </a:fillRef>
            <a:effectRef idx="0">
              <a:scrgbClr r="0" g="0" b="0"/>
            </a:effectRef>
            <a:fontRef idx="minor">
              <a:schemeClr val="lt1"/>
            </a:fontRef>
          </p:style>
          <p:txBody>
            <a:bodyPr lIns="76200" tIns="76200" rIns="76200" bIns="76200" spcCol="1270" anchor="ctr">
              <a:sp3d extrusionH="28000" prstMaterial="matte"/>
            </a:bodyPr>
            <a:lstStyle/>
            <a:p>
              <a:pPr algn="ctr" defTabSz="889000">
                <a:lnSpc>
                  <a:spcPct val="90000"/>
                </a:lnSpc>
                <a:spcAft>
                  <a:spcPct val="35000"/>
                </a:spcAft>
                <a:defRPr/>
              </a:pPr>
              <a:r>
                <a:rPr lang="en-US" sz="2000" dirty="0">
                  <a:solidFill>
                    <a:schemeClr val="tx1"/>
                  </a:solidFill>
                </a:rPr>
                <a:t>Construction of Prototype</a:t>
              </a:r>
              <a:endParaRPr lang="en-MY" sz="2000" dirty="0">
                <a:solidFill>
                  <a:schemeClr val="tx1"/>
                </a:solidFill>
              </a:endParaRPr>
            </a:p>
          </p:txBody>
        </p:sp>
      </p:grpSp>
      <p:grpSp>
        <p:nvGrpSpPr>
          <p:cNvPr id="16" name="Group 14"/>
          <p:cNvGrpSpPr/>
          <p:nvPr/>
        </p:nvGrpSpPr>
        <p:grpSpPr>
          <a:xfrm>
            <a:off x="1725839" y="2890782"/>
            <a:ext cx="2941577" cy="1440000"/>
            <a:chOff x="837145" y="1933862"/>
            <a:chExt cx="2152054" cy="1398835"/>
          </a:xfrm>
          <a:solidFill>
            <a:schemeClr val="accent4">
              <a:lumMod val="20000"/>
              <a:lumOff val="80000"/>
            </a:schemeClr>
          </a:solidFill>
          <a:scene3d>
            <a:camera prst="perspectiveRelaxed">
              <a:rot lat="19149996" lon="20104178" rev="1577324"/>
            </a:camera>
            <a:lightRig rig="soft" dir="t"/>
            <a:backdrop>
              <a:anchor x="0" y="0" z="-210000"/>
              <a:norm dx="0" dy="0" dz="914400"/>
              <a:up dx="0" dy="914400" dz="0"/>
            </a:backdrop>
          </a:scene3d>
        </p:grpSpPr>
        <p:sp>
          <p:nvSpPr>
            <p:cNvPr id="17" name="Rounded Rectangle 16"/>
            <p:cNvSpPr/>
            <p:nvPr/>
          </p:nvSpPr>
          <p:spPr>
            <a:xfrm>
              <a:off x="837145" y="1933862"/>
              <a:ext cx="2152054" cy="1398835"/>
            </a:xfrm>
            <a:prstGeom prst="roundRect">
              <a:avLst/>
            </a:prstGeom>
            <a:grpFill/>
            <a:sp3d extrusionH="152250" prstMaterial="matte">
              <a:bevelT w="165100" prst="coolSlant"/>
            </a:sp3d>
          </p:spPr>
          <p:style>
            <a:lnRef idx="0">
              <a:schemeClr val="lt1">
                <a:hueOff val="0"/>
                <a:satOff val="0"/>
                <a:lumOff val="0"/>
                <a:alphaOff val="0"/>
              </a:schemeClr>
            </a:lnRef>
            <a:fillRef idx="1">
              <a:schemeClr val="accent2">
                <a:hueOff val="-20163188"/>
                <a:satOff val="8769"/>
                <a:lumOff val="2550"/>
                <a:alphaOff val="0"/>
              </a:schemeClr>
            </a:fillRef>
            <a:effectRef idx="2">
              <a:schemeClr val="accent2">
                <a:hueOff val="-20163188"/>
                <a:satOff val="8769"/>
                <a:lumOff val="2550"/>
                <a:alphaOff val="0"/>
              </a:schemeClr>
            </a:effectRef>
            <a:fontRef idx="minor">
              <a:schemeClr val="lt1"/>
            </a:fontRef>
          </p:style>
        </p:sp>
        <p:sp>
          <p:nvSpPr>
            <p:cNvPr id="18" name="Rounded Rectangle 16"/>
            <p:cNvSpPr/>
            <p:nvPr/>
          </p:nvSpPr>
          <p:spPr>
            <a:xfrm>
              <a:off x="905431" y="2002148"/>
              <a:ext cx="2015482" cy="1262263"/>
            </a:xfrm>
            <a:prstGeom prst="rect">
              <a:avLst/>
            </a:prstGeom>
            <a:grpFill/>
            <a:sp3d/>
          </p:spPr>
          <p:style>
            <a:lnRef idx="0">
              <a:scrgbClr r="0" g="0" b="0"/>
            </a:lnRef>
            <a:fillRef idx="0">
              <a:scrgbClr r="0" g="0" b="0"/>
            </a:fillRef>
            <a:effectRef idx="0">
              <a:scrgbClr r="0" g="0" b="0"/>
            </a:effectRef>
            <a:fontRef idx="minor">
              <a:schemeClr val="lt1"/>
            </a:fontRef>
          </p:style>
          <p:txBody>
            <a:bodyPr lIns="76200" tIns="76200" rIns="76200" bIns="76200" spcCol="1270" anchor="ctr">
              <a:sp3d extrusionH="28000" prstMaterial="matte"/>
            </a:bodyPr>
            <a:lstStyle/>
            <a:p>
              <a:pPr algn="ctr" defTabSz="889000">
                <a:lnSpc>
                  <a:spcPct val="90000"/>
                </a:lnSpc>
                <a:spcAft>
                  <a:spcPct val="35000"/>
                </a:spcAft>
                <a:defRPr/>
              </a:pPr>
              <a:r>
                <a:rPr lang="en-US" sz="2000" dirty="0">
                  <a:solidFill>
                    <a:schemeClr val="tx1"/>
                  </a:solidFill>
                </a:rPr>
                <a:t>Deployment</a:t>
              </a:r>
            </a:p>
            <a:p>
              <a:pPr algn="ctr" defTabSz="889000">
                <a:lnSpc>
                  <a:spcPct val="90000"/>
                </a:lnSpc>
                <a:spcAft>
                  <a:spcPct val="35000"/>
                </a:spcAft>
                <a:defRPr/>
              </a:pPr>
              <a:r>
                <a:rPr lang="en-US" sz="2000" dirty="0">
                  <a:solidFill>
                    <a:schemeClr val="tx1"/>
                  </a:solidFill>
                </a:rPr>
                <a:t>Delivery &amp; Feedback</a:t>
              </a:r>
              <a:endParaRPr lang="en-MY" sz="2000" dirty="0">
                <a:solidFill>
                  <a:schemeClr val="tx1"/>
                </a:solidFill>
              </a:endParaRPr>
            </a:p>
          </p:txBody>
        </p:sp>
      </p:grpSp>
      <p:pic>
        <p:nvPicPr>
          <p:cNvPr id="2050" name="Picture 2" descr="3D/ブルー/アロー/イラスト/矢印/フリー素材"/>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9385304" flipH="1">
            <a:off x="2775679" y="1879737"/>
            <a:ext cx="1164342" cy="8150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3D/ブルー/アロー/イラスト/矢印/フリー素材"/>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983537" flipH="1">
            <a:off x="7150329" y="1996412"/>
            <a:ext cx="1164342" cy="81503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3D/ブルー/アロー/イラスト/矢印/フリー素材"/>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801503" flipH="1">
            <a:off x="8828680" y="4548954"/>
            <a:ext cx="1164342" cy="815039"/>
          </a:xfrm>
          <a:prstGeom prst="rect">
            <a:avLst/>
          </a:prstGeom>
          <a:noFill/>
          <a:extLst>
            <a:ext uri="{909E8E84-426E-40DD-AFC4-6F175D3DCCD1}">
              <a14:hiddenFill xmlns:a14="http://schemas.microsoft.com/office/drawing/2010/main">
                <a:solidFill>
                  <a:srgbClr val="FFFFFF"/>
                </a:solidFill>
              </a14:hiddenFill>
            </a:ext>
          </a:extLst>
        </p:spPr>
      </p:pic>
      <p:sp>
        <p:nvSpPr>
          <p:cNvPr id="19" name="Slide Number Placeholder 18"/>
          <p:cNvSpPr>
            <a:spLocks noGrp="1"/>
          </p:cNvSpPr>
          <p:nvPr>
            <p:ph type="sldNum" sz="quarter" idx="12"/>
          </p:nvPr>
        </p:nvSpPr>
        <p:spPr/>
        <p:txBody>
          <a:bodyPr/>
          <a:lstStyle/>
          <a:p>
            <a:fld id="{401CF334-2D5C-4859-84A6-CA7E6E43FAEB}" type="slidenum">
              <a:rPr lang="en-US" smtClean="0"/>
              <a:t>19</a:t>
            </a:fld>
            <a:endParaRPr lang="en-US"/>
          </a:p>
        </p:txBody>
      </p:sp>
    </p:spTree>
    <p:extLst>
      <p:ext uri="{BB962C8B-B14F-4D97-AF65-F5344CB8AC3E}">
        <p14:creationId xmlns:p14="http://schemas.microsoft.com/office/powerpoint/2010/main" val="349708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90000"/>
              </a:lnSpc>
            </a:pPr>
            <a:r>
              <a:rPr lang="en-US" altLang="en-US" dirty="0"/>
              <a:t>Describe and evaluate various software process models</a:t>
            </a:r>
          </a:p>
          <a:p>
            <a:pPr>
              <a:lnSpc>
                <a:spcPct val="90000"/>
              </a:lnSpc>
            </a:pPr>
            <a:r>
              <a:rPr lang="en-US" altLang="en-US" dirty="0"/>
              <a:t>Suggest which process models are appropriate under a given situation of software development</a:t>
            </a:r>
          </a:p>
        </p:txBody>
      </p:sp>
      <p:sp>
        <p:nvSpPr>
          <p:cNvPr id="3" name="Title 2"/>
          <p:cNvSpPr>
            <a:spLocks noGrp="1"/>
          </p:cNvSpPr>
          <p:nvPr>
            <p:ph type="title"/>
          </p:nvPr>
        </p:nvSpPr>
        <p:spPr/>
        <p:txBody>
          <a:bodyPr/>
          <a:lstStyle/>
          <a:p>
            <a:r>
              <a:rPr lang="en-US" dirty="0"/>
              <a:t>Lesson Objectives</a:t>
            </a:r>
          </a:p>
        </p:txBody>
      </p:sp>
      <p:sp>
        <p:nvSpPr>
          <p:cNvPr id="4" name="Slide Number Placeholder 3"/>
          <p:cNvSpPr>
            <a:spLocks noGrp="1"/>
          </p:cNvSpPr>
          <p:nvPr>
            <p:ph type="sldNum" sz="quarter" idx="12"/>
          </p:nvPr>
        </p:nvSpPr>
        <p:spPr/>
        <p:txBody>
          <a:bodyPr/>
          <a:lstStyle/>
          <a:p>
            <a:fld id="{401CF334-2D5C-4859-84A6-CA7E6E43FAEB}" type="slidenum">
              <a:rPr lang="en-US" smtClean="0"/>
              <a:t>2</a:t>
            </a:fld>
            <a:endParaRPr lang="en-US"/>
          </a:p>
        </p:txBody>
      </p:sp>
    </p:spTree>
    <p:extLst>
      <p:ext uri="{BB962C8B-B14F-4D97-AF65-F5344CB8AC3E}">
        <p14:creationId xmlns:p14="http://schemas.microsoft.com/office/powerpoint/2010/main" val="150891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2. Prototyping Model</a:t>
            </a:r>
          </a:p>
        </p:txBody>
      </p:sp>
      <p:sp>
        <p:nvSpPr>
          <p:cNvPr id="7" name="AutoShape 52"/>
          <p:cNvSpPr>
            <a:spLocks noChangeArrowheads="1"/>
          </p:cNvSpPr>
          <p:nvPr/>
        </p:nvSpPr>
        <p:spPr bwMode="auto">
          <a:xfrm>
            <a:off x="1948408" y="1851457"/>
            <a:ext cx="1676400" cy="1450975"/>
          </a:xfrm>
          <a:prstGeom prst="roundRect">
            <a:avLst>
              <a:gd name="adj" fmla="val 16667"/>
            </a:avLst>
          </a:prstGeom>
          <a:ln>
            <a:headEnd/>
            <a:tailEn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latin typeface="Comic Sans MS" pitchFamily="66" charset="0"/>
              </a:rPr>
              <a:t>Establish prototype objectives</a:t>
            </a:r>
          </a:p>
        </p:txBody>
      </p:sp>
      <p:sp>
        <p:nvSpPr>
          <p:cNvPr id="8" name="AutoShape 53"/>
          <p:cNvSpPr>
            <a:spLocks noChangeArrowheads="1"/>
          </p:cNvSpPr>
          <p:nvPr/>
        </p:nvSpPr>
        <p:spPr bwMode="auto">
          <a:xfrm>
            <a:off x="4082008" y="1851457"/>
            <a:ext cx="1524000" cy="1450975"/>
          </a:xfrm>
          <a:prstGeom prst="roundRect">
            <a:avLst>
              <a:gd name="adj" fmla="val 16667"/>
            </a:avLst>
          </a:prstGeom>
          <a:ln>
            <a:headEnd/>
            <a:tailEn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latin typeface="Comic Sans MS" pitchFamily="66" charset="0"/>
              </a:rPr>
              <a:t>Define prototype f(x)</a:t>
            </a:r>
            <a:r>
              <a:rPr lang="en-US" sz="2000" dirty="0" err="1">
                <a:latin typeface="Comic Sans MS" pitchFamily="66" charset="0"/>
              </a:rPr>
              <a:t>nality</a:t>
            </a:r>
            <a:endParaRPr lang="en-US" sz="2000" dirty="0">
              <a:latin typeface="Comic Sans MS" pitchFamily="66" charset="0"/>
            </a:endParaRPr>
          </a:p>
        </p:txBody>
      </p:sp>
      <p:sp>
        <p:nvSpPr>
          <p:cNvPr id="9" name="AutoShape 54"/>
          <p:cNvSpPr>
            <a:spLocks noChangeArrowheads="1"/>
          </p:cNvSpPr>
          <p:nvPr/>
        </p:nvSpPr>
        <p:spPr bwMode="auto">
          <a:xfrm>
            <a:off x="6063208" y="1851457"/>
            <a:ext cx="1524000" cy="1450975"/>
          </a:xfrm>
          <a:prstGeom prst="roundRect">
            <a:avLst>
              <a:gd name="adj" fmla="val 16667"/>
            </a:avLst>
          </a:prstGeom>
          <a:ln>
            <a:headEnd/>
            <a:tailEn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latin typeface="Comic Sans MS" pitchFamily="66" charset="0"/>
              </a:rPr>
              <a:t>Develop prototype</a:t>
            </a:r>
          </a:p>
        </p:txBody>
      </p:sp>
      <p:sp>
        <p:nvSpPr>
          <p:cNvPr id="10" name="AutoShape 55"/>
          <p:cNvSpPr>
            <a:spLocks noChangeArrowheads="1"/>
          </p:cNvSpPr>
          <p:nvPr/>
        </p:nvSpPr>
        <p:spPr bwMode="auto">
          <a:xfrm>
            <a:off x="7968208" y="1851457"/>
            <a:ext cx="1600200" cy="1450975"/>
          </a:xfrm>
          <a:prstGeom prst="roundRect">
            <a:avLst>
              <a:gd name="adj" fmla="val 16667"/>
            </a:avLst>
          </a:prstGeom>
          <a:ln>
            <a:headEnd/>
            <a:tailEn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latin typeface="Comic Sans MS" pitchFamily="66" charset="0"/>
              </a:rPr>
              <a:t>Evaluate</a:t>
            </a:r>
          </a:p>
          <a:p>
            <a:pPr algn="ctr">
              <a:defRPr/>
            </a:pPr>
            <a:r>
              <a:rPr lang="en-US" sz="2000" dirty="0">
                <a:latin typeface="Comic Sans MS" pitchFamily="66" charset="0"/>
              </a:rPr>
              <a:t>prototype</a:t>
            </a:r>
            <a:r>
              <a:rPr lang="en-US" sz="1200" dirty="0">
                <a:latin typeface="Comic Sans MS" pitchFamily="66" charset="0"/>
              </a:rPr>
              <a:t> </a:t>
            </a:r>
          </a:p>
        </p:txBody>
      </p:sp>
      <p:sp>
        <p:nvSpPr>
          <p:cNvPr id="11" name="Line 56"/>
          <p:cNvSpPr>
            <a:spLocks noChangeShapeType="1"/>
          </p:cNvSpPr>
          <p:nvPr/>
        </p:nvSpPr>
        <p:spPr bwMode="auto">
          <a:xfrm>
            <a:off x="3624808" y="2613456"/>
            <a:ext cx="4572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MY"/>
          </a:p>
        </p:txBody>
      </p:sp>
      <p:sp>
        <p:nvSpPr>
          <p:cNvPr id="12" name="Line 57"/>
          <p:cNvSpPr>
            <a:spLocks noChangeShapeType="1"/>
          </p:cNvSpPr>
          <p:nvPr/>
        </p:nvSpPr>
        <p:spPr bwMode="auto">
          <a:xfrm>
            <a:off x="5606008" y="2613456"/>
            <a:ext cx="4572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MY"/>
          </a:p>
        </p:txBody>
      </p:sp>
      <p:sp>
        <p:nvSpPr>
          <p:cNvPr id="13" name="Line 58"/>
          <p:cNvSpPr>
            <a:spLocks noChangeShapeType="1"/>
          </p:cNvSpPr>
          <p:nvPr/>
        </p:nvSpPr>
        <p:spPr bwMode="auto">
          <a:xfrm>
            <a:off x="7587209" y="2613456"/>
            <a:ext cx="3667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MY"/>
          </a:p>
        </p:txBody>
      </p:sp>
      <p:sp>
        <p:nvSpPr>
          <p:cNvPr id="14" name="Rectangle 59"/>
          <p:cNvSpPr>
            <a:spLocks noChangeArrowheads="1"/>
          </p:cNvSpPr>
          <p:nvPr/>
        </p:nvSpPr>
        <p:spPr bwMode="auto">
          <a:xfrm>
            <a:off x="1872208" y="3832656"/>
            <a:ext cx="1752600" cy="990600"/>
          </a:xfrm>
          <a:prstGeom prst="rect">
            <a:avLst/>
          </a:prstGeom>
          <a:solidFill>
            <a:schemeClr val="bg1"/>
          </a:solidFill>
          <a:ln>
            <a:headEnd/>
            <a:tailEnd/>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2000">
                <a:solidFill>
                  <a:schemeClr val="tx1"/>
                </a:solidFill>
              </a:rPr>
              <a:t>Prototyping plan</a:t>
            </a:r>
          </a:p>
        </p:txBody>
      </p:sp>
      <p:sp>
        <p:nvSpPr>
          <p:cNvPr id="15" name="Rectangle 60"/>
          <p:cNvSpPr>
            <a:spLocks noChangeArrowheads="1"/>
          </p:cNvSpPr>
          <p:nvPr/>
        </p:nvSpPr>
        <p:spPr bwMode="auto">
          <a:xfrm>
            <a:off x="4158208" y="3832656"/>
            <a:ext cx="1447800" cy="990600"/>
          </a:xfrm>
          <a:prstGeom prst="rect">
            <a:avLst/>
          </a:prstGeom>
          <a:solidFill>
            <a:schemeClr val="bg1"/>
          </a:solidFill>
          <a:ln>
            <a:headEnd/>
            <a:tailEnd/>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2000">
                <a:solidFill>
                  <a:schemeClr val="tx1"/>
                </a:solidFill>
              </a:rPr>
              <a:t>Outline Definition</a:t>
            </a:r>
          </a:p>
        </p:txBody>
      </p:sp>
      <p:sp>
        <p:nvSpPr>
          <p:cNvPr id="16" name="Rectangle 61"/>
          <p:cNvSpPr>
            <a:spLocks noChangeArrowheads="1"/>
          </p:cNvSpPr>
          <p:nvPr/>
        </p:nvSpPr>
        <p:spPr bwMode="auto">
          <a:xfrm>
            <a:off x="6063208" y="3832656"/>
            <a:ext cx="1600200" cy="990600"/>
          </a:xfrm>
          <a:prstGeom prst="rect">
            <a:avLst/>
          </a:prstGeom>
          <a:solidFill>
            <a:schemeClr val="bg1"/>
          </a:solidFill>
          <a:ln>
            <a:headEnd/>
            <a:tailEnd/>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2000">
                <a:solidFill>
                  <a:schemeClr val="tx1"/>
                </a:solidFill>
              </a:rPr>
              <a:t>Executable prototype</a:t>
            </a:r>
          </a:p>
        </p:txBody>
      </p:sp>
      <p:sp>
        <p:nvSpPr>
          <p:cNvPr id="17" name="Rectangle 62"/>
          <p:cNvSpPr>
            <a:spLocks noChangeArrowheads="1"/>
          </p:cNvSpPr>
          <p:nvPr/>
        </p:nvSpPr>
        <p:spPr bwMode="auto">
          <a:xfrm>
            <a:off x="7968208" y="3832656"/>
            <a:ext cx="1600200" cy="990600"/>
          </a:xfrm>
          <a:prstGeom prst="rect">
            <a:avLst/>
          </a:prstGeom>
          <a:solidFill>
            <a:schemeClr val="bg1"/>
          </a:solidFill>
          <a:ln>
            <a:headEnd/>
            <a:tailEnd/>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2000">
                <a:solidFill>
                  <a:schemeClr val="tx1"/>
                </a:solidFill>
              </a:rPr>
              <a:t>Evaluation report</a:t>
            </a:r>
          </a:p>
        </p:txBody>
      </p:sp>
      <p:sp>
        <p:nvSpPr>
          <p:cNvPr id="18" name="Line 63"/>
          <p:cNvSpPr>
            <a:spLocks noChangeShapeType="1"/>
          </p:cNvSpPr>
          <p:nvPr/>
        </p:nvSpPr>
        <p:spPr bwMode="auto">
          <a:xfrm>
            <a:off x="2862808" y="3299257"/>
            <a:ext cx="0" cy="5492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MY"/>
          </a:p>
        </p:txBody>
      </p:sp>
      <p:sp>
        <p:nvSpPr>
          <p:cNvPr id="19" name="Line 64"/>
          <p:cNvSpPr>
            <a:spLocks noChangeShapeType="1"/>
          </p:cNvSpPr>
          <p:nvPr/>
        </p:nvSpPr>
        <p:spPr bwMode="auto">
          <a:xfrm>
            <a:off x="4844008" y="3299257"/>
            <a:ext cx="0" cy="5492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MY"/>
          </a:p>
        </p:txBody>
      </p:sp>
      <p:sp>
        <p:nvSpPr>
          <p:cNvPr id="20" name="Line 65"/>
          <p:cNvSpPr>
            <a:spLocks noChangeShapeType="1"/>
          </p:cNvSpPr>
          <p:nvPr/>
        </p:nvSpPr>
        <p:spPr bwMode="auto">
          <a:xfrm>
            <a:off x="6825208" y="3299257"/>
            <a:ext cx="0" cy="5492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MY"/>
          </a:p>
        </p:txBody>
      </p:sp>
      <p:sp>
        <p:nvSpPr>
          <p:cNvPr id="21" name="Line 66"/>
          <p:cNvSpPr>
            <a:spLocks noChangeShapeType="1"/>
          </p:cNvSpPr>
          <p:nvPr/>
        </p:nvSpPr>
        <p:spPr bwMode="auto">
          <a:xfrm>
            <a:off x="8730208" y="3299257"/>
            <a:ext cx="0" cy="5492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MY"/>
          </a:p>
        </p:txBody>
      </p:sp>
      <p:sp>
        <p:nvSpPr>
          <p:cNvPr id="22" name="AutoShape 69"/>
          <p:cNvSpPr>
            <a:spLocks noChangeArrowheads="1"/>
          </p:cNvSpPr>
          <p:nvPr/>
        </p:nvSpPr>
        <p:spPr bwMode="auto">
          <a:xfrm>
            <a:off x="2634208" y="4975656"/>
            <a:ext cx="5334000" cy="1447800"/>
          </a:xfrm>
          <a:prstGeom prst="borderCallout1">
            <a:avLst>
              <a:gd name="adj1" fmla="val -298"/>
              <a:gd name="adj2" fmla="val 21599"/>
              <a:gd name="adj3" fmla="val -127577"/>
              <a:gd name="adj4" fmla="val 15817"/>
            </a:avLst>
          </a:prstGeom>
          <a:solidFill>
            <a:srgbClr val="FFFFCC"/>
          </a:solidFill>
          <a:ln>
            <a:headEnd/>
            <a:tailEnd/>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a:lstStyle/>
          <a:p>
            <a:pPr>
              <a:defRPr/>
            </a:pPr>
            <a:r>
              <a:rPr lang="en-US" sz="2200" dirty="0">
                <a:solidFill>
                  <a:schemeClr val="tx1"/>
                </a:solidFill>
              </a:rPr>
              <a:t>Is it to:</a:t>
            </a:r>
          </a:p>
          <a:p>
            <a:pPr marL="801688" indent="-449263">
              <a:buFont typeface="Wingdings" pitchFamily="2" charset="2"/>
              <a:buChar char="Ø"/>
              <a:defRPr/>
            </a:pPr>
            <a:r>
              <a:rPr lang="en-US" sz="2200" dirty="0">
                <a:solidFill>
                  <a:schemeClr val="tx1"/>
                </a:solidFill>
              </a:rPr>
              <a:t>Prototype UI</a:t>
            </a:r>
          </a:p>
          <a:p>
            <a:pPr marL="801688" indent="-449263">
              <a:buFont typeface="Wingdings" pitchFamily="2" charset="2"/>
              <a:buChar char="Ø"/>
              <a:defRPr/>
            </a:pPr>
            <a:r>
              <a:rPr lang="en-US" sz="2200" dirty="0">
                <a:solidFill>
                  <a:schemeClr val="tx1"/>
                </a:solidFill>
              </a:rPr>
              <a:t>validate functional requirement</a:t>
            </a:r>
          </a:p>
          <a:p>
            <a:pPr marL="801688" indent="-449263">
              <a:buFont typeface="Wingdings" pitchFamily="2" charset="2"/>
              <a:buChar char="Ø"/>
              <a:defRPr/>
            </a:pPr>
            <a:r>
              <a:rPr lang="en-US" sz="2200" dirty="0">
                <a:solidFill>
                  <a:schemeClr val="tx1"/>
                </a:solidFill>
              </a:rPr>
              <a:t>show feasibility of application</a:t>
            </a:r>
          </a:p>
        </p:txBody>
      </p:sp>
      <p:sp>
        <p:nvSpPr>
          <p:cNvPr id="3" name="Slide Number Placeholder 2"/>
          <p:cNvSpPr>
            <a:spLocks noGrp="1"/>
          </p:cNvSpPr>
          <p:nvPr>
            <p:ph type="sldNum" sz="quarter" idx="12"/>
          </p:nvPr>
        </p:nvSpPr>
        <p:spPr/>
        <p:txBody>
          <a:bodyPr/>
          <a:lstStyle/>
          <a:p>
            <a:fld id="{AAEAE4A8-A6E5-453E-B946-FB774B73F48C}" type="slidenum">
              <a:rPr lang="en-US" smtClean="0"/>
              <a:t>20</a:t>
            </a:fld>
            <a:endParaRPr lang="en-US" dirty="0"/>
          </a:p>
        </p:txBody>
      </p:sp>
    </p:spTree>
    <p:extLst>
      <p:ext uri="{BB962C8B-B14F-4D97-AF65-F5344CB8AC3E}">
        <p14:creationId xmlns:p14="http://schemas.microsoft.com/office/powerpoint/2010/main" val="217583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20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cTn>
                              </p:par>
                              <p:par>
                                <p:cTn id="42" presetID="22" presetClass="entr" presetSubtype="8"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up)">
                                      <p:cBhvr>
                                        <p:cTn id="49" dur="500"/>
                                        <p:tgtEl>
                                          <p:spTgt spid="20"/>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up)">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par>
                                <p:cTn id="58" presetID="22" presetClass="entr" presetSubtype="8" fill="hold"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left)">
                                      <p:cBhvr>
                                        <p:cTn id="60" dur="50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up)">
                                      <p:cBhvr>
                                        <p:cTn id="65" dur="500"/>
                                        <p:tgtEl>
                                          <p:spTgt spid="21"/>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wipe(up)">
                                      <p:cBhvr>
                                        <p:cTn id="6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autoUpdateAnimBg="0"/>
      <p:bldP spid="2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dirty="0">
                <a:cs typeface="Times New Roman" panose="02020603050405020304" pitchFamily="18" charset="0"/>
              </a:rPr>
              <a:t>Prototyping techniques include the use of the following: -</a:t>
            </a:r>
          </a:p>
          <a:p>
            <a:pPr lvl="1"/>
            <a:r>
              <a:rPr lang="en-US" altLang="en-US" dirty="0">
                <a:cs typeface="Times New Roman" panose="02020603050405020304" pitchFamily="18" charset="0"/>
              </a:rPr>
              <a:t>Dynamic high-level language development </a:t>
            </a:r>
          </a:p>
          <a:p>
            <a:pPr lvl="1"/>
            <a:r>
              <a:rPr lang="en-US" altLang="en-US" dirty="0">
                <a:cs typeface="Times New Roman" panose="02020603050405020304" pitchFamily="18" charset="0"/>
              </a:rPr>
              <a:t>Fourth-generation languages – e.g. SQL </a:t>
            </a:r>
          </a:p>
          <a:p>
            <a:pPr lvl="1"/>
            <a:r>
              <a:rPr lang="en-US" altLang="en-US" dirty="0">
                <a:cs typeface="Times New Roman" panose="02020603050405020304" pitchFamily="18" charset="0"/>
              </a:rPr>
              <a:t>Prototype construction from reusable components</a:t>
            </a:r>
            <a:r>
              <a:rPr lang="en-US" altLang="en-US" dirty="0"/>
              <a:t> </a:t>
            </a:r>
          </a:p>
          <a:p>
            <a:pPr lvl="1"/>
            <a:r>
              <a:rPr lang="en-US" altLang="en-US" dirty="0"/>
              <a:t>Visual programming language </a:t>
            </a:r>
          </a:p>
          <a:p>
            <a:pPr lvl="1"/>
            <a:r>
              <a:rPr lang="en-US" altLang="en-US" dirty="0"/>
              <a:t>Internet-based prototyping </a:t>
            </a:r>
          </a:p>
        </p:txBody>
      </p:sp>
      <p:sp>
        <p:nvSpPr>
          <p:cNvPr id="3" name="Title 2"/>
          <p:cNvSpPr>
            <a:spLocks noGrp="1"/>
          </p:cNvSpPr>
          <p:nvPr>
            <p:ph type="title"/>
          </p:nvPr>
        </p:nvSpPr>
        <p:spPr/>
        <p:txBody>
          <a:bodyPr/>
          <a:lstStyle/>
          <a:p>
            <a:r>
              <a:rPr lang="en-MY" dirty="0"/>
              <a:t>2. Prototyping Model – How to create?</a:t>
            </a:r>
          </a:p>
        </p:txBody>
      </p:sp>
      <p:sp>
        <p:nvSpPr>
          <p:cNvPr id="4" name="Slide Number Placeholder 3"/>
          <p:cNvSpPr>
            <a:spLocks noGrp="1"/>
          </p:cNvSpPr>
          <p:nvPr>
            <p:ph type="sldNum" sz="quarter" idx="12"/>
          </p:nvPr>
        </p:nvSpPr>
        <p:spPr/>
        <p:txBody>
          <a:bodyPr/>
          <a:lstStyle/>
          <a:p>
            <a:fld id="{AAEAE4A8-A6E5-453E-B946-FB774B73F48C}" type="slidenum">
              <a:rPr lang="en-US" smtClean="0"/>
              <a:t>21</a:t>
            </a:fld>
            <a:endParaRPr lang="en-US" dirty="0"/>
          </a:p>
        </p:txBody>
      </p:sp>
    </p:spTree>
    <p:extLst>
      <p:ext uri="{BB962C8B-B14F-4D97-AF65-F5344CB8AC3E}">
        <p14:creationId xmlns:p14="http://schemas.microsoft.com/office/powerpoint/2010/main" val="266349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defRPr/>
            </a:pPr>
            <a:r>
              <a:rPr lang="en-US" sz="3400" dirty="0">
                <a:cs typeface="Times New Roman" pitchFamily="18" charset="0"/>
              </a:rPr>
              <a:t>Prototyping in the software process may involve : </a:t>
            </a:r>
          </a:p>
          <a:p>
            <a:pPr lvl="1">
              <a:buFont typeface="Arial" charset="0"/>
              <a:buChar char="–"/>
              <a:defRPr/>
            </a:pPr>
            <a:r>
              <a:rPr lang="en-US" sz="3000" b="1" i="1" dirty="0">
                <a:solidFill>
                  <a:srgbClr val="FF3300"/>
                </a:solidFill>
                <a:effectLst>
                  <a:outerShdw blurRad="38100" dist="38100" dir="2700000" algn="tl">
                    <a:srgbClr val="000000"/>
                  </a:outerShdw>
                </a:effectLst>
                <a:cs typeface="Times New Roman" pitchFamily="18" charset="0"/>
              </a:rPr>
              <a:t>‘Throw-away' prototyping</a:t>
            </a:r>
            <a:r>
              <a:rPr lang="en-US" sz="3000" dirty="0">
                <a:cs typeface="Times New Roman" pitchFamily="18" charset="0"/>
              </a:rPr>
              <a:t> in which a prototype is developed to understand the system requirements, or </a:t>
            </a:r>
          </a:p>
          <a:p>
            <a:pPr lvl="1">
              <a:buFont typeface="Arial" charset="0"/>
              <a:buChar char="–"/>
              <a:defRPr/>
            </a:pPr>
            <a:endParaRPr lang="en-US" sz="3000" dirty="0">
              <a:cs typeface="Times New Roman" pitchFamily="18" charset="0"/>
            </a:endParaRPr>
          </a:p>
          <a:p>
            <a:pPr lvl="1">
              <a:buFont typeface="Arial" charset="0"/>
              <a:buChar char="–"/>
              <a:defRPr/>
            </a:pPr>
            <a:r>
              <a:rPr lang="en-US" sz="3000" b="1" i="1" dirty="0">
                <a:solidFill>
                  <a:srgbClr val="FF3300"/>
                </a:solidFill>
                <a:effectLst>
                  <a:outerShdw blurRad="38100" dist="38100" dir="2700000" algn="tl">
                    <a:srgbClr val="000000"/>
                  </a:outerShdw>
                </a:effectLst>
                <a:cs typeface="Times New Roman" pitchFamily="18" charset="0"/>
              </a:rPr>
              <a:t>Evolutionary prototyping</a:t>
            </a:r>
            <a:r>
              <a:rPr lang="en-US" sz="3000" dirty="0">
                <a:cs typeface="Times New Roman" pitchFamily="18" charset="0"/>
              </a:rPr>
              <a:t> in which a prototype evolves through a number of versions to the final system</a:t>
            </a:r>
            <a:endParaRPr lang="en-US" sz="3200" dirty="0">
              <a:cs typeface="Times New Roman" pitchFamily="18" charset="0"/>
            </a:endParaRPr>
          </a:p>
          <a:p>
            <a:endParaRPr lang="en-MY" dirty="0"/>
          </a:p>
        </p:txBody>
      </p:sp>
      <p:sp>
        <p:nvSpPr>
          <p:cNvPr id="3" name="Title 2"/>
          <p:cNvSpPr>
            <a:spLocks noGrp="1"/>
          </p:cNvSpPr>
          <p:nvPr>
            <p:ph type="title"/>
          </p:nvPr>
        </p:nvSpPr>
        <p:spPr/>
        <p:txBody>
          <a:bodyPr>
            <a:normAutofit/>
          </a:bodyPr>
          <a:lstStyle/>
          <a:p>
            <a:r>
              <a:rPr lang="en-US" dirty="0"/>
              <a:t>Throwaway vs Evolutionary Prototyping</a:t>
            </a:r>
            <a:endParaRPr lang="en-MY" dirty="0"/>
          </a:p>
        </p:txBody>
      </p:sp>
      <p:sp>
        <p:nvSpPr>
          <p:cNvPr id="4" name="Slide Number Placeholder 3"/>
          <p:cNvSpPr>
            <a:spLocks noGrp="1"/>
          </p:cNvSpPr>
          <p:nvPr>
            <p:ph type="sldNum" sz="quarter" idx="12"/>
          </p:nvPr>
        </p:nvSpPr>
        <p:spPr/>
        <p:txBody>
          <a:bodyPr/>
          <a:lstStyle/>
          <a:p>
            <a:fld id="{AAEAE4A8-A6E5-453E-B946-FB774B73F48C}" type="slidenum">
              <a:rPr lang="en-US" smtClean="0"/>
              <a:t>22</a:t>
            </a:fld>
            <a:endParaRPr lang="en-US" dirty="0"/>
          </a:p>
        </p:txBody>
      </p:sp>
      <p:pic>
        <p:nvPicPr>
          <p:cNvPr id="6" name="Picture 5" descr="http://thumbs.dreamstime.com/t/prototype-car-covered-black-blanket-4274678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4283" y="4668118"/>
            <a:ext cx="2286000" cy="1524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86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AEAE4A8-A6E5-453E-B946-FB774B73F48C}" type="slidenum">
              <a:rPr lang="en-US" smtClean="0"/>
              <a:t>23</a:t>
            </a:fld>
            <a:endParaRPr lang="en-US" dirty="0"/>
          </a:p>
        </p:txBody>
      </p:sp>
      <p:sp>
        <p:nvSpPr>
          <p:cNvPr id="3" name="Title 2"/>
          <p:cNvSpPr>
            <a:spLocks noGrp="1"/>
          </p:cNvSpPr>
          <p:nvPr>
            <p:ph type="title"/>
          </p:nvPr>
        </p:nvSpPr>
        <p:spPr/>
        <p:txBody>
          <a:bodyPr>
            <a:normAutofit/>
          </a:bodyPr>
          <a:lstStyle/>
          <a:p>
            <a:r>
              <a:rPr lang="en-US" dirty="0"/>
              <a:t>Throwaway vs Evolutionary Prototyping</a:t>
            </a:r>
            <a:endParaRPr lang="en-MY" dirty="0"/>
          </a:p>
        </p:txBody>
      </p:sp>
      <p:pic>
        <p:nvPicPr>
          <p:cNvPr id="6" name="Picture 5" descr="http://thumbs.dreamstime.com/t/prototype-car-covered-black-blanket-4274678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4315" y="2586680"/>
            <a:ext cx="3760559" cy="25070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823784" y="1944130"/>
            <a:ext cx="3435178" cy="642551"/>
          </a:xfrm>
          <a:prstGeom prst="rect">
            <a:avLst/>
          </a:prstGeom>
          <a:effectLst>
            <a:reflection blurRad="6350" stA="52000" endA="300" endPos="35000" dir="5400000" sy="-100000" algn="bl" rotWithShape="0"/>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MY" sz="2400" dirty="0">
                <a:latin typeface="Algerian" panose="04020705040A02060702" pitchFamily="82" charset="0"/>
              </a:rPr>
              <a:t>Throwaway</a:t>
            </a:r>
          </a:p>
        </p:txBody>
      </p:sp>
      <p:sp>
        <p:nvSpPr>
          <p:cNvPr id="7" name="Rectangle 6"/>
          <p:cNvSpPr/>
          <p:nvPr/>
        </p:nvSpPr>
        <p:spPr>
          <a:xfrm>
            <a:off x="7878042" y="1944129"/>
            <a:ext cx="3435178" cy="642551"/>
          </a:xfrm>
          <a:prstGeom prst="rect">
            <a:avLst/>
          </a:prstGeom>
          <a:effectLst>
            <a:reflection blurRad="6350" stA="52000" endA="300" endPos="35000" dir="5400000" sy="-100000" algn="bl" rotWithShape="0"/>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MY" sz="2400" dirty="0">
                <a:latin typeface="Algerian" panose="04020705040A02060702" pitchFamily="82" charset="0"/>
              </a:rPr>
              <a:t>Evolutionary</a:t>
            </a:r>
          </a:p>
        </p:txBody>
      </p:sp>
      <p:sp>
        <p:nvSpPr>
          <p:cNvPr id="8" name="Rectangle 7"/>
          <p:cNvSpPr/>
          <p:nvPr/>
        </p:nvSpPr>
        <p:spPr>
          <a:xfrm>
            <a:off x="823784" y="2696303"/>
            <a:ext cx="3435178" cy="1569660"/>
          </a:xfrm>
          <a:prstGeom prst="rect">
            <a:avLst/>
          </a:prstGeom>
        </p:spPr>
        <p:txBody>
          <a:bodyPr wrap="square">
            <a:spAutoFit/>
          </a:bodyPr>
          <a:lstStyle/>
          <a:p>
            <a:pPr marL="444500" indent="-444500">
              <a:buBlip>
                <a:blip r:embed="rId3"/>
              </a:buBlip>
            </a:pPr>
            <a:r>
              <a:rPr lang="en-US" altLang="en-US" sz="2400" dirty="0">
                <a:cs typeface="Times New Roman" panose="02020603050405020304" pitchFamily="18" charset="0"/>
              </a:rPr>
              <a:t>validate or derive the system requirements</a:t>
            </a:r>
          </a:p>
          <a:p>
            <a:pPr marL="444500" indent="-444500">
              <a:buBlip>
                <a:blip r:embed="rId3"/>
              </a:buBlip>
            </a:pPr>
            <a:r>
              <a:rPr lang="en-US" altLang="en-US" sz="2400" dirty="0">
                <a:cs typeface="Times New Roman" panose="02020603050405020304" pitchFamily="18" charset="0"/>
              </a:rPr>
              <a:t>discarded</a:t>
            </a:r>
            <a:endParaRPr lang="en-MY" sz="2400" dirty="0"/>
          </a:p>
        </p:txBody>
      </p:sp>
      <p:sp>
        <p:nvSpPr>
          <p:cNvPr id="9" name="Rectangle 8"/>
          <p:cNvSpPr/>
          <p:nvPr/>
        </p:nvSpPr>
        <p:spPr>
          <a:xfrm>
            <a:off x="7878042" y="2696303"/>
            <a:ext cx="3435178" cy="1938992"/>
          </a:xfrm>
          <a:prstGeom prst="rect">
            <a:avLst/>
          </a:prstGeom>
        </p:spPr>
        <p:txBody>
          <a:bodyPr wrap="square">
            <a:spAutoFit/>
          </a:bodyPr>
          <a:lstStyle/>
          <a:p>
            <a:pPr marL="444500" indent="-444500">
              <a:buBlip>
                <a:blip r:embed="rId3"/>
              </a:buBlip>
            </a:pPr>
            <a:r>
              <a:rPr lang="en-US" altLang="en-US" sz="2400" dirty="0">
                <a:cs typeface="Times New Roman" panose="02020603050405020304" pitchFamily="18" charset="0"/>
              </a:rPr>
              <a:t>Deliver a working system </a:t>
            </a:r>
          </a:p>
          <a:p>
            <a:pPr marL="444500" indent="-444500">
              <a:buBlip>
                <a:blip r:embed="rId3"/>
              </a:buBlip>
            </a:pPr>
            <a:r>
              <a:rPr lang="en-US" altLang="en-US" sz="2400" dirty="0">
                <a:cs typeface="Times New Roman" panose="02020603050405020304" pitchFamily="18" charset="0"/>
              </a:rPr>
              <a:t>Problems:</a:t>
            </a:r>
          </a:p>
          <a:p>
            <a:pPr marL="901700" lvl="1" indent="-444500">
              <a:buFont typeface="Wingdings" panose="05000000000000000000" pitchFamily="2" charset="2"/>
              <a:buChar char="Ø"/>
            </a:pPr>
            <a:r>
              <a:rPr lang="en-US" sz="2400" dirty="0">
                <a:cs typeface="Times New Roman" panose="02020603050405020304" pitchFamily="18" charset="0"/>
              </a:rPr>
              <a:t>Structure is corrupted</a:t>
            </a:r>
            <a:endParaRPr lang="en-MY" sz="2400" dirty="0"/>
          </a:p>
        </p:txBody>
      </p:sp>
    </p:spTree>
    <p:extLst>
      <p:ext uri="{BB962C8B-B14F-4D97-AF65-F5344CB8AC3E}">
        <p14:creationId xmlns:p14="http://schemas.microsoft.com/office/powerpoint/2010/main" val="104030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thumbs.dreamstime.com/t/prototype-car-covered-black-blanket-4274678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2304" y="21977"/>
            <a:ext cx="2286000" cy="1524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p:txBody>
          <a:bodyPr>
            <a:normAutofit fontScale="92500" lnSpcReduction="20000"/>
          </a:bodyPr>
          <a:lstStyle/>
          <a:p>
            <a:pPr>
              <a:defRPr/>
            </a:pPr>
            <a:r>
              <a:rPr lang="en-US" sz="3400" dirty="0">
                <a:cs typeface="Times New Roman" pitchFamily="18" charset="0"/>
              </a:rPr>
              <a:t>Prototyping in the software process may involve : </a:t>
            </a:r>
          </a:p>
          <a:p>
            <a:r>
              <a:rPr lang="en-US" sz="3000" b="1" i="1" dirty="0">
                <a:solidFill>
                  <a:srgbClr val="FF3300"/>
                </a:solidFill>
                <a:effectLst>
                  <a:outerShdw blurRad="38100" dist="38100" dir="2700000" algn="tl">
                    <a:srgbClr val="000000"/>
                  </a:outerShdw>
                </a:effectLst>
                <a:cs typeface="Times New Roman" pitchFamily="18" charset="0"/>
              </a:rPr>
              <a:t>‘Throw-away' </a:t>
            </a:r>
            <a:r>
              <a:rPr lang="en-US" altLang="en-US" sz="3400" dirty="0">
                <a:cs typeface="Times New Roman" panose="02020603050405020304" pitchFamily="18" charset="0"/>
              </a:rPr>
              <a:t>The objective of throw-away prototyping is to </a:t>
            </a:r>
            <a:r>
              <a:rPr lang="en-US" altLang="en-US" sz="3400" b="1" i="1" dirty="0">
                <a:solidFill>
                  <a:schemeClr val="hlink"/>
                </a:solidFill>
                <a:cs typeface="Times New Roman" panose="02020603050405020304" pitchFamily="18" charset="0"/>
              </a:rPr>
              <a:t>validate</a:t>
            </a:r>
            <a:r>
              <a:rPr lang="en-US" altLang="en-US" sz="3400" dirty="0">
                <a:cs typeface="Times New Roman" panose="02020603050405020304" pitchFamily="18" charset="0"/>
              </a:rPr>
              <a:t> or </a:t>
            </a:r>
            <a:r>
              <a:rPr lang="en-US" altLang="en-US" sz="3400" b="1" i="1" dirty="0">
                <a:solidFill>
                  <a:schemeClr val="hlink"/>
                </a:solidFill>
                <a:cs typeface="Times New Roman" panose="02020603050405020304" pitchFamily="18" charset="0"/>
              </a:rPr>
              <a:t>derive</a:t>
            </a:r>
            <a:r>
              <a:rPr lang="en-US" altLang="en-US" sz="3400" b="1" i="1" dirty="0">
                <a:solidFill>
                  <a:srgbClr val="FF3300"/>
                </a:solidFill>
                <a:cs typeface="Times New Roman" panose="02020603050405020304" pitchFamily="18" charset="0"/>
              </a:rPr>
              <a:t> the system requirements</a:t>
            </a:r>
            <a:r>
              <a:rPr lang="en-US" altLang="en-US" sz="3600" b="1" i="1" dirty="0">
                <a:solidFill>
                  <a:srgbClr val="FF3300"/>
                </a:solidFill>
              </a:rPr>
              <a:t> </a:t>
            </a:r>
          </a:p>
          <a:p>
            <a:pPr>
              <a:buNone/>
            </a:pPr>
            <a:endParaRPr lang="en-US" altLang="en-US" sz="3600" b="1" i="1" dirty="0">
              <a:solidFill>
                <a:srgbClr val="FF3300"/>
              </a:solidFill>
            </a:endParaRPr>
          </a:p>
          <a:p>
            <a:r>
              <a:rPr lang="en-US" altLang="en-US" sz="3600" dirty="0">
                <a:cs typeface="Times New Roman" panose="02020603050405020304" pitchFamily="18" charset="0"/>
              </a:rPr>
              <a:t>It will be </a:t>
            </a:r>
            <a:r>
              <a:rPr lang="en-US" altLang="en-US" sz="3600" dirty="0">
                <a:solidFill>
                  <a:schemeClr val="hlink"/>
                </a:solidFill>
                <a:cs typeface="Times New Roman" panose="02020603050405020304" pitchFamily="18" charset="0"/>
              </a:rPr>
              <a:t>discarded</a:t>
            </a:r>
            <a:r>
              <a:rPr lang="en-US" altLang="en-US" sz="3600" dirty="0">
                <a:cs typeface="Times New Roman" panose="02020603050405020304" pitchFamily="18" charset="0"/>
              </a:rPr>
              <a:t> once the requirement specs are specified </a:t>
            </a:r>
          </a:p>
          <a:p>
            <a:pPr lvl="1">
              <a:buFont typeface="Arial" charset="0"/>
              <a:buChar char="–"/>
              <a:defRPr/>
            </a:pPr>
            <a:r>
              <a:rPr lang="en-US" sz="3000" b="1" i="1" dirty="0">
                <a:solidFill>
                  <a:srgbClr val="FF3300"/>
                </a:solidFill>
                <a:effectLst>
                  <a:outerShdw blurRad="38100" dist="38100" dir="2700000" algn="tl">
                    <a:srgbClr val="000000"/>
                  </a:outerShdw>
                </a:effectLst>
                <a:cs typeface="Times New Roman" pitchFamily="18" charset="0"/>
              </a:rPr>
              <a:t>prototyping</a:t>
            </a:r>
            <a:r>
              <a:rPr lang="en-US" sz="3000" dirty="0">
                <a:cs typeface="Times New Roman" pitchFamily="18" charset="0"/>
              </a:rPr>
              <a:t> in which a prototype is developed to understand the system requirements, or </a:t>
            </a:r>
          </a:p>
          <a:p>
            <a:pPr lvl="1">
              <a:buFont typeface="Arial" charset="0"/>
              <a:buChar char="–"/>
              <a:defRPr/>
            </a:pPr>
            <a:r>
              <a:rPr lang="en-US" sz="3000" b="1" i="1" dirty="0">
                <a:solidFill>
                  <a:srgbClr val="FF3300"/>
                </a:solidFill>
                <a:effectLst>
                  <a:outerShdw blurRad="38100" dist="38100" dir="2700000" algn="tl">
                    <a:srgbClr val="000000"/>
                  </a:outerShdw>
                </a:effectLst>
                <a:cs typeface="Times New Roman" pitchFamily="18" charset="0"/>
              </a:rPr>
              <a:t>Evolutionary prototyping</a:t>
            </a:r>
            <a:r>
              <a:rPr lang="en-US" sz="3000" dirty="0">
                <a:cs typeface="Times New Roman" pitchFamily="18" charset="0"/>
              </a:rPr>
              <a:t> in which a prototype evolves through a number of versions to the final system</a:t>
            </a:r>
            <a:endParaRPr lang="en-US" sz="3200" dirty="0">
              <a:cs typeface="Times New Roman" pitchFamily="18" charset="0"/>
            </a:endParaRPr>
          </a:p>
          <a:p>
            <a:endParaRPr lang="en-MY" dirty="0"/>
          </a:p>
        </p:txBody>
      </p:sp>
      <p:sp>
        <p:nvSpPr>
          <p:cNvPr id="3" name="Title 2"/>
          <p:cNvSpPr>
            <a:spLocks noGrp="1"/>
          </p:cNvSpPr>
          <p:nvPr>
            <p:ph type="title"/>
          </p:nvPr>
        </p:nvSpPr>
        <p:spPr/>
        <p:txBody>
          <a:bodyPr>
            <a:normAutofit/>
          </a:bodyPr>
          <a:lstStyle/>
          <a:p>
            <a:r>
              <a:rPr lang="en-US" dirty="0"/>
              <a:t>Throwaway Prototyping</a:t>
            </a:r>
            <a:endParaRPr lang="en-MY" dirty="0"/>
          </a:p>
        </p:txBody>
      </p:sp>
      <p:sp>
        <p:nvSpPr>
          <p:cNvPr id="4" name="Slide Number Placeholder 3"/>
          <p:cNvSpPr>
            <a:spLocks noGrp="1"/>
          </p:cNvSpPr>
          <p:nvPr>
            <p:ph type="sldNum" sz="quarter" idx="12"/>
          </p:nvPr>
        </p:nvSpPr>
        <p:spPr/>
        <p:txBody>
          <a:bodyPr/>
          <a:lstStyle/>
          <a:p>
            <a:fld id="{AAEAE4A8-A6E5-453E-B946-FB774B73F48C}" type="slidenum">
              <a:rPr lang="en-US" smtClean="0"/>
              <a:t>24</a:t>
            </a:fld>
            <a:endParaRPr lang="en-US" dirty="0"/>
          </a:p>
        </p:txBody>
      </p:sp>
    </p:spTree>
    <p:extLst>
      <p:ext uri="{BB962C8B-B14F-4D97-AF65-F5344CB8AC3E}">
        <p14:creationId xmlns:p14="http://schemas.microsoft.com/office/powerpoint/2010/main" val="130497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80000"/>
              </a:lnSpc>
            </a:pPr>
            <a:r>
              <a:rPr lang="en-US" altLang="en-US" dirty="0">
                <a:cs typeface="Times New Roman" panose="02020603050405020304" pitchFamily="18" charset="0"/>
              </a:rPr>
              <a:t>The objective of evolutionary prototyping is to </a:t>
            </a:r>
            <a:r>
              <a:rPr lang="en-US" altLang="en-US" b="1" dirty="0">
                <a:solidFill>
                  <a:schemeClr val="hlink"/>
                </a:solidFill>
                <a:cs typeface="Times New Roman" panose="02020603050405020304" pitchFamily="18" charset="0"/>
              </a:rPr>
              <a:t>deliver a working system</a:t>
            </a:r>
            <a:r>
              <a:rPr lang="en-US" altLang="en-US" b="1" dirty="0">
                <a:cs typeface="Times New Roman" panose="02020603050405020304" pitchFamily="18" charset="0"/>
              </a:rPr>
              <a:t> </a:t>
            </a:r>
            <a:r>
              <a:rPr lang="en-US" altLang="en-US" dirty="0">
                <a:cs typeface="Times New Roman" panose="02020603050405020304" pitchFamily="18" charset="0"/>
              </a:rPr>
              <a:t>to end-users</a:t>
            </a:r>
          </a:p>
          <a:p>
            <a:pPr>
              <a:lnSpc>
                <a:spcPct val="80000"/>
              </a:lnSpc>
              <a:buFontTx/>
              <a:buNone/>
            </a:pPr>
            <a:endParaRPr lang="en-US" altLang="en-US" dirty="0">
              <a:cs typeface="Times New Roman" panose="02020603050405020304" pitchFamily="18" charset="0"/>
            </a:endParaRPr>
          </a:p>
          <a:p>
            <a:pPr>
              <a:lnSpc>
                <a:spcPct val="80000"/>
              </a:lnSpc>
            </a:pPr>
            <a:r>
              <a:rPr lang="en-US" altLang="en-US" dirty="0">
                <a:cs typeface="Times New Roman" panose="02020603050405020304" pitchFamily="18" charset="0"/>
              </a:rPr>
              <a:t>The principal problem with evolutionary prototyping is that the system </a:t>
            </a:r>
            <a:r>
              <a:rPr lang="en-US" altLang="en-US" b="1" dirty="0">
                <a:solidFill>
                  <a:schemeClr val="hlink"/>
                </a:solidFill>
                <a:cs typeface="Times New Roman" panose="02020603050405020304" pitchFamily="18" charset="0"/>
              </a:rPr>
              <a:t>structure becomes corrupted</a:t>
            </a:r>
            <a:r>
              <a:rPr lang="en-US" altLang="en-US" dirty="0">
                <a:cs typeface="Times New Roman" panose="02020603050405020304" pitchFamily="18" charset="0"/>
              </a:rPr>
              <a:t> by constant change. Further changes to the system become increasingly difficult to make </a:t>
            </a:r>
            <a:endParaRPr lang="en-US" altLang="en-US" dirty="0"/>
          </a:p>
        </p:txBody>
      </p:sp>
      <p:sp>
        <p:nvSpPr>
          <p:cNvPr id="3" name="Title 2"/>
          <p:cNvSpPr>
            <a:spLocks noGrp="1"/>
          </p:cNvSpPr>
          <p:nvPr>
            <p:ph type="title"/>
          </p:nvPr>
        </p:nvSpPr>
        <p:spPr/>
        <p:txBody>
          <a:bodyPr>
            <a:normAutofit/>
          </a:bodyPr>
          <a:lstStyle/>
          <a:p>
            <a:r>
              <a:rPr lang="en-US" dirty="0"/>
              <a:t>Evolutionary Prototyping</a:t>
            </a:r>
            <a:endParaRPr lang="en-MY" dirty="0"/>
          </a:p>
        </p:txBody>
      </p:sp>
      <p:sp>
        <p:nvSpPr>
          <p:cNvPr id="4" name="Slide Number Placeholder 3"/>
          <p:cNvSpPr>
            <a:spLocks noGrp="1"/>
          </p:cNvSpPr>
          <p:nvPr>
            <p:ph type="sldNum" sz="quarter" idx="12"/>
          </p:nvPr>
        </p:nvSpPr>
        <p:spPr/>
        <p:txBody>
          <a:bodyPr/>
          <a:lstStyle/>
          <a:p>
            <a:fld id="{AAEAE4A8-A6E5-453E-B946-FB774B73F48C}" type="slidenum">
              <a:rPr lang="en-US" smtClean="0"/>
              <a:t>25</a:t>
            </a:fld>
            <a:endParaRPr lang="en-US" dirty="0"/>
          </a:p>
        </p:txBody>
      </p:sp>
      <p:pic>
        <p:nvPicPr>
          <p:cNvPr id="5" name="Picture 4" descr="http://thumbs.dreamstime.com/t/prototype-car-covered-black-blanket-4274678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2304" y="21977"/>
            <a:ext cx="2286000" cy="1524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714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Throwaway vs Evolutionary Prototyping</a:t>
            </a:r>
            <a:endParaRPr lang="en-MY" dirty="0"/>
          </a:p>
        </p:txBody>
      </p:sp>
      <p:sp>
        <p:nvSpPr>
          <p:cNvPr id="3" name="Text Box 3"/>
          <p:cNvSpPr txBox="1">
            <a:spLocks noChangeArrowheads="1"/>
          </p:cNvSpPr>
          <p:nvPr/>
        </p:nvSpPr>
        <p:spPr bwMode="auto">
          <a:xfrm>
            <a:off x="1302792" y="3352150"/>
            <a:ext cx="2362200" cy="830263"/>
          </a:xfrm>
          <a:prstGeom prst="rect">
            <a:avLst/>
          </a:prstGeom>
          <a:ln>
            <a:headEnd/>
            <a:tailEnd/>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spAutoFit/>
          </a:bodyPr>
          <a:lstStyle/>
          <a:p>
            <a:pPr>
              <a:spcBef>
                <a:spcPct val="50000"/>
              </a:spcBef>
              <a:defRPr/>
            </a:pPr>
            <a:r>
              <a:rPr lang="en-US" sz="2400" dirty="0">
                <a:solidFill>
                  <a:schemeClr val="bg1"/>
                </a:solidFill>
                <a:latin typeface="Comic Sans MS" pitchFamily="66" charset="0"/>
              </a:rPr>
              <a:t>Outline requirements</a:t>
            </a:r>
          </a:p>
        </p:txBody>
      </p:sp>
      <p:sp>
        <p:nvSpPr>
          <p:cNvPr id="4" name="Oval 3"/>
          <p:cNvSpPr>
            <a:spLocks noChangeArrowheads="1"/>
          </p:cNvSpPr>
          <p:nvPr/>
        </p:nvSpPr>
        <p:spPr bwMode="auto">
          <a:xfrm>
            <a:off x="3588792" y="1943472"/>
            <a:ext cx="2286000" cy="1219200"/>
          </a:xfrm>
          <a:prstGeom prst="ellipse">
            <a:avLst/>
          </a:prstGeom>
          <a:solidFill>
            <a:schemeClr val="bg1"/>
          </a:solidFill>
          <a:ln>
            <a:headEnd/>
            <a:tailEnd/>
          </a:ln>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en-US" sz="2400" dirty="0">
                <a:solidFill>
                  <a:schemeClr val="tx1"/>
                </a:solidFill>
              </a:rPr>
              <a:t>Evolutionary </a:t>
            </a:r>
          </a:p>
          <a:p>
            <a:pPr algn="ctr">
              <a:defRPr/>
            </a:pPr>
            <a:r>
              <a:rPr lang="en-US" sz="2400" dirty="0">
                <a:solidFill>
                  <a:schemeClr val="tx1"/>
                </a:solidFill>
              </a:rPr>
              <a:t>Prototyping</a:t>
            </a:r>
          </a:p>
        </p:txBody>
      </p:sp>
      <p:sp>
        <p:nvSpPr>
          <p:cNvPr id="5" name="Oval 4"/>
          <p:cNvSpPr>
            <a:spLocks noChangeArrowheads="1"/>
          </p:cNvSpPr>
          <p:nvPr/>
        </p:nvSpPr>
        <p:spPr bwMode="auto">
          <a:xfrm>
            <a:off x="3741192" y="4077072"/>
            <a:ext cx="2286000" cy="1219200"/>
          </a:xfrm>
          <a:prstGeom prst="ellipse">
            <a:avLst/>
          </a:prstGeom>
          <a:solidFill>
            <a:schemeClr val="bg1"/>
          </a:solidFill>
          <a:ln>
            <a:headEnd/>
            <a:tailEnd/>
          </a:ln>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en-US" sz="2400" dirty="0">
                <a:solidFill>
                  <a:schemeClr val="tx1"/>
                </a:solidFill>
              </a:rPr>
              <a:t>Throw-Away</a:t>
            </a:r>
          </a:p>
          <a:p>
            <a:pPr algn="ctr">
              <a:defRPr/>
            </a:pPr>
            <a:r>
              <a:rPr lang="en-US" sz="2400" dirty="0">
                <a:solidFill>
                  <a:schemeClr val="tx1"/>
                </a:solidFill>
              </a:rPr>
              <a:t>Prototyping</a:t>
            </a:r>
          </a:p>
        </p:txBody>
      </p:sp>
      <p:sp>
        <p:nvSpPr>
          <p:cNvPr id="6" name="Text Box 6"/>
          <p:cNvSpPr txBox="1">
            <a:spLocks noChangeArrowheads="1"/>
          </p:cNvSpPr>
          <p:nvPr/>
        </p:nvSpPr>
        <p:spPr bwMode="auto">
          <a:xfrm>
            <a:off x="7017793" y="2322240"/>
            <a:ext cx="2735809" cy="461665"/>
          </a:xfrm>
          <a:prstGeom prst="rect">
            <a:avLst/>
          </a:prstGeom>
          <a:solidFill>
            <a:schemeClr val="bg1"/>
          </a:solidFill>
          <a:ln>
            <a:headEnd/>
            <a:tailEnd/>
          </a:ln>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wrap="square">
            <a:spAutoFit/>
          </a:bodyPr>
          <a:lstStyle/>
          <a:p>
            <a:pPr algn="ctr">
              <a:spcBef>
                <a:spcPct val="50000"/>
              </a:spcBef>
              <a:defRPr/>
            </a:pPr>
            <a:r>
              <a:rPr lang="en-US" sz="2400" dirty="0">
                <a:solidFill>
                  <a:schemeClr val="tx1"/>
                </a:solidFill>
              </a:rPr>
              <a:t>Delivered system</a:t>
            </a:r>
          </a:p>
        </p:txBody>
      </p:sp>
      <p:sp>
        <p:nvSpPr>
          <p:cNvPr id="7" name="Text Box 7"/>
          <p:cNvSpPr txBox="1">
            <a:spLocks noChangeArrowheads="1"/>
          </p:cNvSpPr>
          <p:nvPr/>
        </p:nvSpPr>
        <p:spPr bwMode="auto">
          <a:xfrm>
            <a:off x="6832055" y="4271174"/>
            <a:ext cx="3411264" cy="830997"/>
          </a:xfrm>
          <a:prstGeom prst="rect">
            <a:avLst/>
          </a:prstGeom>
          <a:solidFill>
            <a:schemeClr val="bg1"/>
          </a:solidFill>
          <a:ln>
            <a:headEnd/>
            <a:tailEnd/>
          </a:ln>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wrap="square">
            <a:spAutoFit/>
          </a:bodyPr>
          <a:lstStyle/>
          <a:p>
            <a:pPr>
              <a:spcBef>
                <a:spcPct val="50000"/>
              </a:spcBef>
              <a:defRPr/>
            </a:pPr>
            <a:r>
              <a:rPr lang="en-US" sz="2400" dirty="0">
                <a:solidFill>
                  <a:schemeClr val="tx1"/>
                </a:solidFill>
              </a:rPr>
              <a:t>Executable Prototype + System Specification</a:t>
            </a:r>
          </a:p>
        </p:txBody>
      </p:sp>
      <p:sp>
        <p:nvSpPr>
          <p:cNvPr id="8" name="Line 8"/>
          <p:cNvSpPr>
            <a:spLocks noChangeShapeType="1"/>
          </p:cNvSpPr>
          <p:nvPr/>
        </p:nvSpPr>
        <p:spPr bwMode="auto">
          <a:xfrm>
            <a:off x="5950992" y="2553072"/>
            <a:ext cx="990600" cy="0"/>
          </a:xfrm>
          <a:prstGeom prst="line">
            <a:avLst/>
          </a:prstGeom>
          <a:ln>
            <a:headEnd/>
            <a:tailEnd type="triangle" w="lg" len="lg"/>
          </a:ln>
        </p:spPr>
        <p:style>
          <a:lnRef idx="3">
            <a:schemeClr val="accent6"/>
          </a:lnRef>
          <a:fillRef idx="0">
            <a:schemeClr val="accent6"/>
          </a:fillRef>
          <a:effectRef idx="2">
            <a:schemeClr val="accent6"/>
          </a:effectRef>
          <a:fontRef idx="minor">
            <a:schemeClr val="tx1"/>
          </a:fontRef>
        </p:style>
        <p:txBody>
          <a:bodyPr/>
          <a:lstStyle/>
          <a:p>
            <a:pPr>
              <a:defRPr/>
            </a:pPr>
            <a:endParaRPr lang="en-MY"/>
          </a:p>
        </p:txBody>
      </p:sp>
      <p:sp>
        <p:nvSpPr>
          <p:cNvPr id="9" name="Line 9"/>
          <p:cNvSpPr>
            <a:spLocks noChangeShapeType="1"/>
          </p:cNvSpPr>
          <p:nvPr/>
        </p:nvSpPr>
        <p:spPr bwMode="auto">
          <a:xfrm>
            <a:off x="6141493" y="4686672"/>
            <a:ext cx="576263" cy="0"/>
          </a:xfrm>
          <a:prstGeom prst="line">
            <a:avLst/>
          </a:prstGeom>
          <a:ln>
            <a:headEnd/>
            <a:tailEnd type="triangle" w="lg" len="lg"/>
          </a:ln>
        </p:spPr>
        <p:style>
          <a:lnRef idx="3">
            <a:schemeClr val="accent6"/>
          </a:lnRef>
          <a:fillRef idx="0">
            <a:schemeClr val="accent6"/>
          </a:fillRef>
          <a:effectRef idx="2">
            <a:schemeClr val="accent6"/>
          </a:effectRef>
          <a:fontRef idx="minor">
            <a:schemeClr val="tx1"/>
          </a:fontRef>
        </p:style>
        <p:txBody>
          <a:bodyPr/>
          <a:lstStyle/>
          <a:p>
            <a:pPr>
              <a:defRPr/>
            </a:pPr>
            <a:endParaRPr lang="en-MY"/>
          </a:p>
        </p:txBody>
      </p:sp>
      <p:sp>
        <p:nvSpPr>
          <p:cNvPr id="10" name="Line 10"/>
          <p:cNvSpPr>
            <a:spLocks noChangeShapeType="1"/>
          </p:cNvSpPr>
          <p:nvPr/>
        </p:nvSpPr>
        <p:spPr bwMode="auto">
          <a:xfrm flipV="1">
            <a:off x="2293392" y="2553072"/>
            <a:ext cx="1219200" cy="762000"/>
          </a:xfrm>
          <a:prstGeom prst="line">
            <a:avLst/>
          </a:prstGeom>
          <a:ln>
            <a:headEnd/>
            <a:tailEnd type="triangle" w="lg" len="lg"/>
          </a:ln>
        </p:spPr>
        <p:style>
          <a:lnRef idx="3">
            <a:schemeClr val="accent6"/>
          </a:lnRef>
          <a:fillRef idx="0">
            <a:schemeClr val="accent6"/>
          </a:fillRef>
          <a:effectRef idx="2">
            <a:schemeClr val="accent6"/>
          </a:effectRef>
          <a:fontRef idx="minor">
            <a:schemeClr val="tx1"/>
          </a:fontRef>
        </p:style>
        <p:txBody>
          <a:bodyPr/>
          <a:lstStyle/>
          <a:p>
            <a:pPr>
              <a:defRPr/>
            </a:pPr>
            <a:endParaRPr lang="en-MY"/>
          </a:p>
        </p:txBody>
      </p:sp>
      <p:sp>
        <p:nvSpPr>
          <p:cNvPr id="11" name="Line 11"/>
          <p:cNvSpPr>
            <a:spLocks noChangeShapeType="1"/>
          </p:cNvSpPr>
          <p:nvPr/>
        </p:nvSpPr>
        <p:spPr bwMode="auto">
          <a:xfrm>
            <a:off x="2826792" y="4381872"/>
            <a:ext cx="762000" cy="304800"/>
          </a:xfrm>
          <a:prstGeom prst="line">
            <a:avLst/>
          </a:prstGeom>
          <a:ln>
            <a:headEnd/>
            <a:tailEnd type="triangle" w="lg" len="lg"/>
          </a:ln>
        </p:spPr>
        <p:style>
          <a:lnRef idx="3">
            <a:schemeClr val="accent6"/>
          </a:lnRef>
          <a:fillRef idx="0">
            <a:schemeClr val="accent6"/>
          </a:fillRef>
          <a:effectRef idx="2">
            <a:schemeClr val="accent6"/>
          </a:effectRef>
          <a:fontRef idx="minor">
            <a:schemeClr val="tx1"/>
          </a:fontRef>
        </p:style>
        <p:txBody>
          <a:bodyPr/>
          <a:lstStyle/>
          <a:p>
            <a:pPr>
              <a:defRPr/>
            </a:pPr>
            <a:endParaRPr lang="en-MY"/>
          </a:p>
        </p:txBody>
      </p:sp>
      <p:sp>
        <p:nvSpPr>
          <p:cNvPr id="12" name="Slide Number Placeholder 11"/>
          <p:cNvSpPr>
            <a:spLocks noGrp="1"/>
          </p:cNvSpPr>
          <p:nvPr>
            <p:ph type="sldNum" sz="quarter" idx="12"/>
          </p:nvPr>
        </p:nvSpPr>
        <p:spPr/>
        <p:txBody>
          <a:bodyPr/>
          <a:lstStyle/>
          <a:p>
            <a:fld id="{AAEAE4A8-A6E5-453E-B946-FB774B73F48C}" type="slidenum">
              <a:rPr lang="en-US" smtClean="0"/>
              <a:t>26</a:t>
            </a:fld>
            <a:endParaRPr lang="en-US" dirty="0"/>
          </a:p>
        </p:txBody>
      </p:sp>
    </p:spTree>
    <p:extLst>
      <p:ext uri="{BB962C8B-B14F-4D97-AF65-F5344CB8AC3E}">
        <p14:creationId xmlns:p14="http://schemas.microsoft.com/office/powerpoint/2010/main" val="268620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dissolve">
                                      <p:cBhvr>
                                        <p:cTn id="36" dur="500"/>
                                        <p:tgtEl>
                                          <p:spTgt spid="9"/>
                                        </p:tgtEl>
                                      </p:cBhvr>
                                    </p:animEffect>
                                  </p:childTnLst>
                                </p:cTn>
                              </p:par>
                              <p:par>
                                <p:cTn id="37" presetID="9"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Throwaway vs Evolutionary Prototyping</a:t>
            </a:r>
            <a:endParaRPr lang="en-MY" dirty="0"/>
          </a:p>
        </p:txBody>
      </p:sp>
      <p:pic>
        <p:nvPicPr>
          <p:cNvPr id="3" name="Picture 2" descr="http://thumbs.dreamstime.com/t/prototype-car-covered-black-blanket-4274678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728" y="2082552"/>
            <a:ext cx="2286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4"/>
          <p:cNvSpPr txBox="1">
            <a:spLocks noChangeArrowheads="1"/>
          </p:cNvSpPr>
          <p:nvPr/>
        </p:nvSpPr>
        <p:spPr bwMode="auto">
          <a:xfrm>
            <a:off x="1561728" y="3682753"/>
            <a:ext cx="28956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500">
                <a:solidFill>
                  <a:srgbClr val="C00000"/>
                </a:solidFill>
                <a:latin typeface="Comic Sans MS" panose="030F0702030302020204" pitchFamily="66" charset="0"/>
              </a:rPr>
              <a:t>Throw-Away Prototyping</a:t>
            </a:r>
            <a:endParaRPr lang="en-MY" altLang="en-US" sz="2500">
              <a:solidFill>
                <a:srgbClr val="C00000"/>
              </a:solidFill>
              <a:latin typeface="Comic Sans MS" panose="030F0702030302020204" pitchFamily="66" charset="0"/>
            </a:endParaRPr>
          </a:p>
        </p:txBody>
      </p:sp>
      <p:pic>
        <p:nvPicPr>
          <p:cNvPr id="5" name="Picture 4" descr="http://www.clipartbest.com/cliparts/yik/5BE/yik5BERi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503760">
            <a:off x="4166816" y="2858840"/>
            <a:ext cx="1071562"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5447928" y="2996952"/>
            <a:ext cx="4495800" cy="914400"/>
          </a:xfrm>
          <a:prstGeom prst="rect">
            <a:avLst/>
          </a:prstGeom>
          <a:solidFill>
            <a:schemeClr val="bg1"/>
          </a:solidFill>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2400" dirty="0"/>
              <a:t>Develop the parts you understand LEAST </a:t>
            </a:r>
            <a:endParaRPr lang="en-MY" sz="2400" dirty="0"/>
          </a:p>
        </p:txBody>
      </p:sp>
      <p:sp>
        <p:nvSpPr>
          <p:cNvPr id="7" name="Slide Number Placeholder 6"/>
          <p:cNvSpPr>
            <a:spLocks noGrp="1"/>
          </p:cNvSpPr>
          <p:nvPr>
            <p:ph type="sldNum" sz="quarter" idx="12"/>
          </p:nvPr>
        </p:nvSpPr>
        <p:spPr/>
        <p:txBody>
          <a:bodyPr/>
          <a:lstStyle/>
          <a:p>
            <a:fld id="{AAEAE4A8-A6E5-453E-B946-FB774B73F48C}" type="slidenum">
              <a:rPr lang="en-US" smtClean="0"/>
              <a:t>27</a:t>
            </a:fld>
            <a:endParaRPr lang="en-US" dirty="0"/>
          </a:p>
        </p:txBody>
      </p:sp>
    </p:spTree>
    <p:extLst>
      <p:ext uri="{BB962C8B-B14F-4D97-AF65-F5344CB8AC3E}">
        <p14:creationId xmlns:p14="http://schemas.microsoft.com/office/powerpoint/2010/main" val="126785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Throwaway vs Evolutionary Prototyping</a:t>
            </a:r>
            <a:endParaRPr lang="en-MY" dirty="0"/>
          </a:p>
        </p:txBody>
      </p:sp>
      <p:pic>
        <p:nvPicPr>
          <p:cNvPr id="3" name="Picture 2" descr="http://thumbs.dreamstime.com/t/prototype-car-covered-black-blanket-4274678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2728" y="2082552"/>
            <a:ext cx="2286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4"/>
          <p:cNvSpPr txBox="1">
            <a:spLocks noChangeArrowheads="1"/>
          </p:cNvSpPr>
          <p:nvPr/>
        </p:nvSpPr>
        <p:spPr bwMode="auto">
          <a:xfrm>
            <a:off x="1775146" y="3720209"/>
            <a:ext cx="28956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500" dirty="0">
                <a:solidFill>
                  <a:srgbClr val="C00000"/>
                </a:solidFill>
                <a:latin typeface="Comic Sans MS" panose="030F0702030302020204" pitchFamily="66" charset="0"/>
              </a:rPr>
              <a:t>Evolutionary Prototyping</a:t>
            </a:r>
            <a:endParaRPr lang="en-MY" altLang="en-US" sz="2500" dirty="0">
              <a:solidFill>
                <a:srgbClr val="C00000"/>
              </a:solidFill>
              <a:latin typeface="Comic Sans MS" panose="030F0702030302020204" pitchFamily="66" charset="0"/>
            </a:endParaRPr>
          </a:p>
        </p:txBody>
      </p:sp>
      <p:pic>
        <p:nvPicPr>
          <p:cNvPr id="5" name="Picture 4" descr="http://www.clipartbest.com/cliparts/yik/5BE/yik5BERi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503760">
            <a:off x="4166816" y="2858840"/>
            <a:ext cx="1071562"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5447928" y="2996952"/>
            <a:ext cx="4495800" cy="914400"/>
          </a:xfrm>
          <a:prstGeom prst="rect">
            <a:avLst/>
          </a:prstGeom>
          <a:solidFill>
            <a:schemeClr val="bg1"/>
          </a:solidFill>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2400" dirty="0"/>
              <a:t>Develop the parts you understand BEST</a:t>
            </a:r>
            <a:endParaRPr lang="en-MY" sz="2400" dirty="0"/>
          </a:p>
        </p:txBody>
      </p:sp>
      <p:pic>
        <p:nvPicPr>
          <p:cNvPr id="7" name="Picture 2" descr="http://www.caminodesantiago.me/wp-content/uploads/Why-do-we-walk-the-camino-de-santiago.jpg"/>
          <p:cNvPicPr>
            <a:picLocks noChangeAspect="1" noChangeArrowheads="1"/>
          </p:cNvPicPr>
          <p:nvPr/>
        </p:nvPicPr>
        <p:blipFill>
          <a:blip r:embed="rId5">
            <a:extLst>
              <a:ext uri="{28A0092B-C50C-407E-A947-70E740481C1C}">
                <a14:useLocalDpi xmlns:a14="http://schemas.microsoft.com/office/drawing/2010/main" val="0"/>
              </a:ext>
            </a:extLst>
          </a:blip>
          <a:srcRect l="5882" t="9846" r="8823" b="21220"/>
          <a:stretch>
            <a:fillRect/>
          </a:stretch>
        </p:blipFill>
        <p:spPr bwMode="auto">
          <a:xfrm>
            <a:off x="5421649" y="4184541"/>
            <a:ext cx="2209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5650249" y="5175141"/>
            <a:ext cx="4800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3050" indent="-2730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anose="05000000000000000000" pitchFamily="2" charset="2"/>
              <a:buChar char="ü"/>
            </a:pPr>
            <a:r>
              <a:rPr lang="en-MY" altLang="en-US" sz="2000" dirty="0">
                <a:latin typeface="Times New Roman" panose="02020603050405020304" pitchFamily="18" charset="0"/>
              </a:rPr>
              <a:t>Build very robust prototype in a structured manner &amp; constantly refine it.</a:t>
            </a:r>
          </a:p>
          <a:p>
            <a:pPr>
              <a:buFont typeface="Wingdings" panose="05000000000000000000" pitchFamily="2" charset="2"/>
              <a:buChar char="ü"/>
            </a:pPr>
            <a:r>
              <a:rPr lang="en-MY" altLang="en-US" sz="2000" dirty="0">
                <a:latin typeface="Times New Roman" panose="02020603050405020304" pitchFamily="18" charset="0"/>
              </a:rPr>
              <a:t>Minimize risk </a:t>
            </a:r>
          </a:p>
        </p:txBody>
      </p:sp>
      <p:sp>
        <p:nvSpPr>
          <p:cNvPr id="9" name="Slide Number Placeholder 8"/>
          <p:cNvSpPr>
            <a:spLocks noGrp="1"/>
          </p:cNvSpPr>
          <p:nvPr>
            <p:ph type="sldNum" sz="quarter" idx="12"/>
          </p:nvPr>
        </p:nvSpPr>
        <p:spPr/>
        <p:txBody>
          <a:bodyPr/>
          <a:lstStyle/>
          <a:p>
            <a:fld id="{AAEAE4A8-A6E5-453E-B946-FB774B73F48C}" type="slidenum">
              <a:rPr lang="en-US" smtClean="0"/>
              <a:t>28</a:t>
            </a:fld>
            <a:endParaRPr lang="en-US" dirty="0"/>
          </a:p>
        </p:txBody>
      </p:sp>
    </p:spTree>
    <p:extLst>
      <p:ext uri="{BB962C8B-B14F-4D97-AF65-F5344CB8AC3E}">
        <p14:creationId xmlns:p14="http://schemas.microsoft.com/office/powerpoint/2010/main" val="202212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8">
                                            <p:txEl>
                                              <p:pRg st="0" end="0"/>
                                            </p:txEl>
                                          </p:spTgt>
                                        </p:tgtEl>
                                        <p:attrNameLst>
                                          <p:attrName>style.visibility</p:attrName>
                                        </p:attrNameLst>
                                      </p:cBhvr>
                                      <p:to>
                                        <p:strVal val="visible"/>
                                      </p:to>
                                    </p:set>
                                    <p:anim calcmode="discrete" valueType="clr">
                                      <p:cBhvr override="childStyle">
                                        <p:cTn id="19" dur="80"/>
                                        <p:tgtEl>
                                          <p:spTgt spid="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8">
                                            <p:txEl>
                                              <p:pRg st="0" end="0"/>
                                            </p:txEl>
                                          </p:spTgt>
                                        </p:tgtEl>
                                        <p:attrNameLst>
                                          <p:attrName>fillcolor</p:attrName>
                                        </p:attrNameLst>
                                      </p:cBhvr>
                                      <p:tavLst>
                                        <p:tav tm="0">
                                          <p:val>
                                            <p:clrVal>
                                              <a:schemeClr val="accent2"/>
                                            </p:clrVal>
                                          </p:val>
                                        </p:tav>
                                        <p:tav tm="50000">
                                          <p:val>
                                            <p:clrVal>
                                              <a:schemeClr val="hlink"/>
                                            </p:clrVal>
                                          </p:val>
                                        </p:tav>
                                      </p:tavLst>
                                    </p:anim>
                                    <p:set>
                                      <p:cBhvr>
                                        <p:cTn id="21" dur="80"/>
                                        <p:tgtEl>
                                          <p:spTgt spid="8">
                                            <p:txEl>
                                              <p:pRg st="0" end="0"/>
                                            </p:txEl>
                                          </p:spTgt>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8">
                                            <p:txEl>
                                              <p:pRg st="1" end="1"/>
                                            </p:txEl>
                                          </p:spTgt>
                                        </p:tgtEl>
                                        <p:attrNameLst>
                                          <p:attrName>style.visibility</p:attrName>
                                        </p:attrNameLst>
                                      </p:cBhvr>
                                      <p:to>
                                        <p:strVal val="visible"/>
                                      </p:to>
                                    </p:set>
                                    <p:anim calcmode="discrete" valueType="clr">
                                      <p:cBhvr override="childStyle">
                                        <p:cTn id="26" dur="80"/>
                                        <p:tgtEl>
                                          <p:spTgt spid="8">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8">
                                            <p:txEl>
                                              <p:pRg st="1" end="1"/>
                                            </p:txEl>
                                          </p:spTgt>
                                        </p:tgtEl>
                                        <p:attrNameLst>
                                          <p:attrName>fillcolor</p:attrName>
                                        </p:attrNameLst>
                                      </p:cBhvr>
                                      <p:tavLst>
                                        <p:tav tm="0">
                                          <p:val>
                                            <p:clrVal>
                                              <a:schemeClr val="accent2"/>
                                            </p:clrVal>
                                          </p:val>
                                        </p:tav>
                                        <p:tav tm="50000">
                                          <p:val>
                                            <p:clrVal>
                                              <a:schemeClr val="hlink"/>
                                            </p:clrVal>
                                          </p:val>
                                        </p:tav>
                                      </p:tavLst>
                                    </p:anim>
                                    <p:set>
                                      <p:cBhvr>
                                        <p:cTn id="28" dur="80"/>
                                        <p:tgtEl>
                                          <p:spTgt spid="8">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Aft>
                <a:spcPts val="1200"/>
              </a:spcAft>
              <a:defRPr/>
            </a:pPr>
            <a:r>
              <a:rPr lang="en-US" b="1" i="1" dirty="0">
                <a:solidFill>
                  <a:schemeClr val="hlink"/>
                </a:solidFill>
                <a:effectLst>
                  <a:outerShdw blurRad="38100" dist="38100" dir="2700000" algn="tl">
                    <a:srgbClr val="000000"/>
                  </a:outerShdw>
                </a:effectLst>
                <a:cs typeface="Times New Roman" pitchFamily="18" charset="0"/>
              </a:rPr>
              <a:t>Misunderstandings</a:t>
            </a:r>
            <a:r>
              <a:rPr lang="en-US" dirty="0">
                <a:effectLst>
                  <a:outerShdw blurRad="38100" dist="38100" dir="2700000" algn="tl">
                    <a:srgbClr val="000000"/>
                  </a:outerShdw>
                </a:effectLst>
                <a:cs typeface="Times New Roman" pitchFamily="18" charset="0"/>
              </a:rPr>
              <a:t> </a:t>
            </a:r>
            <a:r>
              <a:rPr lang="en-US" dirty="0">
                <a:cs typeface="Times New Roman" pitchFamily="18" charset="0"/>
              </a:rPr>
              <a:t>between software developers and users may be identified as the system functions are demonstrated</a:t>
            </a:r>
          </a:p>
          <a:p>
            <a:pPr>
              <a:spcAft>
                <a:spcPts val="1200"/>
              </a:spcAft>
              <a:defRPr/>
            </a:pPr>
            <a:r>
              <a:rPr lang="en-US" b="1" i="1" dirty="0">
                <a:solidFill>
                  <a:schemeClr val="hlink"/>
                </a:solidFill>
                <a:effectLst>
                  <a:outerShdw blurRad="38100" dist="38100" dir="2700000" algn="tl">
                    <a:srgbClr val="000000"/>
                  </a:outerShdw>
                </a:effectLst>
                <a:cs typeface="Times New Roman" pitchFamily="18" charset="0"/>
              </a:rPr>
              <a:t>Missing</a:t>
            </a:r>
            <a:r>
              <a:rPr lang="en-US" b="1" i="1" dirty="0">
                <a:solidFill>
                  <a:srgbClr val="FF3300"/>
                </a:solidFill>
                <a:cs typeface="Times New Roman" pitchFamily="18" charset="0"/>
              </a:rPr>
              <a:t> </a:t>
            </a:r>
            <a:r>
              <a:rPr lang="en-US" dirty="0">
                <a:cs typeface="Times New Roman" pitchFamily="18" charset="0"/>
              </a:rPr>
              <a:t>user services may be detected</a:t>
            </a:r>
          </a:p>
          <a:p>
            <a:pPr>
              <a:spcAft>
                <a:spcPts val="1200"/>
              </a:spcAft>
              <a:defRPr/>
            </a:pPr>
            <a:r>
              <a:rPr lang="en-US" dirty="0">
                <a:cs typeface="Times New Roman" pitchFamily="18" charset="0"/>
              </a:rPr>
              <a:t>Software development staff may find </a:t>
            </a:r>
            <a:r>
              <a:rPr lang="en-US" b="1" i="1" dirty="0">
                <a:solidFill>
                  <a:schemeClr val="hlink"/>
                </a:solidFill>
                <a:effectLst>
                  <a:outerShdw blurRad="38100" dist="38100" dir="2700000" algn="tl">
                    <a:srgbClr val="000000"/>
                  </a:outerShdw>
                </a:effectLst>
                <a:cs typeface="Times New Roman" pitchFamily="18" charset="0"/>
              </a:rPr>
              <a:t>incomplete</a:t>
            </a:r>
            <a:r>
              <a:rPr lang="en-US" b="1" i="1" dirty="0">
                <a:solidFill>
                  <a:srgbClr val="FF3300"/>
                </a:solidFill>
                <a:cs typeface="Times New Roman" pitchFamily="18" charset="0"/>
              </a:rPr>
              <a:t> </a:t>
            </a:r>
            <a:r>
              <a:rPr lang="en-US" dirty="0">
                <a:cs typeface="Times New Roman" pitchFamily="18" charset="0"/>
              </a:rPr>
              <a:t>and/or</a:t>
            </a:r>
            <a:r>
              <a:rPr lang="en-US" b="1" i="1" dirty="0">
                <a:solidFill>
                  <a:srgbClr val="FF3300"/>
                </a:solidFill>
                <a:cs typeface="Times New Roman" pitchFamily="18" charset="0"/>
              </a:rPr>
              <a:t> </a:t>
            </a:r>
            <a:r>
              <a:rPr lang="en-US" b="1" i="1" dirty="0">
                <a:solidFill>
                  <a:schemeClr val="hlink"/>
                </a:solidFill>
                <a:effectLst>
                  <a:outerShdw blurRad="38100" dist="38100" dir="2700000" algn="tl">
                    <a:srgbClr val="000000"/>
                  </a:outerShdw>
                </a:effectLst>
                <a:cs typeface="Times New Roman" pitchFamily="18" charset="0"/>
              </a:rPr>
              <a:t>inconsistent requirements</a:t>
            </a:r>
            <a:r>
              <a:rPr lang="en-US" dirty="0">
                <a:cs typeface="Times New Roman" pitchFamily="18" charset="0"/>
              </a:rPr>
              <a:t> as the prototype is developed</a:t>
            </a:r>
          </a:p>
        </p:txBody>
      </p:sp>
      <p:sp>
        <p:nvSpPr>
          <p:cNvPr id="3" name="Title 2"/>
          <p:cNvSpPr>
            <a:spLocks noGrp="1"/>
          </p:cNvSpPr>
          <p:nvPr>
            <p:ph type="title"/>
          </p:nvPr>
        </p:nvSpPr>
        <p:spPr/>
        <p:txBody>
          <a:bodyPr/>
          <a:lstStyle/>
          <a:p>
            <a:r>
              <a:rPr lang="en-MY" dirty="0"/>
              <a:t>Benefits of Prototyping</a:t>
            </a:r>
          </a:p>
        </p:txBody>
      </p:sp>
      <p:sp>
        <p:nvSpPr>
          <p:cNvPr id="4" name="Slide Number Placeholder 3"/>
          <p:cNvSpPr>
            <a:spLocks noGrp="1"/>
          </p:cNvSpPr>
          <p:nvPr>
            <p:ph type="sldNum" sz="quarter" idx="12"/>
          </p:nvPr>
        </p:nvSpPr>
        <p:spPr/>
        <p:txBody>
          <a:bodyPr/>
          <a:lstStyle/>
          <a:p>
            <a:fld id="{AAEAE4A8-A6E5-453E-B946-FB774B73F48C}" type="slidenum">
              <a:rPr lang="en-US" smtClean="0"/>
              <a:t>29</a:t>
            </a:fld>
            <a:endParaRPr lang="en-US" dirty="0"/>
          </a:p>
        </p:txBody>
      </p:sp>
    </p:spTree>
    <p:extLst>
      <p:ext uri="{BB962C8B-B14F-4D97-AF65-F5344CB8AC3E}">
        <p14:creationId xmlns:p14="http://schemas.microsoft.com/office/powerpoint/2010/main" val="354200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498388"/>
            <a:ext cx="10972800" cy="607038"/>
          </a:xfrm>
        </p:spPr>
        <p:txBody>
          <a:bodyPr/>
          <a:lstStyle/>
          <a:p>
            <a:pPr marL="0" indent="0">
              <a:buNone/>
            </a:pPr>
            <a:r>
              <a:rPr lang="en-US" dirty="0"/>
              <a:t>Activities to develop software</a:t>
            </a:r>
            <a:endParaRPr lang="en-MY" dirty="0"/>
          </a:p>
        </p:txBody>
      </p:sp>
      <p:sp>
        <p:nvSpPr>
          <p:cNvPr id="3" name="Title 2"/>
          <p:cNvSpPr>
            <a:spLocks noGrp="1"/>
          </p:cNvSpPr>
          <p:nvPr>
            <p:ph type="title"/>
          </p:nvPr>
        </p:nvSpPr>
        <p:spPr/>
        <p:txBody>
          <a:bodyPr/>
          <a:lstStyle/>
          <a:p>
            <a:r>
              <a:rPr lang="en-MY" dirty="0"/>
              <a:t>Software Process</a:t>
            </a:r>
          </a:p>
        </p:txBody>
      </p:sp>
      <p:grpSp>
        <p:nvGrpSpPr>
          <p:cNvPr id="4" name="Group 35"/>
          <p:cNvGrpSpPr/>
          <p:nvPr/>
        </p:nvGrpSpPr>
        <p:grpSpPr>
          <a:xfrm>
            <a:off x="6129298" y="3299652"/>
            <a:ext cx="2057400" cy="1143000"/>
            <a:chOff x="2946400" y="257047"/>
            <a:chExt cx="1143000" cy="1143000"/>
          </a:xfrm>
          <a:solidFill>
            <a:schemeClr val="bg2">
              <a:lumMod val="50000"/>
            </a:schemeClr>
          </a:solidFill>
          <a:scene3d>
            <a:camera prst="orthographicFront"/>
            <a:lightRig rig="flat" dir="t"/>
          </a:scene3d>
        </p:grpSpPr>
        <p:sp>
          <p:nvSpPr>
            <p:cNvPr id="5" name="Oval 4"/>
            <p:cNvSpPr/>
            <p:nvPr/>
          </p:nvSpPr>
          <p:spPr>
            <a:xfrm>
              <a:off x="2946400" y="257047"/>
              <a:ext cx="1143000" cy="1143000"/>
            </a:xfrm>
            <a:prstGeom prst="ellipse">
              <a:avLst/>
            </a:prstGeom>
            <a:solidFill>
              <a:schemeClr val="accent1"/>
            </a:solidFill>
            <a:sp3d prstMaterial="plastic">
              <a:bevelT w="120900" h="88900"/>
              <a:bevelB w="88900" h="31750" prst="angle"/>
            </a:sp3d>
          </p:spPr>
          <p:style>
            <a:lnRef idx="0">
              <a:schemeClr val="lt1">
                <a:hueOff val="0"/>
                <a:satOff val="0"/>
                <a:lumOff val="0"/>
                <a:alphaOff val="0"/>
              </a:schemeClr>
            </a:lnRef>
            <a:fillRef idx="3">
              <a:schemeClr val="accent3">
                <a:hueOff val="11624607"/>
                <a:satOff val="-37145"/>
                <a:lumOff val="-9412"/>
                <a:alphaOff val="0"/>
              </a:schemeClr>
            </a:fillRef>
            <a:effectRef idx="2">
              <a:schemeClr val="accent3">
                <a:hueOff val="11624607"/>
                <a:satOff val="-37145"/>
                <a:lumOff val="-9412"/>
                <a:alphaOff val="0"/>
              </a:schemeClr>
            </a:effectRef>
            <a:fontRef idx="minor">
              <a:schemeClr val="lt1"/>
            </a:fontRef>
          </p:style>
        </p:sp>
        <p:sp>
          <p:nvSpPr>
            <p:cNvPr id="6" name="Oval 12"/>
            <p:cNvSpPr/>
            <p:nvPr/>
          </p:nvSpPr>
          <p:spPr>
            <a:xfrm>
              <a:off x="3113789" y="424435"/>
              <a:ext cx="808222" cy="808224"/>
            </a:xfrm>
            <a:prstGeom prst="rect">
              <a:avLst/>
            </a:prstGeom>
            <a:noFill/>
            <a:sp3d/>
          </p:spPr>
          <p:style>
            <a:lnRef idx="0">
              <a:scrgbClr r="0" g="0" b="0"/>
            </a:lnRef>
            <a:fillRef idx="0">
              <a:scrgbClr r="0" g="0" b="0"/>
            </a:fillRef>
            <a:effectRef idx="0">
              <a:scrgbClr r="0" g="0" b="0"/>
            </a:effectRef>
            <a:fontRef idx="minor">
              <a:schemeClr val="lt1"/>
            </a:fontRef>
          </p:style>
          <p:txBody>
            <a:bodyPr lIns="11430" tIns="11430" rIns="11430" bIns="11430" spcCol="1270" anchor="ctr"/>
            <a:lstStyle/>
            <a:p>
              <a:pPr algn="ctr" defTabSz="400050">
                <a:lnSpc>
                  <a:spcPct val="90000"/>
                </a:lnSpc>
                <a:spcAft>
                  <a:spcPct val="35000"/>
                </a:spcAft>
                <a:defRPr/>
              </a:pPr>
              <a:r>
                <a:rPr lang="en-US" sz="2200" dirty="0">
                  <a:solidFill>
                    <a:schemeClr val="tx1"/>
                  </a:solidFill>
                </a:rPr>
                <a:t>Software Validation</a:t>
              </a:r>
              <a:endParaRPr lang="en-MY" sz="2200" dirty="0">
                <a:solidFill>
                  <a:schemeClr val="tx1"/>
                </a:solidFill>
              </a:endParaRPr>
            </a:p>
          </p:txBody>
        </p:sp>
      </p:grpSp>
      <p:sp>
        <p:nvSpPr>
          <p:cNvPr id="7" name="Down Arrow 6"/>
          <p:cNvSpPr/>
          <p:nvPr/>
        </p:nvSpPr>
        <p:spPr>
          <a:xfrm>
            <a:off x="5532398" y="5387532"/>
            <a:ext cx="635000" cy="406400"/>
          </a:xfrm>
          <a:prstGeom prst="downArrow">
            <a:avLst/>
          </a:prstGeom>
          <a:scene3d>
            <a:camera prst="orthographicFront"/>
            <a:lightRig rig="flat" dir="t"/>
          </a:scene3d>
          <a:sp3d z="190500" prstMaterial="plastic">
            <a:bevelT w="120900" h="88900"/>
            <a:bevelB w="88900" h="31750" prst="angle"/>
          </a:sp3d>
        </p:spPr>
        <p:style>
          <a:lnRef idx="0">
            <a:schemeClr val="lt1">
              <a:hueOff val="0"/>
              <a:satOff val="0"/>
              <a:lumOff val="0"/>
              <a:alphaOff val="0"/>
            </a:schemeClr>
          </a:lnRef>
          <a:fillRef idx="1">
            <a:schemeClr val="accent3">
              <a:tint val="40000"/>
              <a:hueOff val="0"/>
              <a:satOff val="0"/>
              <a:lumOff val="0"/>
              <a:alphaOff val="0"/>
            </a:schemeClr>
          </a:fillRef>
          <a:effectRef idx="3">
            <a:schemeClr val="accent3">
              <a:tint val="40000"/>
              <a:hueOff val="0"/>
              <a:satOff val="0"/>
              <a:lumOff val="0"/>
              <a:alphaOff val="0"/>
            </a:schemeClr>
          </a:effectRef>
          <a:fontRef idx="minor">
            <a:schemeClr val="dk1">
              <a:hueOff val="0"/>
              <a:satOff val="0"/>
              <a:lumOff val="0"/>
              <a:alphaOff val="0"/>
            </a:schemeClr>
          </a:fontRef>
        </p:style>
      </p:sp>
      <p:grpSp>
        <p:nvGrpSpPr>
          <p:cNvPr id="8" name="Group 22"/>
          <p:cNvGrpSpPr>
            <a:grpSpLocks/>
          </p:cNvGrpSpPr>
          <p:nvPr/>
        </p:nvGrpSpPr>
        <p:grpSpPr bwMode="auto">
          <a:xfrm>
            <a:off x="4325898" y="5712652"/>
            <a:ext cx="3048000" cy="762000"/>
            <a:chOff x="1524000" y="3276600"/>
            <a:chExt cx="3048000" cy="762000"/>
          </a:xfrm>
        </p:grpSpPr>
        <p:sp>
          <p:nvSpPr>
            <p:cNvPr id="9" name="Rectangle 8"/>
            <p:cNvSpPr/>
            <p:nvPr/>
          </p:nvSpPr>
          <p:spPr>
            <a:xfrm>
              <a:off x="1524000" y="3276600"/>
              <a:ext cx="3048000" cy="762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Rectangle 9"/>
            <p:cNvSpPr/>
            <p:nvPr/>
          </p:nvSpPr>
          <p:spPr>
            <a:xfrm>
              <a:off x="1524000" y="3276600"/>
              <a:ext cx="3048000" cy="762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163576" tIns="163576" rIns="163576" bIns="163576" spcCol="1270" anchor="ctr"/>
            <a:lstStyle/>
            <a:p>
              <a:pPr algn="ctr" defTabSz="1022350">
                <a:lnSpc>
                  <a:spcPct val="90000"/>
                </a:lnSpc>
                <a:spcAft>
                  <a:spcPct val="35000"/>
                </a:spcAft>
                <a:defRPr/>
              </a:pPr>
              <a:r>
                <a:rPr lang="en-US" sz="2300" dirty="0"/>
                <a:t>Software Product</a:t>
              </a:r>
              <a:endParaRPr lang="en-MY" sz="2300" dirty="0"/>
            </a:p>
          </p:txBody>
        </p:sp>
      </p:grpSp>
      <p:grpSp>
        <p:nvGrpSpPr>
          <p:cNvPr id="11" name="Group 23"/>
          <p:cNvGrpSpPr/>
          <p:nvPr/>
        </p:nvGrpSpPr>
        <p:grpSpPr>
          <a:xfrm>
            <a:off x="3767098" y="3415292"/>
            <a:ext cx="2286000" cy="1143000"/>
            <a:chOff x="2595880" y="1390904"/>
            <a:chExt cx="1143000" cy="1143000"/>
          </a:xfrm>
          <a:scene3d>
            <a:camera prst="orthographicFront"/>
            <a:lightRig rig="flat" dir="t"/>
          </a:scene3d>
        </p:grpSpPr>
        <p:sp>
          <p:nvSpPr>
            <p:cNvPr id="12" name="Oval 11"/>
            <p:cNvSpPr/>
            <p:nvPr/>
          </p:nvSpPr>
          <p:spPr>
            <a:xfrm>
              <a:off x="2595880" y="1390904"/>
              <a:ext cx="1143000" cy="1143000"/>
            </a:xfrm>
            <a:prstGeom prst="ellipse">
              <a:avLst/>
            </a:prstGeom>
            <a:solidFill>
              <a:schemeClr val="accent1"/>
            </a:solidFill>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3" name="Oval 8"/>
            <p:cNvSpPr/>
            <p:nvPr/>
          </p:nvSpPr>
          <p:spPr>
            <a:xfrm>
              <a:off x="2763269" y="1558292"/>
              <a:ext cx="808222" cy="808224"/>
            </a:xfrm>
            <a:prstGeom prst="rect">
              <a:avLst/>
            </a:prstGeom>
            <a:sp3d/>
          </p:spPr>
          <p:style>
            <a:lnRef idx="0">
              <a:scrgbClr r="0" g="0" b="0"/>
            </a:lnRef>
            <a:fillRef idx="0">
              <a:scrgbClr r="0" g="0" b="0"/>
            </a:fillRef>
            <a:effectRef idx="0">
              <a:scrgbClr r="0" g="0" b="0"/>
            </a:effectRef>
            <a:fontRef idx="minor">
              <a:schemeClr val="lt1"/>
            </a:fontRef>
          </p:style>
          <p:txBody>
            <a:bodyPr lIns="11430" tIns="11430" rIns="11430" bIns="11430" spcCol="1270" anchor="ctr"/>
            <a:lstStyle/>
            <a:p>
              <a:pPr algn="ctr" defTabSz="400050">
                <a:lnSpc>
                  <a:spcPct val="90000"/>
                </a:lnSpc>
                <a:spcAft>
                  <a:spcPct val="35000"/>
                </a:spcAft>
                <a:defRPr/>
              </a:pPr>
              <a:r>
                <a:rPr lang="en-US" sz="2300" dirty="0">
                  <a:solidFill>
                    <a:schemeClr val="tx1"/>
                  </a:solidFill>
                </a:rPr>
                <a:t>Software Evolution</a:t>
              </a:r>
              <a:endParaRPr lang="en-MY" sz="2300" dirty="0">
                <a:solidFill>
                  <a:schemeClr val="tx1"/>
                </a:solidFill>
              </a:endParaRPr>
            </a:p>
          </p:txBody>
        </p:sp>
      </p:grpSp>
      <p:sp>
        <p:nvSpPr>
          <p:cNvPr id="14" name=" 13"/>
          <p:cNvSpPr/>
          <p:nvPr/>
        </p:nvSpPr>
        <p:spPr>
          <a:xfrm>
            <a:off x="1862098" y="2461452"/>
            <a:ext cx="7924800" cy="2844800"/>
          </a:xfrm>
          <a:prstGeom prst="funnel">
            <a:avLst/>
          </a:prstGeom>
          <a:solidFill>
            <a:schemeClr val="accent3">
              <a:lumMod val="20000"/>
              <a:lumOff val="80000"/>
              <a:alpha val="40000"/>
            </a:schemeClr>
          </a:solidFill>
          <a:scene3d>
            <a:camera prst="orthographicFront"/>
            <a:lightRig rig="flat" dir="t"/>
          </a:scene3d>
          <a:sp3d extrusionH="12700" prstMaterial="plastic">
            <a:bevelT w="50800" h="50800"/>
          </a:sp3d>
        </p:spPr>
        <p:style>
          <a:lnRef idx="1">
            <a:schemeClr val="accent2">
              <a:hueOff val="0"/>
              <a:satOff val="0"/>
              <a:lumOff val="0"/>
              <a:alphaOff val="0"/>
            </a:schemeClr>
          </a:lnRef>
          <a:fillRef idx="1">
            <a:schemeClr val="lt1">
              <a:alpha val="40000"/>
              <a:hueOff val="0"/>
              <a:satOff val="0"/>
              <a:lumOff val="0"/>
              <a:alphaOff val="0"/>
            </a:schemeClr>
          </a:fillRef>
          <a:effectRef idx="2">
            <a:schemeClr val="lt1">
              <a:alpha val="40000"/>
              <a:hueOff val="0"/>
              <a:satOff val="0"/>
              <a:lumOff val="0"/>
              <a:alphaOff val="0"/>
            </a:schemeClr>
          </a:effectRef>
          <a:fontRef idx="minor">
            <a:schemeClr val="dk1">
              <a:hueOff val="0"/>
              <a:satOff val="0"/>
              <a:lumOff val="0"/>
              <a:alphaOff val="0"/>
            </a:schemeClr>
          </a:fontRef>
        </p:style>
      </p:sp>
      <p:grpSp>
        <p:nvGrpSpPr>
          <p:cNvPr id="15" name="Group 25"/>
          <p:cNvGrpSpPr/>
          <p:nvPr/>
        </p:nvGrpSpPr>
        <p:grpSpPr>
          <a:xfrm>
            <a:off x="6053098" y="2004252"/>
            <a:ext cx="2514600" cy="1143000"/>
            <a:chOff x="2946400" y="257047"/>
            <a:chExt cx="1143000" cy="1143000"/>
          </a:xfrm>
          <a:scene3d>
            <a:camera prst="orthographicFront"/>
            <a:lightRig rig="flat" dir="t"/>
          </a:scene3d>
        </p:grpSpPr>
        <p:sp>
          <p:nvSpPr>
            <p:cNvPr id="16" name="Oval 15"/>
            <p:cNvSpPr/>
            <p:nvPr/>
          </p:nvSpPr>
          <p:spPr>
            <a:xfrm>
              <a:off x="2946400" y="257047"/>
              <a:ext cx="1143000" cy="1143000"/>
            </a:xfrm>
            <a:prstGeom prst="ellipse">
              <a:avLst/>
            </a:prstGeom>
            <a:solidFill>
              <a:schemeClr val="accent1"/>
            </a:solidFill>
            <a:sp3d prstMaterial="plastic">
              <a:bevelT w="120900" h="88900"/>
              <a:bevelB w="88900" h="31750" prst="angle"/>
            </a:sp3d>
          </p:spPr>
          <p:style>
            <a:lnRef idx="0">
              <a:schemeClr val="lt1">
                <a:hueOff val="0"/>
                <a:satOff val="0"/>
                <a:lumOff val="0"/>
                <a:alphaOff val="0"/>
              </a:schemeClr>
            </a:lnRef>
            <a:fillRef idx="3">
              <a:schemeClr val="accent3">
                <a:hueOff val="11624607"/>
                <a:satOff val="-37145"/>
                <a:lumOff val="-9412"/>
                <a:alphaOff val="0"/>
              </a:schemeClr>
            </a:fillRef>
            <a:effectRef idx="2">
              <a:schemeClr val="accent3">
                <a:hueOff val="11624607"/>
                <a:satOff val="-37145"/>
                <a:lumOff val="-9412"/>
                <a:alphaOff val="0"/>
              </a:schemeClr>
            </a:effectRef>
            <a:fontRef idx="minor">
              <a:schemeClr val="lt1"/>
            </a:fontRef>
          </p:style>
        </p:sp>
        <p:sp>
          <p:nvSpPr>
            <p:cNvPr id="17" name="Oval 12"/>
            <p:cNvSpPr/>
            <p:nvPr/>
          </p:nvSpPr>
          <p:spPr>
            <a:xfrm>
              <a:off x="3113789" y="424435"/>
              <a:ext cx="808222" cy="808224"/>
            </a:xfrm>
            <a:prstGeom prst="rect">
              <a:avLst/>
            </a:prstGeom>
            <a:sp3d/>
          </p:spPr>
          <p:style>
            <a:lnRef idx="0">
              <a:scrgbClr r="0" g="0" b="0"/>
            </a:lnRef>
            <a:fillRef idx="0">
              <a:scrgbClr r="0" g="0" b="0"/>
            </a:fillRef>
            <a:effectRef idx="0">
              <a:scrgbClr r="0" g="0" b="0"/>
            </a:effectRef>
            <a:fontRef idx="minor">
              <a:schemeClr val="lt1"/>
            </a:fontRef>
          </p:style>
          <p:txBody>
            <a:bodyPr lIns="11430" tIns="11430" rIns="11430" bIns="11430" spcCol="1270" anchor="ctr"/>
            <a:lstStyle/>
            <a:p>
              <a:pPr algn="ctr" defTabSz="400050">
                <a:lnSpc>
                  <a:spcPct val="90000"/>
                </a:lnSpc>
                <a:spcAft>
                  <a:spcPct val="35000"/>
                </a:spcAft>
                <a:defRPr/>
              </a:pPr>
              <a:r>
                <a:rPr lang="en-US" sz="2200" dirty="0">
                  <a:solidFill>
                    <a:schemeClr val="tx1"/>
                  </a:solidFill>
                </a:rPr>
                <a:t>Software Specification</a:t>
              </a:r>
              <a:endParaRPr lang="en-MY" sz="2200" dirty="0">
                <a:solidFill>
                  <a:schemeClr val="tx1"/>
                </a:solidFill>
              </a:endParaRPr>
            </a:p>
          </p:txBody>
        </p:sp>
      </p:grpSp>
      <p:grpSp>
        <p:nvGrpSpPr>
          <p:cNvPr id="18" name="Group 24"/>
          <p:cNvGrpSpPr/>
          <p:nvPr/>
        </p:nvGrpSpPr>
        <p:grpSpPr>
          <a:xfrm>
            <a:off x="3081298" y="2232852"/>
            <a:ext cx="2819400" cy="1143000"/>
            <a:chOff x="1778000" y="533399"/>
            <a:chExt cx="1143000" cy="1143000"/>
          </a:xfrm>
          <a:scene3d>
            <a:camera prst="orthographicFront"/>
            <a:lightRig rig="flat" dir="t"/>
          </a:scene3d>
        </p:grpSpPr>
        <p:sp>
          <p:nvSpPr>
            <p:cNvPr id="19" name="Oval 18"/>
            <p:cNvSpPr/>
            <p:nvPr/>
          </p:nvSpPr>
          <p:spPr>
            <a:xfrm>
              <a:off x="1778000" y="533399"/>
              <a:ext cx="1143000" cy="1143000"/>
            </a:xfrm>
            <a:prstGeom prst="ellipse">
              <a:avLst/>
            </a:prstGeom>
            <a:solidFill>
              <a:schemeClr val="accent1"/>
            </a:solidFill>
            <a:sp3d prstMaterial="plastic">
              <a:bevelT w="120900" h="88900"/>
              <a:bevelB w="88900" h="31750" prst="angle"/>
            </a:sp3d>
          </p:spPr>
          <p:style>
            <a:lnRef idx="0">
              <a:schemeClr val="lt1">
                <a:hueOff val="0"/>
                <a:satOff val="0"/>
                <a:lumOff val="0"/>
                <a:alphaOff val="0"/>
              </a:schemeClr>
            </a:lnRef>
            <a:fillRef idx="3">
              <a:schemeClr val="accent3">
                <a:hueOff val="5812304"/>
                <a:satOff val="-18573"/>
                <a:lumOff val="-4706"/>
                <a:alphaOff val="0"/>
              </a:schemeClr>
            </a:fillRef>
            <a:effectRef idx="2">
              <a:schemeClr val="accent3">
                <a:hueOff val="5812304"/>
                <a:satOff val="-18573"/>
                <a:lumOff val="-4706"/>
                <a:alphaOff val="0"/>
              </a:schemeClr>
            </a:effectRef>
            <a:fontRef idx="minor">
              <a:schemeClr val="lt1"/>
            </a:fontRef>
          </p:style>
        </p:sp>
        <p:sp>
          <p:nvSpPr>
            <p:cNvPr id="20" name="Oval 10"/>
            <p:cNvSpPr/>
            <p:nvPr/>
          </p:nvSpPr>
          <p:spPr>
            <a:xfrm>
              <a:off x="1945389" y="700787"/>
              <a:ext cx="808222" cy="808224"/>
            </a:xfrm>
            <a:prstGeom prst="rect">
              <a:avLst/>
            </a:prstGeom>
            <a:sp3d/>
          </p:spPr>
          <p:style>
            <a:lnRef idx="0">
              <a:scrgbClr r="0" g="0" b="0"/>
            </a:lnRef>
            <a:fillRef idx="0">
              <a:scrgbClr r="0" g="0" b="0"/>
            </a:fillRef>
            <a:effectRef idx="0">
              <a:scrgbClr r="0" g="0" b="0"/>
            </a:effectRef>
            <a:fontRef idx="minor">
              <a:schemeClr val="lt1"/>
            </a:fontRef>
          </p:style>
          <p:txBody>
            <a:bodyPr lIns="11430" tIns="11430" rIns="11430" bIns="11430" spcCol="1270" anchor="ctr"/>
            <a:lstStyle/>
            <a:p>
              <a:pPr algn="ctr" defTabSz="400050">
                <a:lnSpc>
                  <a:spcPct val="90000"/>
                </a:lnSpc>
                <a:spcAft>
                  <a:spcPct val="35000"/>
                </a:spcAft>
                <a:defRPr/>
              </a:pPr>
              <a:r>
                <a:rPr lang="en-US" sz="2200" dirty="0">
                  <a:solidFill>
                    <a:schemeClr val="tx1"/>
                  </a:solidFill>
                </a:rPr>
                <a:t>Software Development</a:t>
              </a:r>
              <a:endParaRPr lang="en-MY" sz="2200" dirty="0">
                <a:solidFill>
                  <a:schemeClr val="tx1"/>
                </a:solidFill>
              </a:endParaRPr>
            </a:p>
          </p:txBody>
        </p:sp>
      </p:grpSp>
      <p:sp>
        <p:nvSpPr>
          <p:cNvPr id="21" name="TextBox 20"/>
          <p:cNvSpPr txBox="1">
            <a:spLocks noChangeArrowheads="1"/>
          </p:cNvSpPr>
          <p:nvPr/>
        </p:nvSpPr>
        <p:spPr bwMode="auto">
          <a:xfrm>
            <a:off x="4986298" y="4976052"/>
            <a:ext cx="2057400" cy="369888"/>
          </a:xfrm>
          <a:prstGeom prst="rect">
            <a:avLst/>
          </a:prstGeom>
          <a:noFill/>
          <a:ln w="9525">
            <a:noFill/>
            <a:miter lim="800000"/>
            <a:headEnd/>
            <a:tailEnd/>
          </a:ln>
        </p:spPr>
        <p:txBody>
          <a:bodyPr>
            <a:spAutoFit/>
          </a:bodyPr>
          <a:lstStyle/>
          <a:p>
            <a:r>
              <a:rPr lang="en-US"/>
              <a:t>Basic Activities</a:t>
            </a:r>
            <a:endParaRPr lang="en-MY"/>
          </a:p>
        </p:txBody>
      </p:sp>
      <p:sp>
        <p:nvSpPr>
          <p:cNvPr id="22" name="Slide Number Placeholder 21"/>
          <p:cNvSpPr>
            <a:spLocks noGrp="1"/>
          </p:cNvSpPr>
          <p:nvPr>
            <p:ph type="sldNum" sz="quarter" idx="12"/>
          </p:nvPr>
        </p:nvSpPr>
        <p:spPr/>
        <p:txBody>
          <a:bodyPr/>
          <a:lstStyle/>
          <a:p>
            <a:fld id="{401CF334-2D5C-4859-84A6-CA7E6E43FAEB}" type="slidenum">
              <a:rPr lang="en-US" smtClean="0"/>
              <a:t>3</a:t>
            </a:fld>
            <a:endParaRPr lang="en-US"/>
          </a:p>
        </p:txBody>
      </p:sp>
    </p:spTree>
    <p:extLst>
      <p:ext uri="{BB962C8B-B14F-4D97-AF65-F5344CB8AC3E}">
        <p14:creationId xmlns:p14="http://schemas.microsoft.com/office/powerpoint/2010/main" val="18690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strVal val="#ppt_w*0.70"/>
                                          </p:val>
                                        </p:tav>
                                        <p:tav tm="100000">
                                          <p:val>
                                            <p:strVal val="#ppt_w"/>
                                          </p:val>
                                        </p:tav>
                                      </p:tavLst>
                                    </p:anim>
                                    <p:anim calcmode="lin" valueType="num">
                                      <p:cBhvr>
                                        <p:cTn id="8" dur="1000" fill="hold"/>
                                        <p:tgtEl>
                                          <p:spTgt spid="14"/>
                                        </p:tgtEl>
                                        <p:attrNameLst>
                                          <p:attrName>ppt_h</p:attrName>
                                        </p:attrNameLst>
                                      </p:cBhvr>
                                      <p:tavLst>
                                        <p:tav tm="0">
                                          <p:val>
                                            <p:strVal val="#ppt_h"/>
                                          </p:val>
                                        </p:tav>
                                        <p:tav tm="100000">
                                          <p:val>
                                            <p:strVal val="#ppt_h"/>
                                          </p:val>
                                        </p:tav>
                                      </p:tavLst>
                                    </p:anim>
                                    <p:animEffect transition="in" filter="fade">
                                      <p:cBhvr>
                                        <p:cTn id="9" dur="1000"/>
                                        <p:tgtEl>
                                          <p:spTgt spid="14"/>
                                        </p:tgtEl>
                                      </p:cBhvr>
                                    </p:animEffect>
                                  </p:childTnLst>
                                </p:cTn>
                              </p:par>
                              <p:par>
                                <p:cTn id="10" presetID="55"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strVal val="#ppt_w*0.70"/>
                                          </p:val>
                                        </p:tav>
                                        <p:tav tm="100000">
                                          <p:val>
                                            <p:strVal val="#ppt_w"/>
                                          </p:val>
                                        </p:tav>
                                      </p:tavLst>
                                    </p:anim>
                                    <p:anim calcmode="lin" valueType="num">
                                      <p:cBhvr>
                                        <p:cTn id="13" dur="1000" fill="hold"/>
                                        <p:tgtEl>
                                          <p:spTgt spid="8"/>
                                        </p:tgtEl>
                                        <p:attrNameLst>
                                          <p:attrName>ppt_h</p:attrName>
                                        </p:attrNameLst>
                                      </p:cBhvr>
                                      <p:tavLst>
                                        <p:tav tm="0">
                                          <p:val>
                                            <p:strVal val="#ppt_h"/>
                                          </p:val>
                                        </p:tav>
                                        <p:tav tm="100000">
                                          <p:val>
                                            <p:strVal val="#ppt_h"/>
                                          </p:val>
                                        </p:tav>
                                      </p:tavLst>
                                    </p:anim>
                                    <p:animEffect transition="in" filter="fade">
                                      <p:cBhvr>
                                        <p:cTn id="14" dur="1000"/>
                                        <p:tgtEl>
                                          <p:spTgt spid="8"/>
                                        </p:tgtEl>
                                      </p:cBhvr>
                                    </p:animEffect>
                                  </p:childTnLst>
                                </p:cTn>
                              </p:par>
                              <p:par>
                                <p:cTn id="15" presetID="55"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strVal val="#ppt_w*0.70"/>
                                          </p:val>
                                        </p:tav>
                                        <p:tav tm="100000">
                                          <p:val>
                                            <p:strVal val="#ppt_w"/>
                                          </p:val>
                                        </p:tav>
                                      </p:tavLst>
                                    </p:anim>
                                    <p:anim calcmode="lin" valueType="num">
                                      <p:cBhvr>
                                        <p:cTn id="18" dur="1000" fill="hold"/>
                                        <p:tgtEl>
                                          <p:spTgt spid="7"/>
                                        </p:tgtEl>
                                        <p:attrNameLst>
                                          <p:attrName>ppt_h</p:attrName>
                                        </p:attrNameLst>
                                      </p:cBhvr>
                                      <p:tavLst>
                                        <p:tav tm="0">
                                          <p:val>
                                            <p:strVal val="#ppt_h"/>
                                          </p:val>
                                        </p:tav>
                                        <p:tav tm="100000">
                                          <p:val>
                                            <p:strVal val="#ppt_h"/>
                                          </p:val>
                                        </p:tav>
                                      </p:tavLst>
                                    </p:anim>
                                    <p:animEffect transition="in" filter="fade">
                                      <p:cBhvr>
                                        <p:cTn id="19" dur="1000"/>
                                        <p:tgtEl>
                                          <p:spTgt spid="7"/>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80000"/>
              </a:lnSpc>
              <a:spcAft>
                <a:spcPts val="1200"/>
              </a:spcAft>
              <a:defRPr/>
            </a:pPr>
            <a:r>
              <a:rPr lang="en-US" b="1" i="1" dirty="0">
                <a:solidFill>
                  <a:schemeClr val="hlink"/>
                </a:solidFill>
                <a:effectLst>
                  <a:outerShdw blurRad="38100" dist="38100" dir="2700000" algn="tl">
                    <a:srgbClr val="000000"/>
                  </a:outerShdw>
                </a:effectLst>
                <a:cs typeface="Times New Roman" pitchFamily="18" charset="0"/>
              </a:rPr>
              <a:t>Difficult-to-use or confusing</a:t>
            </a:r>
            <a:r>
              <a:rPr lang="en-US" dirty="0">
                <a:cs typeface="Times New Roman" pitchFamily="18" charset="0"/>
              </a:rPr>
              <a:t> user services may be identified and refined</a:t>
            </a:r>
          </a:p>
          <a:p>
            <a:pPr>
              <a:lnSpc>
                <a:spcPct val="80000"/>
              </a:lnSpc>
              <a:spcAft>
                <a:spcPts val="1200"/>
              </a:spcAft>
              <a:defRPr/>
            </a:pPr>
            <a:r>
              <a:rPr lang="en-US" dirty="0">
                <a:cs typeface="Times New Roman" pitchFamily="18" charset="0"/>
              </a:rPr>
              <a:t>A working system, although incomplete is available </a:t>
            </a:r>
            <a:r>
              <a:rPr lang="en-US" b="1" i="1" dirty="0">
                <a:solidFill>
                  <a:schemeClr val="hlink"/>
                </a:solidFill>
                <a:effectLst>
                  <a:outerShdw blurRad="38100" dist="38100" dir="2700000" algn="tl">
                    <a:srgbClr val="000000"/>
                  </a:outerShdw>
                </a:effectLst>
                <a:cs typeface="Times New Roman" pitchFamily="18" charset="0"/>
              </a:rPr>
              <a:t>quickly to demonstrate</a:t>
            </a:r>
            <a:r>
              <a:rPr lang="en-US" dirty="0">
                <a:cs typeface="Times New Roman" pitchFamily="18" charset="0"/>
              </a:rPr>
              <a:t> the feasibility and usefulness of the application to management</a:t>
            </a:r>
          </a:p>
          <a:p>
            <a:pPr>
              <a:lnSpc>
                <a:spcPct val="80000"/>
              </a:lnSpc>
              <a:spcAft>
                <a:spcPts val="1200"/>
              </a:spcAft>
              <a:defRPr/>
            </a:pPr>
            <a:r>
              <a:rPr lang="en-US" dirty="0">
                <a:cs typeface="Times New Roman" pitchFamily="18" charset="0"/>
              </a:rPr>
              <a:t>The prototype serves as a </a:t>
            </a:r>
            <a:r>
              <a:rPr lang="en-US" b="1" i="1" dirty="0">
                <a:solidFill>
                  <a:schemeClr val="hlink"/>
                </a:solidFill>
                <a:effectLst>
                  <a:outerShdw blurRad="38100" dist="38100" dir="2700000" algn="tl">
                    <a:srgbClr val="000000"/>
                  </a:outerShdw>
                </a:effectLst>
                <a:cs typeface="Times New Roman" pitchFamily="18" charset="0"/>
              </a:rPr>
              <a:t>basis</a:t>
            </a:r>
            <a:r>
              <a:rPr lang="en-US" dirty="0">
                <a:cs typeface="Times New Roman" pitchFamily="18" charset="0"/>
              </a:rPr>
              <a:t> for </a:t>
            </a:r>
            <a:r>
              <a:rPr lang="en-US" b="1" i="1" dirty="0">
                <a:solidFill>
                  <a:schemeClr val="hlink"/>
                </a:solidFill>
                <a:effectLst>
                  <a:outerShdw blurRad="38100" dist="38100" dir="2700000" algn="tl">
                    <a:srgbClr val="000000"/>
                  </a:outerShdw>
                </a:effectLst>
                <a:cs typeface="Times New Roman" pitchFamily="18" charset="0"/>
              </a:rPr>
              <a:t>writing the specification</a:t>
            </a:r>
            <a:r>
              <a:rPr lang="en-US" dirty="0">
                <a:cs typeface="Times New Roman" pitchFamily="18" charset="0"/>
              </a:rPr>
              <a:t> for a production quality system</a:t>
            </a:r>
          </a:p>
        </p:txBody>
      </p:sp>
      <p:sp>
        <p:nvSpPr>
          <p:cNvPr id="3" name="Title 2"/>
          <p:cNvSpPr>
            <a:spLocks noGrp="1"/>
          </p:cNvSpPr>
          <p:nvPr>
            <p:ph type="title"/>
          </p:nvPr>
        </p:nvSpPr>
        <p:spPr/>
        <p:txBody>
          <a:bodyPr/>
          <a:lstStyle/>
          <a:p>
            <a:r>
              <a:rPr lang="en-MY" dirty="0"/>
              <a:t>Benefits of Prototyping</a:t>
            </a:r>
          </a:p>
        </p:txBody>
      </p:sp>
      <p:sp>
        <p:nvSpPr>
          <p:cNvPr id="4" name="Slide Number Placeholder 3"/>
          <p:cNvSpPr>
            <a:spLocks noGrp="1"/>
          </p:cNvSpPr>
          <p:nvPr>
            <p:ph type="sldNum" sz="quarter" idx="12"/>
          </p:nvPr>
        </p:nvSpPr>
        <p:spPr/>
        <p:txBody>
          <a:bodyPr/>
          <a:lstStyle/>
          <a:p>
            <a:fld id="{AAEAE4A8-A6E5-453E-B946-FB774B73F48C}" type="slidenum">
              <a:rPr lang="en-US" smtClean="0"/>
              <a:t>30</a:t>
            </a:fld>
            <a:endParaRPr lang="en-US" dirty="0"/>
          </a:p>
        </p:txBody>
      </p:sp>
    </p:spTree>
    <p:extLst>
      <p:ext uri="{BB962C8B-B14F-4D97-AF65-F5344CB8AC3E}">
        <p14:creationId xmlns:p14="http://schemas.microsoft.com/office/powerpoint/2010/main" val="182244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lozier.com/wp-content/uploads/Benefits-Graphic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88" y="304800"/>
            <a:ext cx="68961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4007768" y="2547594"/>
            <a:ext cx="6965032" cy="339169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spcBef>
                <a:spcPct val="20000"/>
              </a:spcBef>
            </a:pPr>
            <a:r>
              <a:rPr lang="en-US" altLang="en-US" sz="3200" dirty="0" err="1">
                <a:latin typeface="Comic Sans MS" panose="030F0702030302020204" pitchFamily="66" charset="0"/>
              </a:rPr>
              <a:t>Ince</a:t>
            </a:r>
            <a:r>
              <a:rPr lang="en-US" altLang="en-US" sz="3200" dirty="0">
                <a:latin typeface="Comic Sans MS" panose="030F0702030302020204" pitchFamily="66" charset="0"/>
              </a:rPr>
              <a:t> and </a:t>
            </a:r>
            <a:r>
              <a:rPr lang="en-US" altLang="en-US" sz="3200" dirty="0" err="1">
                <a:latin typeface="Comic Sans MS" panose="030F0702030302020204" pitchFamily="66" charset="0"/>
              </a:rPr>
              <a:t>Hekmatpour</a:t>
            </a:r>
            <a:r>
              <a:rPr lang="en-US" altLang="en-US" sz="3200" dirty="0">
                <a:latin typeface="Comic Sans MS" panose="030F0702030302020204" pitchFamily="66" charset="0"/>
              </a:rPr>
              <a:t> (1987) claim that prototype helps in:</a:t>
            </a:r>
          </a:p>
          <a:p>
            <a:pPr>
              <a:spcBef>
                <a:spcPct val="20000"/>
              </a:spcBef>
            </a:pPr>
            <a:endParaRPr lang="en-US" altLang="en-US" sz="3200" dirty="0">
              <a:latin typeface="Comic Sans MS" panose="030F0702030302020204" pitchFamily="66" charset="0"/>
            </a:endParaRPr>
          </a:p>
          <a:p>
            <a:pPr lvl="1">
              <a:spcBef>
                <a:spcPct val="50000"/>
              </a:spcBef>
              <a:buFontTx/>
              <a:buAutoNum type="arabicPeriod"/>
            </a:pPr>
            <a:r>
              <a:rPr lang="en-US" altLang="en-US" sz="2800" dirty="0">
                <a:latin typeface="Comic Sans MS" panose="030F0702030302020204" pitchFamily="66" charset="0"/>
              </a:rPr>
              <a:t>User training</a:t>
            </a:r>
          </a:p>
          <a:p>
            <a:pPr lvl="1">
              <a:spcBef>
                <a:spcPct val="50000"/>
              </a:spcBef>
              <a:buFontTx/>
              <a:buAutoNum type="arabicPeriod"/>
            </a:pPr>
            <a:r>
              <a:rPr lang="en-US" altLang="en-US" sz="2800" dirty="0">
                <a:latin typeface="Comic Sans MS" panose="030F0702030302020204" pitchFamily="66" charset="0"/>
              </a:rPr>
              <a:t>System testing – ‘back-to-back’ tests</a:t>
            </a:r>
          </a:p>
        </p:txBody>
      </p:sp>
      <p:pic>
        <p:nvPicPr>
          <p:cNvPr id="9" name="Picture 4" descr="http://wp.production.patheos.com/blogs/theanchoress/files/2014/07/man_leaning_on_big_red_question_mar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3064082"/>
            <a:ext cx="1487488"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AAEAE4A8-A6E5-453E-B946-FB774B73F48C}" type="slidenum">
              <a:rPr lang="en-US" smtClean="0"/>
              <a:t>31</a:t>
            </a:fld>
            <a:endParaRPr lang="en-US" dirty="0"/>
          </a:p>
        </p:txBody>
      </p:sp>
    </p:spTree>
    <p:extLst>
      <p:ext uri="{BB962C8B-B14F-4D97-AF65-F5344CB8AC3E}">
        <p14:creationId xmlns:p14="http://schemas.microsoft.com/office/powerpoint/2010/main" val="149320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altLang="en-US" dirty="0">
                <a:cs typeface="Times New Roman" panose="02020603050405020304" pitchFamily="18" charset="0"/>
              </a:rPr>
              <a:t>Planning, costing and estimating a prototyping project is </a:t>
            </a:r>
            <a:r>
              <a:rPr lang="en-US" altLang="en-US" b="1" i="1" dirty="0">
                <a:solidFill>
                  <a:schemeClr val="hlink"/>
                </a:solidFill>
                <a:cs typeface="Times New Roman" panose="02020603050405020304" pitchFamily="18" charset="0"/>
              </a:rPr>
              <a:t>outside the experience</a:t>
            </a:r>
            <a:r>
              <a:rPr lang="en-US" altLang="en-US" dirty="0">
                <a:cs typeface="Times New Roman" panose="02020603050405020304" pitchFamily="18" charset="0"/>
              </a:rPr>
              <a:t> of many software project managers</a:t>
            </a:r>
          </a:p>
          <a:p>
            <a:endParaRPr lang="en-US" altLang="en-US" sz="1400" dirty="0">
              <a:cs typeface="Times New Roman" panose="02020603050405020304" pitchFamily="18" charset="0"/>
            </a:endParaRPr>
          </a:p>
          <a:p>
            <a:r>
              <a:rPr lang="en-US" altLang="en-US" dirty="0">
                <a:cs typeface="Times New Roman" panose="02020603050405020304" pitchFamily="18" charset="0"/>
              </a:rPr>
              <a:t>Procedures for change and configuration management may be </a:t>
            </a:r>
            <a:r>
              <a:rPr lang="en-US" altLang="en-US" b="1" i="1" dirty="0">
                <a:solidFill>
                  <a:schemeClr val="hlink"/>
                </a:solidFill>
                <a:cs typeface="Times New Roman" panose="02020603050405020304" pitchFamily="18" charset="0"/>
              </a:rPr>
              <a:t>unsuitable for controlling the rapid change</a:t>
            </a:r>
            <a:r>
              <a:rPr lang="en-US" altLang="en-US" dirty="0">
                <a:cs typeface="Times New Roman" panose="02020603050405020304" pitchFamily="18" charset="0"/>
              </a:rPr>
              <a:t> inherent in prototyping. However, if there are no change management procedures, evaluation is difficult.</a:t>
            </a:r>
          </a:p>
          <a:p>
            <a:endParaRPr lang="en-US" altLang="en-US" sz="1400" dirty="0">
              <a:cs typeface="Times New Roman" panose="02020603050405020304" pitchFamily="18" charset="0"/>
            </a:endParaRPr>
          </a:p>
          <a:p>
            <a:r>
              <a:rPr lang="en-US" altLang="en-US" dirty="0">
                <a:cs typeface="Times New Roman" panose="02020603050405020304" pitchFamily="18" charset="0"/>
              </a:rPr>
              <a:t>Managers may exert pressure on prototype evaluators to reach swift conclusions about the prototype. These may result in </a:t>
            </a:r>
            <a:r>
              <a:rPr lang="en-US" altLang="en-US" b="1" i="1" dirty="0">
                <a:solidFill>
                  <a:schemeClr val="hlink"/>
                </a:solidFill>
                <a:cs typeface="Times New Roman" panose="02020603050405020304" pitchFamily="18" charset="0"/>
              </a:rPr>
              <a:t>inappropriate requirements.</a:t>
            </a:r>
          </a:p>
        </p:txBody>
      </p:sp>
      <p:sp>
        <p:nvSpPr>
          <p:cNvPr id="3" name="Title 2"/>
          <p:cNvSpPr>
            <a:spLocks noGrp="1"/>
          </p:cNvSpPr>
          <p:nvPr>
            <p:ph type="title"/>
          </p:nvPr>
        </p:nvSpPr>
        <p:spPr/>
        <p:txBody>
          <a:bodyPr/>
          <a:lstStyle/>
          <a:p>
            <a:r>
              <a:rPr lang="en-MY" dirty="0"/>
              <a:t>Drawbacks of Prototyping</a:t>
            </a:r>
          </a:p>
        </p:txBody>
      </p:sp>
      <p:sp>
        <p:nvSpPr>
          <p:cNvPr id="4" name="Slide Number Placeholder 3"/>
          <p:cNvSpPr>
            <a:spLocks noGrp="1"/>
          </p:cNvSpPr>
          <p:nvPr>
            <p:ph type="sldNum" sz="quarter" idx="12"/>
          </p:nvPr>
        </p:nvSpPr>
        <p:spPr/>
        <p:txBody>
          <a:bodyPr/>
          <a:lstStyle/>
          <a:p>
            <a:fld id="{AAEAE4A8-A6E5-453E-B946-FB774B73F48C}" type="slidenum">
              <a:rPr lang="en-US" smtClean="0"/>
              <a:t>32</a:t>
            </a:fld>
            <a:endParaRPr lang="en-US" dirty="0"/>
          </a:p>
        </p:txBody>
      </p:sp>
      <p:pic>
        <p:nvPicPr>
          <p:cNvPr id="5" name="Picture 4" descr="http://invalidxmlfix.com/wp-content/uploads/2013/08/Outlook-problems.jpg"/>
          <p:cNvPicPr>
            <a:picLocks noChangeAspect="1" noChangeArrowheads="1"/>
          </p:cNvPicPr>
          <p:nvPr/>
        </p:nvPicPr>
        <p:blipFill>
          <a:blip r:embed="rId2"/>
          <a:srcRect/>
          <a:stretch>
            <a:fillRect/>
          </a:stretch>
        </p:blipFill>
        <p:spPr bwMode="auto">
          <a:xfrm>
            <a:off x="9480376" y="351532"/>
            <a:ext cx="1687482" cy="1456364"/>
          </a:xfrm>
          <a:prstGeom prst="rect">
            <a:avLst/>
          </a:prstGeom>
          <a:ln>
            <a:noFill/>
          </a:ln>
          <a:effectLst>
            <a:softEdge rad="112500"/>
          </a:effectLst>
        </p:spPr>
      </p:pic>
    </p:spTree>
    <p:extLst>
      <p:ext uri="{BB962C8B-B14F-4D97-AF65-F5344CB8AC3E}">
        <p14:creationId xmlns:p14="http://schemas.microsoft.com/office/powerpoint/2010/main" val="275828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42900" lvl="1" indent="-342900"/>
            <a:r>
              <a:rPr lang="en-US" altLang="en-US" dirty="0"/>
              <a:t>Customers </a:t>
            </a:r>
            <a:r>
              <a:rPr lang="en-US" altLang="en-US" dirty="0">
                <a:solidFill>
                  <a:srgbClr val="C00000"/>
                </a:solidFill>
              </a:rPr>
              <a:t>demand “few fixes” </a:t>
            </a:r>
            <a:r>
              <a:rPr lang="en-US" altLang="en-US" dirty="0"/>
              <a:t>to it to become the working version </a:t>
            </a:r>
            <a:r>
              <a:rPr lang="en-US" altLang="en-US" dirty="0">
                <a:sym typeface="Wingdings" pitchFamily="2" charset="2"/>
              </a:rPr>
              <a:t> low quality </a:t>
            </a:r>
          </a:p>
          <a:p>
            <a:pPr marL="342900" lvl="1" indent="-342900"/>
            <a:endParaRPr lang="en-US" altLang="en-US" dirty="0">
              <a:sym typeface="Wingdings" pitchFamily="2" charset="2"/>
            </a:endParaRPr>
          </a:p>
          <a:p>
            <a:pPr marL="342900" lvl="1" indent="-342900"/>
            <a:r>
              <a:rPr lang="en-US" altLang="en-US" dirty="0"/>
              <a:t>Developers initially used familiar OS, algorithm, etc. which are not appropriate but to demonstrate system capability only. But in the end, forgot the reasons why they were inappropriate: hence </a:t>
            </a:r>
            <a:r>
              <a:rPr lang="en-US" altLang="en-US" dirty="0">
                <a:solidFill>
                  <a:srgbClr val="C00000"/>
                </a:solidFill>
              </a:rPr>
              <a:t>did not use </a:t>
            </a:r>
            <a:r>
              <a:rPr lang="en-US" altLang="en-US" dirty="0"/>
              <a:t>the better OS, algorithm, </a:t>
            </a:r>
            <a:r>
              <a:rPr lang="en-US" altLang="en-US" dirty="0" err="1"/>
              <a:t>etc</a:t>
            </a:r>
            <a:r>
              <a:rPr lang="en-US" altLang="en-US" dirty="0"/>
              <a:t> to develop end product.   </a:t>
            </a:r>
          </a:p>
        </p:txBody>
      </p:sp>
      <p:sp>
        <p:nvSpPr>
          <p:cNvPr id="3" name="Title 2"/>
          <p:cNvSpPr>
            <a:spLocks noGrp="1"/>
          </p:cNvSpPr>
          <p:nvPr>
            <p:ph type="title"/>
          </p:nvPr>
        </p:nvSpPr>
        <p:spPr/>
        <p:txBody>
          <a:bodyPr/>
          <a:lstStyle/>
          <a:p>
            <a:r>
              <a:rPr lang="en-MY" dirty="0"/>
              <a:t>Drawbacks of Prototyping</a:t>
            </a:r>
          </a:p>
        </p:txBody>
      </p:sp>
      <p:sp>
        <p:nvSpPr>
          <p:cNvPr id="4" name="Slide Number Placeholder 3"/>
          <p:cNvSpPr>
            <a:spLocks noGrp="1"/>
          </p:cNvSpPr>
          <p:nvPr>
            <p:ph type="sldNum" sz="quarter" idx="12"/>
          </p:nvPr>
        </p:nvSpPr>
        <p:spPr/>
        <p:txBody>
          <a:bodyPr/>
          <a:lstStyle/>
          <a:p>
            <a:fld id="{AAEAE4A8-A6E5-453E-B946-FB774B73F48C}" type="slidenum">
              <a:rPr lang="en-US" smtClean="0"/>
              <a:t>33</a:t>
            </a:fld>
            <a:endParaRPr lang="en-US" dirty="0"/>
          </a:p>
        </p:txBody>
      </p:sp>
      <p:pic>
        <p:nvPicPr>
          <p:cNvPr id="5" name="Picture 4" descr="http://invalidxmlfix.com/wp-content/uploads/2013/08/Outlook-problems.jpg"/>
          <p:cNvPicPr>
            <a:picLocks noChangeAspect="1" noChangeArrowheads="1"/>
          </p:cNvPicPr>
          <p:nvPr/>
        </p:nvPicPr>
        <p:blipFill>
          <a:blip r:embed="rId2"/>
          <a:srcRect/>
          <a:stretch>
            <a:fillRect/>
          </a:stretch>
        </p:blipFill>
        <p:spPr bwMode="auto">
          <a:xfrm>
            <a:off x="9480376" y="351532"/>
            <a:ext cx="1687482" cy="1456364"/>
          </a:xfrm>
          <a:prstGeom prst="rect">
            <a:avLst/>
          </a:prstGeom>
          <a:ln>
            <a:noFill/>
          </a:ln>
          <a:effectLst>
            <a:softEdge rad="112500"/>
          </a:effectLst>
        </p:spPr>
      </p:pic>
    </p:spTree>
    <p:extLst>
      <p:ext uri="{BB962C8B-B14F-4D97-AF65-F5344CB8AC3E}">
        <p14:creationId xmlns:p14="http://schemas.microsoft.com/office/powerpoint/2010/main" val="345849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dirty="0"/>
              <a:t>Common argument against prototyping is the cost may be too high. Why not ‘</a:t>
            </a:r>
            <a:r>
              <a:rPr lang="en-US" altLang="en-US" b="1" i="1" dirty="0"/>
              <a:t>build it cheap and fix it later’ i.e. modify a finished system to meet unperceived needs</a:t>
            </a:r>
            <a:r>
              <a:rPr lang="en-US" altLang="en-US" dirty="0"/>
              <a:t>?</a:t>
            </a:r>
          </a:p>
          <a:p>
            <a:r>
              <a:rPr lang="en-US" altLang="en-US" dirty="0"/>
              <a:t>Do you agree with such notion?</a:t>
            </a:r>
          </a:p>
        </p:txBody>
      </p:sp>
      <p:sp>
        <p:nvSpPr>
          <p:cNvPr id="3" name="Title 2"/>
          <p:cNvSpPr>
            <a:spLocks noGrp="1"/>
          </p:cNvSpPr>
          <p:nvPr>
            <p:ph type="title"/>
          </p:nvPr>
        </p:nvSpPr>
        <p:spPr/>
        <p:txBody>
          <a:bodyPr/>
          <a:lstStyle/>
          <a:p>
            <a:r>
              <a:rPr lang="en-MY" dirty="0"/>
              <a:t>Discussion</a:t>
            </a:r>
          </a:p>
        </p:txBody>
      </p:sp>
      <p:pic>
        <p:nvPicPr>
          <p:cNvPr id="4" name="Picture 4" descr="http://wp.production.patheos.com/blogs/theanchoress/files/2014/07/man_leaning_on_big_red_question_mar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3843338"/>
            <a:ext cx="1487488"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AAEAE4A8-A6E5-453E-B946-FB774B73F48C}" type="slidenum">
              <a:rPr lang="en-US" smtClean="0"/>
              <a:t>34</a:t>
            </a:fld>
            <a:endParaRPr lang="en-US" dirty="0"/>
          </a:p>
        </p:txBody>
      </p:sp>
    </p:spTree>
    <p:extLst>
      <p:ext uri="{BB962C8B-B14F-4D97-AF65-F5344CB8AC3E}">
        <p14:creationId xmlns:p14="http://schemas.microsoft.com/office/powerpoint/2010/main" val="35850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609600" indent="-609600">
              <a:buClr>
                <a:schemeClr val="accent1"/>
              </a:buClr>
              <a:buNone/>
            </a:pPr>
            <a:r>
              <a:rPr lang="en-US" altLang="en-US" dirty="0"/>
              <a:t>When to use prototyping approach?</a:t>
            </a:r>
          </a:p>
          <a:p>
            <a:pPr marL="609600" indent="-609600">
              <a:buClr>
                <a:schemeClr val="accent1"/>
              </a:buClr>
              <a:buNone/>
            </a:pPr>
            <a:endParaRPr lang="en-US" altLang="en-US" dirty="0"/>
          </a:p>
          <a:p>
            <a:pPr marL="990600" lvl="1" indent="-533400">
              <a:buFontTx/>
              <a:buAutoNum type="arabicPeriod"/>
            </a:pPr>
            <a:r>
              <a:rPr lang="en-US" altLang="en-US" sz="2700" dirty="0"/>
              <a:t>Developers </a:t>
            </a:r>
            <a:r>
              <a:rPr lang="en-US" altLang="en-US" sz="2700" dirty="0">
                <a:solidFill>
                  <a:srgbClr val="C00000"/>
                </a:solidFill>
              </a:rPr>
              <a:t>unsure</a:t>
            </a:r>
            <a:r>
              <a:rPr lang="en-US" altLang="en-US" sz="2700" dirty="0"/>
              <a:t> of the efficiency of an </a:t>
            </a:r>
            <a:r>
              <a:rPr lang="en-US" altLang="en-US" sz="2700" dirty="0">
                <a:solidFill>
                  <a:srgbClr val="C00000"/>
                </a:solidFill>
              </a:rPr>
              <a:t>algorithm</a:t>
            </a:r>
            <a:r>
              <a:rPr lang="en-US" altLang="en-US" sz="2700" dirty="0"/>
              <a:t> </a:t>
            </a:r>
          </a:p>
          <a:p>
            <a:pPr marL="990600" lvl="1" indent="-533400">
              <a:buFontTx/>
              <a:buAutoNum type="arabicPeriod"/>
            </a:pPr>
            <a:r>
              <a:rPr lang="en-US" altLang="en-US" sz="2700" dirty="0"/>
              <a:t>Developers </a:t>
            </a:r>
            <a:r>
              <a:rPr lang="en-US" altLang="en-US" sz="2700" dirty="0">
                <a:solidFill>
                  <a:srgbClr val="C00000"/>
                </a:solidFill>
              </a:rPr>
              <a:t>unsure</a:t>
            </a:r>
            <a:r>
              <a:rPr lang="en-US" altLang="en-US" sz="2700" dirty="0"/>
              <a:t> of the </a:t>
            </a:r>
            <a:r>
              <a:rPr lang="en-US" altLang="en-US" sz="2700" dirty="0">
                <a:solidFill>
                  <a:srgbClr val="C00000"/>
                </a:solidFill>
              </a:rPr>
              <a:t>human/machine interaction</a:t>
            </a:r>
            <a:r>
              <a:rPr lang="en-US" altLang="en-US" sz="2700" dirty="0"/>
              <a:t> that should take place</a:t>
            </a:r>
          </a:p>
        </p:txBody>
      </p:sp>
      <p:sp>
        <p:nvSpPr>
          <p:cNvPr id="3" name="Title 2"/>
          <p:cNvSpPr>
            <a:spLocks noGrp="1"/>
          </p:cNvSpPr>
          <p:nvPr>
            <p:ph type="title"/>
          </p:nvPr>
        </p:nvSpPr>
        <p:spPr/>
        <p:txBody>
          <a:bodyPr/>
          <a:lstStyle/>
          <a:p>
            <a:r>
              <a:rPr lang="en-MY" dirty="0"/>
              <a:t>2. Prototyping Model</a:t>
            </a:r>
          </a:p>
        </p:txBody>
      </p:sp>
      <p:sp>
        <p:nvSpPr>
          <p:cNvPr id="4" name="Slide Number Placeholder 3"/>
          <p:cNvSpPr>
            <a:spLocks noGrp="1"/>
          </p:cNvSpPr>
          <p:nvPr>
            <p:ph type="sldNum" sz="quarter" idx="12"/>
          </p:nvPr>
        </p:nvSpPr>
        <p:spPr/>
        <p:txBody>
          <a:bodyPr/>
          <a:lstStyle/>
          <a:p>
            <a:fld id="{401CF334-2D5C-4859-84A6-CA7E6E43FAEB}" type="slidenum">
              <a:rPr lang="en-US" smtClean="0"/>
              <a:t>35</a:t>
            </a:fld>
            <a:endParaRPr lang="en-US"/>
          </a:p>
        </p:txBody>
      </p:sp>
      <p:pic>
        <p:nvPicPr>
          <p:cNvPr id="5" name="Picture 7" descr="http://en.hdyo.org/assets/ask-question-3-049ac6f2a4e25267fa670b61ee734100.jpg"/>
          <p:cNvPicPr>
            <a:picLocks noChangeAspect="1" noChangeArrowheads="1"/>
          </p:cNvPicPr>
          <p:nvPr/>
        </p:nvPicPr>
        <p:blipFill>
          <a:blip r:embed="rId2"/>
          <a:srcRect/>
          <a:stretch>
            <a:fillRect/>
          </a:stretch>
        </p:blipFill>
        <p:spPr bwMode="auto">
          <a:xfrm>
            <a:off x="8188411" y="3963580"/>
            <a:ext cx="2675059" cy="2279506"/>
          </a:xfrm>
          <a:prstGeom prst="rect">
            <a:avLst/>
          </a:prstGeom>
          <a:ln>
            <a:noFill/>
          </a:ln>
          <a:effectLst>
            <a:softEdge rad="112500"/>
          </a:effectLst>
        </p:spPr>
      </p:pic>
    </p:spTree>
    <p:extLst>
      <p:ext uri="{BB962C8B-B14F-4D97-AF65-F5344CB8AC3E}">
        <p14:creationId xmlns:p14="http://schemas.microsoft.com/office/powerpoint/2010/main" val="39468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652E40-764E-4CAC-B82A-3DB096C57C3B}"/>
              </a:ext>
            </a:extLst>
          </p:cNvPr>
          <p:cNvSpPr>
            <a:spLocks noGrp="1"/>
          </p:cNvSpPr>
          <p:nvPr>
            <p:ph type="sldNum" sz="quarter" idx="12"/>
          </p:nvPr>
        </p:nvSpPr>
        <p:spPr/>
        <p:txBody>
          <a:bodyPr/>
          <a:lstStyle/>
          <a:p>
            <a:fld id="{401CF334-2D5C-4859-84A6-CA7E6E43FAEB}" type="slidenum">
              <a:rPr lang="en-US" smtClean="0"/>
              <a:t>36</a:t>
            </a:fld>
            <a:endParaRPr lang="en-US"/>
          </a:p>
        </p:txBody>
      </p:sp>
      <p:pic>
        <p:nvPicPr>
          <p:cNvPr id="5" name="Content Placeholder 4">
            <a:extLst>
              <a:ext uri="{FF2B5EF4-FFF2-40B4-BE49-F238E27FC236}">
                <a16:creationId xmlns:a16="http://schemas.microsoft.com/office/drawing/2014/main" id="{1D4AD7EB-8B5E-4B33-9D0D-53210BC5B913}"/>
              </a:ext>
            </a:extLst>
          </p:cNvPr>
          <p:cNvPicPr>
            <a:picLocks noGrp="1" noChangeAspect="1"/>
          </p:cNvPicPr>
          <p:nvPr>
            <p:ph idx="1"/>
          </p:nvPr>
        </p:nvPicPr>
        <p:blipFill>
          <a:blip r:embed="rId2"/>
          <a:stretch>
            <a:fillRect/>
          </a:stretch>
        </p:blipFill>
        <p:spPr>
          <a:xfrm>
            <a:off x="0" y="0"/>
            <a:ext cx="12192000" cy="5886450"/>
          </a:xfrm>
          <a:prstGeom prst="rect">
            <a:avLst/>
          </a:prstGeom>
        </p:spPr>
      </p:pic>
    </p:spTree>
    <p:extLst>
      <p:ext uri="{BB962C8B-B14F-4D97-AF65-F5344CB8AC3E}">
        <p14:creationId xmlns:p14="http://schemas.microsoft.com/office/powerpoint/2010/main" val="35828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MY"/>
          </a:p>
        </p:txBody>
      </p:sp>
      <p:sp>
        <p:nvSpPr>
          <p:cNvPr id="3" name="Title 2"/>
          <p:cNvSpPr>
            <a:spLocks noGrp="1"/>
          </p:cNvSpPr>
          <p:nvPr>
            <p:ph type="title"/>
          </p:nvPr>
        </p:nvSpPr>
        <p:spPr/>
        <p:txBody>
          <a:bodyPr/>
          <a:lstStyle/>
          <a:p>
            <a:pPr marL="628650" indent="-628650"/>
            <a:r>
              <a:rPr lang="en-MY" dirty="0"/>
              <a:t>3. Rapid Application Development (RAD) Model</a:t>
            </a:r>
          </a:p>
        </p:txBody>
      </p:sp>
      <p:sp>
        <p:nvSpPr>
          <p:cNvPr id="4" name="Slide Number Placeholder 3"/>
          <p:cNvSpPr>
            <a:spLocks noGrp="1"/>
          </p:cNvSpPr>
          <p:nvPr>
            <p:ph type="sldNum" sz="quarter" idx="12"/>
          </p:nvPr>
        </p:nvSpPr>
        <p:spPr/>
        <p:txBody>
          <a:bodyPr/>
          <a:lstStyle/>
          <a:p>
            <a:fld id="{401CF334-2D5C-4859-84A6-CA7E6E43FAEB}" type="slidenum">
              <a:rPr lang="en-US" smtClean="0"/>
              <a:t>37</a:t>
            </a:fld>
            <a:endParaRPr lang="en-US"/>
          </a:p>
        </p:txBody>
      </p:sp>
    </p:spTree>
    <p:extLst>
      <p:ext uri="{BB962C8B-B14F-4D97-AF65-F5344CB8AC3E}">
        <p14:creationId xmlns:p14="http://schemas.microsoft.com/office/powerpoint/2010/main" val="267718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MY" dirty="0"/>
              <a:t>Rapid Application Development</a:t>
            </a:r>
          </a:p>
          <a:p>
            <a:pPr marL="0" indent="0">
              <a:buNone/>
            </a:pPr>
            <a:endParaRPr lang="en-MY" dirty="0"/>
          </a:p>
          <a:p>
            <a:r>
              <a:rPr lang="en-US" altLang="en-US" dirty="0"/>
              <a:t>Which is an </a:t>
            </a:r>
            <a:r>
              <a:rPr lang="en-US" altLang="en-US" dirty="0">
                <a:solidFill>
                  <a:srgbClr val="C00000"/>
                </a:solidFill>
              </a:rPr>
              <a:t>incremental</a:t>
            </a:r>
            <a:r>
              <a:rPr lang="en-US" altLang="en-US" dirty="0">
                <a:solidFill>
                  <a:srgbClr val="FF3300"/>
                </a:solidFill>
              </a:rPr>
              <a:t> </a:t>
            </a:r>
            <a:r>
              <a:rPr lang="en-US" altLang="en-US" dirty="0"/>
              <a:t>software development process model that emphasizes an </a:t>
            </a:r>
            <a:r>
              <a:rPr lang="en-US" altLang="en-US" dirty="0">
                <a:solidFill>
                  <a:srgbClr val="C00000"/>
                </a:solidFill>
              </a:rPr>
              <a:t>extremely short development cycle.</a:t>
            </a:r>
            <a:endParaRPr lang="en-MY" dirty="0"/>
          </a:p>
        </p:txBody>
      </p:sp>
      <p:sp>
        <p:nvSpPr>
          <p:cNvPr id="3" name="Title 2"/>
          <p:cNvSpPr>
            <a:spLocks noGrp="1"/>
          </p:cNvSpPr>
          <p:nvPr>
            <p:ph type="title"/>
          </p:nvPr>
        </p:nvSpPr>
        <p:spPr/>
        <p:txBody>
          <a:bodyPr/>
          <a:lstStyle/>
          <a:p>
            <a:r>
              <a:rPr lang="en-MY" dirty="0"/>
              <a:t>3. The RAD Model</a:t>
            </a:r>
          </a:p>
        </p:txBody>
      </p:sp>
      <p:sp>
        <p:nvSpPr>
          <p:cNvPr id="4" name="Slide Number Placeholder 3"/>
          <p:cNvSpPr>
            <a:spLocks noGrp="1"/>
          </p:cNvSpPr>
          <p:nvPr>
            <p:ph type="sldNum" sz="quarter" idx="12"/>
          </p:nvPr>
        </p:nvSpPr>
        <p:spPr/>
        <p:txBody>
          <a:bodyPr/>
          <a:lstStyle/>
          <a:p>
            <a:fld id="{401CF334-2D5C-4859-84A6-CA7E6E43FAEB}" type="slidenum">
              <a:rPr lang="en-US" smtClean="0"/>
              <a:t>38</a:t>
            </a:fld>
            <a:endParaRPr lang="en-US"/>
          </a:p>
        </p:txBody>
      </p:sp>
    </p:spTree>
    <p:extLst>
      <p:ext uri="{BB962C8B-B14F-4D97-AF65-F5344CB8AC3E}">
        <p14:creationId xmlns:p14="http://schemas.microsoft.com/office/powerpoint/2010/main" val="52084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3. The RAD Model</a:t>
            </a:r>
          </a:p>
        </p:txBody>
      </p:sp>
      <p:pic>
        <p:nvPicPr>
          <p:cNvPr id="5" name="Picture 7" descr="https://encrypted-tbn2.gstatic.com/images?q=tbn:ANd9GcRhq3dNwc1C-SoGfeEaCd0cM3TkeW0l1o0haUz6fwBcwNThfhoa"/>
          <p:cNvPicPr>
            <a:picLocks noChangeAspect="1" noChangeArrowheads="1"/>
          </p:cNvPicPr>
          <p:nvPr/>
        </p:nvPicPr>
        <p:blipFill>
          <a:blip r:embed="rId2"/>
          <a:srcRect/>
          <a:stretch>
            <a:fillRect/>
          </a:stretch>
        </p:blipFill>
        <p:spPr bwMode="auto">
          <a:xfrm>
            <a:off x="2795288" y="3397857"/>
            <a:ext cx="3752850" cy="1219201"/>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4728684" y="3584194"/>
            <a:ext cx="1780278" cy="830997"/>
          </a:xfrm>
          <a:prstGeom prst="rect">
            <a:avLst/>
          </a:prstGeom>
          <a:noFill/>
        </p:spPr>
        <p:txBody>
          <a:bodyPr wrap="square" rtlCol="0">
            <a:spAutoFit/>
          </a:bodyPr>
          <a:lstStyle/>
          <a:p>
            <a:r>
              <a:rPr lang="en-US" sz="2400" dirty="0">
                <a:latin typeface="Bookman Old Style" pitchFamily="18" charset="0"/>
              </a:rPr>
              <a:t>RAD Activities</a:t>
            </a:r>
            <a:endParaRPr lang="en-MY" sz="2400" dirty="0">
              <a:latin typeface="Bookman Old Style" pitchFamily="18" charset="0"/>
            </a:endParaRPr>
          </a:p>
        </p:txBody>
      </p:sp>
      <p:grpSp>
        <p:nvGrpSpPr>
          <p:cNvPr id="7" name="Group 6"/>
          <p:cNvGrpSpPr/>
          <p:nvPr/>
        </p:nvGrpSpPr>
        <p:grpSpPr>
          <a:xfrm flipH="1">
            <a:off x="343639" y="1016915"/>
            <a:ext cx="3200400" cy="3048000"/>
            <a:chOff x="1524000" y="609600"/>
            <a:chExt cx="3200400" cy="3048000"/>
          </a:xfrm>
        </p:grpSpPr>
        <p:pic>
          <p:nvPicPr>
            <p:cNvPr id="8" name="Picture 9" descr="http://etc-mysitemyway.s3.amazonaws.com/icons/legacy-previews/icons/blue-jelly-icons-symbols-shapes/017838-blue-jelly-icon-symbols-shapes-comment-bubble.png"/>
            <p:cNvPicPr>
              <a:picLocks noChangeAspect="1" noChangeArrowheads="1"/>
            </p:cNvPicPr>
            <p:nvPr/>
          </p:nvPicPr>
          <p:blipFill>
            <a:blip r:embed="rId3"/>
            <a:srcRect/>
            <a:stretch>
              <a:fillRect/>
            </a:stretch>
          </p:blipFill>
          <p:spPr bwMode="auto">
            <a:xfrm>
              <a:off x="1524000" y="609600"/>
              <a:ext cx="3200400" cy="3048000"/>
            </a:xfrm>
            <a:prstGeom prst="rect">
              <a:avLst/>
            </a:prstGeom>
            <a:noFill/>
          </p:spPr>
        </p:pic>
        <p:sp>
          <p:nvSpPr>
            <p:cNvPr id="9" name="TextBox 8"/>
            <p:cNvSpPr txBox="1"/>
            <p:nvPr/>
          </p:nvSpPr>
          <p:spPr>
            <a:xfrm>
              <a:off x="2057400" y="1447800"/>
              <a:ext cx="2286000" cy="954107"/>
            </a:xfrm>
            <a:prstGeom prst="rect">
              <a:avLst/>
            </a:prstGeom>
            <a:noFill/>
          </p:spPr>
          <p:txBody>
            <a:bodyPr wrap="square" rtlCol="0">
              <a:spAutoFit/>
            </a:bodyPr>
            <a:lstStyle/>
            <a:p>
              <a:pPr algn="ctr"/>
              <a:r>
                <a:rPr lang="en-US" sz="2800" dirty="0">
                  <a:solidFill>
                    <a:schemeClr val="bg1"/>
                  </a:solidFill>
                </a:rPr>
                <a:t>Business Modeling</a:t>
              </a:r>
              <a:endParaRPr lang="en-MY" sz="2800" dirty="0">
                <a:solidFill>
                  <a:schemeClr val="bg1"/>
                </a:solidFill>
              </a:endParaRPr>
            </a:p>
          </p:txBody>
        </p:sp>
      </p:grpSp>
      <p:grpSp>
        <p:nvGrpSpPr>
          <p:cNvPr id="10" name="Group 9"/>
          <p:cNvGrpSpPr/>
          <p:nvPr/>
        </p:nvGrpSpPr>
        <p:grpSpPr>
          <a:xfrm>
            <a:off x="4700288" y="751115"/>
            <a:ext cx="3200400" cy="3048000"/>
            <a:chOff x="4114800" y="990600"/>
            <a:chExt cx="3200400" cy="3048000"/>
          </a:xfrm>
        </p:grpSpPr>
        <p:pic>
          <p:nvPicPr>
            <p:cNvPr id="11" name="Picture 9" descr="http://etc-mysitemyway.s3.amazonaws.com/icons/legacy-previews/icons/blue-jelly-icons-symbols-shapes/017838-blue-jelly-icon-symbols-shapes-comment-bubble.png"/>
            <p:cNvPicPr>
              <a:picLocks noChangeAspect="1" noChangeArrowheads="1"/>
            </p:cNvPicPr>
            <p:nvPr/>
          </p:nvPicPr>
          <p:blipFill>
            <a:blip r:embed="rId3"/>
            <a:srcRect/>
            <a:stretch>
              <a:fillRect/>
            </a:stretch>
          </p:blipFill>
          <p:spPr bwMode="auto">
            <a:xfrm>
              <a:off x="4114800" y="990600"/>
              <a:ext cx="3200400" cy="3048000"/>
            </a:xfrm>
            <a:prstGeom prst="rect">
              <a:avLst/>
            </a:prstGeom>
            <a:noFill/>
          </p:spPr>
        </p:pic>
        <p:sp>
          <p:nvSpPr>
            <p:cNvPr id="12" name="TextBox 11"/>
            <p:cNvSpPr txBox="1"/>
            <p:nvPr/>
          </p:nvSpPr>
          <p:spPr>
            <a:xfrm>
              <a:off x="4572000" y="1828800"/>
              <a:ext cx="2286000" cy="954107"/>
            </a:xfrm>
            <a:prstGeom prst="rect">
              <a:avLst/>
            </a:prstGeom>
            <a:noFill/>
          </p:spPr>
          <p:txBody>
            <a:bodyPr wrap="square" rtlCol="0">
              <a:spAutoFit/>
            </a:bodyPr>
            <a:lstStyle/>
            <a:p>
              <a:pPr algn="ctr"/>
              <a:r>
                <a:rPr lang="en-US" sz="2800" dirty="0">
                  <a:solidFill>
                    <a:schemeClr val="bg1"/>
                  </a:solidFill>
                </a:rPr>
                <a:t>Data Modeling</a:t>
              </a:r>
              <a:endParaRPr lang="en-MY" sz="2800" dirty="0">
                <a:solidFill>
                  <a:schemeClr val="bg1"/>
                </a:solidFill>
              </a:endParaRPr>
            </a:p>
          </p:txBody>
        </p:sp>
      </p:grpSp>
      <p:grpSp>
        <p:nvGrpSpPr>
          <p:cNvPr id="13" name="Group 12"/>
          <p:cNvGrpSpPr/>
          <p:nvPr/>
        </p:nvGrpSpPr>
        <p:grpSpPr>
          <a:xfrm>
            <a:off x="7119279" y="2207386"/>
            <a:ext cx="3200400" cy="3048000"/>
            <a:chOff x="4648200" y="2057400"/>
            <a:chExt cx="3200400" cy="3048000"/>
          </a:xfrm>
        </p:grpSpPr>
        <p:pic>
          <p:nvPicPr>
            <p:cNvPr id="14" name="Picture 9" descr="http://etc-mysitemyway.s3.amazonaws.com/icons/legacy-previews/icons/blue-jelly-icons-symbols-shapes/017838-blue-jelly-icon-symbols-shapes-comment-bubble.png"/>
            <p:cNvPicPr>
              <a:picLocks noChangeAspect="1" noChangeArrowheads="1"/>
            </p:cNvPicPr>
            <p:nvPr/>
          </p:nvPicPr>
          <p:blipFill>
            <a:blip r:embed="rId3"/>
            <a:srcRect/>
            <a:stretch>
              <a:fillRect/>
            </a:stretch>
          </p:blipFill>
          <p:spPr bwMode="auto">
            <a:xfrm>
              <a:off x="4648200" y="2057400"/>
              <a:ext cx="3200400" cy="3048000"/>
            </a:xfrm>
            <a:prstGeom prst="rect">
              <a:avLst/>
            </a:prstGeom>
            <a:noFill/>
          </p:spPr>
        </p:pic>
        <p:sp>
          <p:nvSpPr>
            <p:cNvPr id="15" name="TextBox 14"/>
            <p:cNvSpPr txBox="1"/>
            <p:nvPr/>
          </p:nvSpPr>
          <p:spPr>
            <a:xfrm>
              <a:off x="5105400" y="2895600"/>
              <a:ext cx="2286000" cy="954107"/>
            </a:xfrm>
            <a:prstGeom prst="rect">
              <a:avLst/>
            </a:prstGeom>
            <a:noFill/>
          </p:spPr>
          <p:txBody>
            <a:bodyPr wrap="square" rtlCol="0">
              <a:spAutoFit/>
            </a:bodyPr>
            <a:lstStyle/>
            <a:p>
              <a:pPr algn="ctr"/>
              <a:r>
                <a:rPr lang="en-US" sz="2800" dirty="0">
                  <a:solidFill>
                    <a:schemeClr val="bg1"/>
                  </a:solidFill>
                </a:rPr>
                <a:t>Process Modeling</a:t>
              </a:r>
              <a:endParaRPr lang="en-MY" sz="2800" dirty="0">
                <a:solidFill>
                  <a:schemeClr val="bg1"/>
                </a:solidFill>
              </a:endParaRPr>
            </a:p>
          </p:txBody>
        </p:sp>
      </p:grpSp>
      <p:grpSp>
        <p:nvGrpSpPr>
          <p:cNvPr id="16" name="Group 15"/>
          <p:cNvGrpSpPr/>
          <p:nvPr/>
        </p:nvGrpSpPr>
        <p:grpSpPr>
          <a:xfrm>
            <a:off x="4700288" y="4917160"/>
            <a:ext cx="6255489" cy="1627757"/>
            <a:chOff x="2686408" y="4187385"/>
            <a:chExt cx="6255489" cy="1627757"/>
          </a:xfrm>
        </p:grpSpPr>
        <p:pic>
          <p:nvPicPr>
            <p:cNvPr id="17" name="Picture 9" descr="http://etc-mysitemyway.s3.amazonaws.com/icons/legacy-previews/icons/blue-jelly-icons-symbols-shapes/017838-blue-jelly-icon-symbols-shapes-comment-bubble.png"/>
            <p:cNvPicPr preferRelativeResize="0">
              <a:picLocks noChangeArrowheads="1"/>
            </p:cNvPicPr>
            <p:nvPr/>
          </p:nvPicPr>
          <p:blipFill>
            <a:blip r:embed="rId3"/>
            <a:srcRect/>
            <a:stretch>
              <a:fillRect/>
            </a:stretch>
          </p:blipFill>
          <p:spPr bwMode="auto">
            <a:xfrm rot="4774950">
              <a:off x="5000274" y="1873519"/>
              <a:ext cx="1627757" cy="6255489"/>
            </a:xfrm>
            <a:prstGeom prst="rect">
              <a:avLst/>
            </a:prstGeom>
            <a:noFill/>
          </p:spPr>
        </p:pic>
        <p:sp>
          <p:nvSpPr>
            <p:cNvPr id="18" name="TextBox 17"/>
            <p:cNvSpPr txBox="1"/>
            <p:nvPr/>
          </p:nvSpPr>
          <p:spPr>
            <a:xfrm>
              <a:off x="4953000" y="4456093"/>
              <a:ext cx="2286000" cy="954107"/>
            </a:xfrm>
            <a:prstGeom prst="rect">
              <a:avLst/>
            </a:prstGeom>
            <a:noFill/>
          </p:spPr>
          <p:txBody>
            <a:bodyPr wrap="square" rtlCol="0">
              <a:spAutoFit/>
            </a:bodyPr>
            <a:lstStyle/>
            <a:p>
              <a:pPr algn="ctr"/>
              <a:r>
                <a:rPr lang="en-US" sz="2800" dirty="0">
                  <a:solidFill>
                    <a:schemeClr val="bg1"/>
                  </a:solidFill>
                </a:rPr>
                <a:t>Application Generation</a:t>
              </a:r>
              <a:endParaRPr lang="en-MY" sz="2800" dirty="0">
                <a:solidFill>
                  <a:schemeClr val="bg1"/>
                </a:solidFill>
              </a:endParaRPr>
            </a:p>
          </p:txBody>
        </p:sp>
      </p:grpSp>
      <p:grpSp>
        <p:nvGrpSpPr>
          <p:cNvPr id="19" name="Group 18"/>
          <p:cNvGrpSpPr/>
          <p:nvPr/>
        </p:nvGrpSpPr>
        <p:grpSpPr>
          <a:xfrm>
            <a:off x="-438358" y="4903115"/>
            <a:ext cx="6255489" cy="1627757"/>
            <a:chOff x="-814088" y="4501725"/>
            <a:chExt cx="6255489" cy="1627757"/>
          </a:xfrm>
        </p:grpSpPr>
        <p:pic>
          <p:nvPicPr>
            <p:cNvPr id="20" name="Picture 9" descr="http://etc-mysitemyway.s3.amazonaws.com/icons/legacy-previews/icons/blue-jelly-icons-symbols-shapes/017838-blue-jelly-icon-symbols-shapes-comment-bubble.png"/>
            <p:cNvPicPr preferRelativeResize="0">
              <a:picLocks noChangeArrowheads="1"/>
            </p:cNvPicPr>
            <p:nvPr/>
          </p:nvPicPr>
          <p:blipFill>
            <a:blip r:embed="rId3"/>
            <a:srcRect/>
            <a:stretch>
              <a:fillRect/>
            </a:stretch>
          </p:blipFill>
          <p:spPr bwMode="auto">
            <a:xfrm rot="15983630" flipH="1">
              <a:off x="1499778" y="2187859"/>
              <a:ext cx="1627757" cy="6255489"/>
            </a:xfrm>
            <a:prstGeom prst="rect">
              <a:avLst/>
            </a:prstGeom>
            <a:noFill/>
          </p:spPr>
        </p:pic>
        <p:sp>
          <p:nvSpPr>
            <p:cNvPr id="21" name="TextBox 20"/>
            <p:cNvSpPr txBox="1"/>
            <p:nvPr/>
          </p:nvSpPr>
          <p:spPr>
            <a:xfrm>
              <a:off x="838201" y="4876800"/>
              <a:ext cx="2286000" cy="954107"/>
            </a:xfrm>
            <a:prstGeom prst="rect">
              <a:avLst/>
            </a:prstGeom>
            <a:noFill/>
          </p:spPr>
          <p:txBody>
            <a:bodyPr wrap="square" rtlCol="0">
              <a:spAutoFit/>
            </a:bodyPr>
            <a:lstStyle/>
            <a:p>
              <a:pPr algn="ctr"/>
              <a:r>
                <a:rPr lang="en-US" sz="2800" dirty="0">
                  <a:solidFill>
                    <a:schemeClr val="bg1"/>
                  </a:solidFill>
                </a:rPr>
                <a:t>Testing &amp; Turnover</a:t>
              </a:r>
              <a:endParaRPr lang="en-MY" sz="2800" dirty="0">
                <a:solidFill>
                  <a:schemeClr val="bg1"/>
                </a:solidFill>
              </a:endParaRPr>
            </a:p>
          </p:txBody>
        </p:sp>
      </p:grpSp>
      <p:sp>
        <p:nvSpPr>
          <p:cNvPr id="22" name="TextBox 21"/>
          <p:cNvSpPr txBox="1"/>
          <p:nvPr/>
        </p:nvSpPr>
        <p:spPr>
          <a:xfrm>
            <a:off x="7598019" y="1879402"/>
            <a:ext cx="1828800" cy="523220"/>
          </a:xfrm>
          <a:prstGeom prst="rect">
            <a:avLst/>
          </a:prstGeom>
          <a:noFill/>
        </p:spPr>
        <p:txBody>
          <a:bodyPr wrap="square" rtlCol="0">
            <a:spAutoFit/>
          </a:bodyPr>
          <a:lstStyle/>
          <a:p>
            <a:r>
              <a:rPr lang="en-US" sz="2800" dirty="0"/>
              <a:t>e.g. ERD</a:t>
            </a:r>
            <a:endParaRPr lang="en-MY" sz="2800" dirty="0"/>
          </a:p>
        </p:txBody>
      </p:sp>
      <p:sp>
        <p:nvSpPr>
          <p:cNvPr id="23" name="TextBox 22"/>
          <p:cNvSpPr txBox="1"/>
          <p:nvPr/>
        </p:nvSpPr>
        <p:spPr>
          <a:xfrm>
            <a:off x="10120192" y="3401357"/>
            <a:ext cx="1828800" cy="954107"/>
          </a:xfrm>
          <a:prstGeom prst="rect">
            <a:avLst/>
          </a:prstGeom>
          <a:noFill/>
        </p:spPr>
        <p:txBody>
          <a:bodyPr wrap="square" rtlCol="0">
            <a:spAutoFit/>
          </a:bodyPr>
          <a:lstStyle/>
          <a:p>
            <a:r>
              <a:rPr lang="en-US" sz="2800" dirty="0"/>
              <a:t>e.g. DFD, flowchart</a:t>
            </a:r>
            <a:endParaRPr lang="en-MY" sz="2800" dirty="0"/>
          </a:p>
        </p:txBody>
      </p:sp>
      <p:sp>
        <p:nvSpPr>
          <p:cNvPr id="24" name="Slide Number Placeholder 23"/>
          <p:cNvSpPr>
            <a:spLocks noGrp="1"/>
          </p:cNvSpPr>
          <p:nvPr>
            <p:ph type="sldNum" sz="quarter" idx="12"/>
          </p:nvPr>
        </p:nvSpPr>
        <p:spPr/>
        <p:txBody>
          <a:bodyPr/>
          <a:lstStyle/>
          <a:p>
            <a:fld id="{401CF334-2D5C-4859-84A6-CA7E6E43FAEB}" type="slidenum">
              <a:rPr lang="en-US" smtClean="0"/>
              <a:t>39</a:t>
            </a:fld>
            <a:endParaRPr lang="en-US"/>
          </a:p>
        </p:txBody>
      </p:sp>
    </p:spTree>
    <p:extLst>
      <p:ext uri="{BB962C8B-B14F-4D97-AF65-F5344CB8AC3E}">
        <p14:creationId xmlns:p14="http://schemas.microsoft.com/office/powerpoint/2010/main" val="14851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900" decel="100000" fill="hold"/>
                                        <p:tgtEl>
                                          <p:spTgt spid="10"/>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7" presetClass="entr" presetSubtype="0" fill="hold" grpId="0" nodeType="clickEffect">
                                  <p:stCondLst>
                                    <p:cond delay="0"/>
                                  </p:stCondLst>
                                  <p:iterate type="lt">
                                    <p:tmPct val="50000"/>
                                  </p:iterate>
                                  <p:childTnLst>
                                    <p:set>
                                      <p:cBhvr>
                                        <p:cTn id="22" dur="1" fill="hold">
                                          <p:stCondLst>
                                            <p:cond delay="0"/>
                                          </p:stCondLst>
                                        </p:cTn>
                                        <p:tgtEl>
                                          <p:spTgt spid="22"/>
                                        </p:tgtEl>
                                        <p:attrNameLst>
                                          <p:attrName>style.visibility</p:attrName>
                                        </p:attrNameLst>
                                      </p:cBhvr>
                                      <p:to>
                                        <p:strVal val="visible"/>
                                      </p:to>
                                    </p:set>
                                    <p:anim calcmode="discrete" valueType="clr">
                                      <p:cBhvr override="childStyle">
                                        <p:cTn id="23" dur="80"/>
                                        <p:tgtEl>
                                          <p:spTgt spid="22"/>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22"/>
                                        </p:tgtEl>
                                        <p:attrNameLst>
                                          <p:attrName>fillcolor</p:attrName>
                                        </p:attrNameLst>
                                      </p:cBhvr>
                                      <p:tavLst>
                                        <p:tav tm="0">
                                          <p:val>
                                            <p:clrVal>
                                              <a:schemeClr val="accent2"/>
                                            </p:clrVal>
                                          </p:val>
                                        </p:tav>
                                        <p:tav tm="50000">
                                          <p:val>
                                            <p:clrVal>
                                              <a:schemeClr val="hlink"/>
                                            </p:clrVal>
                                          </p:val>
                                        </p:tav>
                                      </p:tavLst>
                                    </p:anim>
                                    <p:set>
                                      <p:cBhvr>
                                        <p:cTn id="25" dur="80"/>
                                        <p:tgtEl>
                                          <p:spTgt spid="22"/>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iterate type="lt">
                                    <p:tmPct val="0"/>
                                  </p:iterate>
                                  <p:childTnLst>
                                    <p:animEffect transition="out" filter="fade">
                                      <p:cBhvr>
                                        <p:cTn id="29" dur="1000"/>
                                        <p:tgtEl>
                                          <p:spTgt spid="22"/>
                                        </p:tgtEl>
                                      </p:cBhvr>
                                    </p:animEffect>
                                    <p:set>
                                      <p:cBhvr>
                                        <p:cTn id="30" dur="1" fill="hold">
                                          <p:stCondLst>
                                            <p:cond delay="999"/>
                                          </p:stCondLst>
                                        </p:cTn>
                                        <p:tgtEl>
                                          <p:spTgt spid="2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37"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900" decel="100000" fill="hold"/>
                                        <p:tgtEl>
                                          <p:spTgt spid="13"/>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7" presetClass="entr" presetSubtype="0" fill="hold" grpId="0" nodeType="clickEffect">
                                  <p:stCondLst>
                                    <p:cond delay="0"/>
                                  </p:stCondLst>
                                  <p:iterate type="lt">
                                    <p:tmPct val="50000"/>
                                  </p:iterate>
                                  <p:childTnLst>
                                    <p:set>
                                      <p:cBhvr>
                                        <p:cTn id="42" dur="1" fill="hold">
                                          <p:stCondLst>
                                            <p:cond delay="0"/>
                                          </p:stCondLst>
                                        </p:cTn>
                                        <p:tgtEl>
                                          <p:spTgt spid="23"/>
                                        </p:tgtEl>
                                        <p:attrNameLst>
                                          <p:attrName>style.visibility</p:attrName>
                                        </p:attrNameLst>
                                      </p:cBhvr>
                                      <p:to>
                                        <p:strVal val="visible"/>
                                      </p:to>
                                    </p:set>
                                    <p:anim calcmode="discrete" valueType="clr">
                                      <p:cBhvr override="childStyle">
                                        <p:cTn id="43" dur="80"/>
                                        <p:tgtEl>
                                          <p:spTgt spid="23"/>
                                        </p:tgtEl>
                                        <p:attrNameLst>
                                          <p:attrName>style.color</p:attrName>
                                        </p:attrNameLst>
                                      </p:cBhvr>
                                      <p:tavLst>
                                        <p:tav tm="0">
                                          <p:val>
                                            <p:clrVal>
                                              <a:schemeClr val="accent2"/>
                                            </p:clrVal>
                                          </p:val>
                                        </p:tav>
                                        <p:tav tm="50000">
                                          <p:val>
                                            <p:clrVal>
                                              <a:schemeClr val="hlink"/>
                                            </p:clrVal>
                                          </p:val>
                                        </p:tav>
                                      </p:tavLst>
                                    </p:anim>
                                    <p:anim calcmode="discrete" valueType="clr">
                                      <p:cBhvr>
                                        <p:cTn id="44" dur="80"/>
                                        <p:tgtEl>
                                          <p:spTgt spid="23"/>
                                        </p:tgtEl>
                                        <p:attrNameLst>
                                          <p:attrName>fillcolor</p:attrName>
                                        </p:attrNameLst>
                                      </p:cBhvr>
                                      <p:tavLst>
                                        <p:tav tm="0">
                                          <p:val>
                                            <p:clrVal>
                                              <a:schemeClr val="accent2"/>
                                            </p:clrVal>
                                          </p:val>
                                        </p:tav>
                                        <p:tav tm="50000">
                                          <p:val>
                                            <p:clrVal>
                                              <a:schemeClr val="hlink"/>
                                            </p:clrVal>
                                          </p:val>
                                        </p:tav>
                                      </p:tavLst>
                                    </p:anim>
                                    <p:set>
                                      <p:cBhvr>
                                        <p:cTn id="45" dur="80"/>
                                        <p:tgtEl>
                                          <p:spTgt spid="23"/>
                                        </p:tgtEl>
                                        <p:attrNameLst>
                                          <p:attrName>fill.type</p:attrName>
                                        </p:attrNameLst>
                                      </p:cBhvr>
                                      <p:to>
                                        <p:strVal val="solid"/>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iterate type="lt">
                                    <p:tmPct val="0"/>
                                  </p:iterate>
                                  <p:childTnLst>
                                    <p:animEffect transition="out" filter="fade">
                                      <p:cBhvr>
                                        <p:cTn id="49" dur="1000"/>
                                        <p:tgtEl>
                                          <p:spTgt spid="23"/>
                                        </p:tgtEl>
                                      </p:cBhvr>
                                    </p:animEffect>
                                    <p:set>
                                      <p:cBhvr>
                                        <p:cTn id="50" dur="1" fill="hold">
                                          <p:stCondLst>
                                            <p:cond delay="999"/>
                                          </p:stCondLst>
                                        </p:cTn>
                                        <p:tgtEl>
                                          <p:spTgt spid="2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anim calcmode="lin" valueType="num">
                                      <p:cBhvr>
                                        <p:cTn id="56" dur="1000" fill="hold"/>
                                        <p:tgtEl>
                                          <p:spTgt spid="16"/>
                                        </p:tgtEl>
                                        <p:attrNameLst>
                                          <p:attrName>ppt_x</p:attrName>
                                        </p:attrNameLst>
                                      </p:cBhvr>
                                      <p:tavLst>
                                        <p:tav tm="0">
                                          <p:val>
                                            <p:strVal val="#ppt_x"/>
                                          </p:val>
                                        </p:tav>
                                        <p:tav tm="100000">
                                          <p:val>
                                            <p:strVal val="#ppt_x"/>
                                          </p:val>
                                        </p:tav>
                                      </p:tavLst>
                                    </p:anim>
                                    <p:anim calcmode="lin" valueType="num">
                                      <p:cBhvr>
                                        <p:cTn id="57" dur="900" decel="100000" fill="hold"/>
                                        <p:tgtEl>
                                          <p:spTgt spid="16"/>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1000"/>
                                        <p:tgtEl>
                                          <p:spTgt spid="19"/>
                                        </p:tgtEl>
                                      </p:cBhvr>
                                    </p:animEffect>
                                    <p:anim calcmode="lin" valueType="num">
                                      <p:cBhvr>
                                        <p:cTn id="64" dur="1000" fill="hold"/>
                                        <p:tgtEl>
                                          <p:spTgt spid="19"/>
                                        </p:tgtEl>
                                        <p:attrNameLst>
                                          <p:attrName>ppt_x</p:attrName>
                                        </p:attrNameLst>
                                      </p:cBhvr>
                                      <p:tavLst>
                                        <p:tav tm="0">
                                          <p:val>
                                            <p:strVal val="#ppt_x"/>
                                          </p:val>
                                        </p:tav>
                                        <p:tav tm="100000">
                                          <p:val>
                                            <p:strVal val="#ppt_x"/>
                                          </p:val>
                                        </p:tav>
                                      </p:tavLst>
                                    </p:anim>
                                    <p:anim calcmode="lin" valueType="num">
                                      <p:cBhvr>
                                        <p:cTn id="65" dur="900" decel="100000" fill="hold"/>
                                        <p:tgtEl>
                                          <p:spTgt spid="19"/>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p:bldP spid="2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altLang="en-US" dirty="0"/>
              <a:t>Software process consists of activities, which are involved in developing software products. </a:t>
            </a:r>
          </a:p>
          <a:p>
            <a:r>
              <a:rPr lang="en-GB" altLang="en-US" dirty="0"/>
              <a:t>Basic activities are:-</a:t>
            </a:r>
          </a:p>
          <a:p>
            <a:pPr lvl="1"/>
            <a:r>
              <a:rPr lang="en-GB" altLang="en-US" b="1" i="1" dirty="0"/>
              <a:t>Software Specification </a:t>
            </a:r>
          </a:p>
          <a:p>
            <a:pPr lvl="1"/>
            <a:r>
              <a:rPr lang="en-GB" altLang="en-US" b="1" i="1" dirty="0"/>
              <a:t>Software Development </a:t>
            </a:r>
          </a:p>
          <a:p>
            <a:pPr lvl="1"/>
            <a:r>
              <a:rPr lang="en-GB" altLang="en-US" b="1" i="1" dirty="0"/>
              <a:t>Software Validation </a:t>
            </a:r>
          </a:p>
          <a:p>
            <a:pPr lvl="1"/>
            <a:r>
              <a:rPr lang="en-GB" altLang="en-US" b="1" i="1" dirty="0"/>
              <a:t>Software Evolution</a:t>
            </a:r>
            <a:endParaRPr lang="en-GB" altLang="en-US" dirty="0"/>
          </a:p>
        </p:txBody>
      </p:sp>
      <p:sp>
        <p:nvSpPr>
          <p:cNvPr id="3" name="Title 2"/>
          <p:cNvSpPr>
            <a:spLocks noGrp="1"/>
          </p:cNvSpPr>
          <p:nvPr>
            <p:ph type="title"/>
          </p:nvPr>
        </p:nvSpPr>
        <p:spPr/>
        <p:txBody>
          <a:bodyPr/>
          <a:lstStyle/>
          <a:p>
            <a:r>
              <a:rPr lang="en-MY" dirty="0"/>
              <a:t>Software Process</a:t>
            </a:r>
          </a:p>
        </p:txBody>
      </p:sp>
      <p:sp>
        <p:nvSpPr>
          <p:cNvPr id="4" name="Slide Number Placeholder 3"/>
          <p:cNvSpPr>
            <a:spLocks noGrp="1"/>
          </p:cNvSpPr>
          <p:nvPr>
            <p:ph type="sldNum" sz="quarter" idx="12"/>
          </p:nvPr>
        </p:nvSpPr>
        <p:spPr/>
        <p:txBody>
          <a:bodyPr/>
          <a:lstStyle/>
          <a:p>
            <a:fld id="{401CF334-2D5C-4859-84A6-CA7E6E43FAEB}" type="slidenum">
              <a:rPr lang="en-US" smtClean="0"/>
              <a:t>4</a:t>
            </a:fld>
            <a:endParaRPr lang="en-US"/>
          </a:p>
        </p:txBody>
      </p:sp>
    </p:spTree>
    <p:extLst>
      <p:ext uri="{BB962C8B-B14F-4D97-AF65-F5344CB8AC3E}">
        <p14:creationId xmlns:p14="http://schemas.microsoft.com/office/powerpoint/2010/main" val="298180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40</a:t>
            </a:fld>
            <a:endParaRPr lang="en-US"/>
          </a:p>
        </p:txBody>
      </p:sp>
      <p:sp>
        <p:nvSpPr>
          <p:cNvPr id="3" name="Content Placeholder 2"/>
          <p:cNvSpPr>
            <a:spLocks noGrp="1"/>
          </p:cNvSpPr>
          <p:nvPr>
            <p:ph idx="1"/>
          </p:nvPr>
        </p:nvSpPr>
        <p:spPr/>
        <p:txBody>
          <a:bodyPr/>
          <a:lstStyle/>
          <a:p>
            <a:r>
              <a:rPr lang="en-US" altLang="en-US" dirty="0"/>
              <a:t>Activities include:</a:t>
            </a:r>
          </a:p>
          <a:p>
            <a:pPr lvl="1"/>
            <a:r>
              <a:rPr lang="en-US" altLang="en-US" dirty="0"/>
              <a:t>Business modeling : get to know the business procedures </a:t>
            </a:r>
          </a:p>
          <a:p>
            <a:pPr lvl="1"/>
            <a:r>
              <a:rPr lang="en-US" altLang="en-US" dirty="0"/>
              <a:t>Data modeling</a:t>
            </a:r>
          </a:p>
          <a:p>
            <a:pPr lvl="1"/>
            <a:r>
              <a:rPr lang="en-US" altLang="en-US" dirty="0"/>
              <a:t>Process modeling </a:t>
            </a:r>
          </a:p>
          <a:p>
            <a:pPr lvl="1"/>
            <a:r>
              <a:rPr lang="en-US" altLang="en-US" dirty="0"/>
              <a:t>Application generation: use 4</a:t>
            </a:r>
            <a:r>
              <a:rPr lang="en-US" altLang="en-US" baseline="30000" dirty="0"/>
              <a:t>th</a:t>
            </a:r>
            <a:r>
              <a:rPr lang="en-US" altLang="en-US" dirty="0"/>
              <a:t> GL &amp; reusable components </a:t>
            </a:r>
          </a:p>
          <a:p>
            <a:pPr lvl="1"/>
            <a:r>
              <a:rPr lang="en-US" altLang="en-US" dirty="0"/>
              <a:t>Testing and turnover</a:t>
            </a:r>
            <a:endParaRPr lang="en-MY" dirty="0"/>
          </a:p>
        </p:txBody>
      </p:sp>
      <p:sp>
        <p:nvSpPr>
          <p:cNvPr id="4" name="Title 3"/>
          <p:cNvSpPr>
            <a:spLocks noGrp="1"/>
          </p:cNvSpPr>
          <p:nvPr>
            <p:ph type="title"/>
          </p:nvPr>
        </p:nvSpPr>
        <p:spPr/>
        <p:txBody>
          <a:bodyPr/>
          <a:lstStyle/>
          <a:p>
            <a:r>
              <a:rPr lang="en-MY" dirty="0"/>
              <a:t>3. The RAD Model</a:t>
            </a:r>
          </a:p>
        </p:txBody>
      </p:sp>
    </p:spTree>
    <p:extLst>
      <p:ext uri="{BB962C8B-B14F-4D97-AF65-F5344CB8AC3E}">
        <p14:creationId xmlns:p14="http://schemas.microsoft.com/office/powerpoint/2010/main" val="88359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41</a:t>
            </a:fld>
            <a:endParaRPr lang="en-US"/>
          </a:p>
        </p:txBody>
      </p:sp>
      <p:sp>
        <p:nvSpPr>
          <p:cNvPr id="3" name="Title 2"/>
          <p:cNvSpPr>
            <a:spLocks noGrp="1"/>
          </p:cNvSpPr>
          <p:nvPr>
            <p:ph type="title"/>
          </p:nvPr>
        </p:nvSpPr>
        <p:spPr/>
        <p:txBody>
          <a:bodyPr/>
          <a:lstStyle/>
          <a:p>
            <a:r>
              <a:rPr lang="en-MY" dirty="0"/>
              <a:t>3. The RAD Model</a:t>
            </a:r>
          </a:p>
        </p:txBody>
      </p:sp>
      <p:sp>
        <p:nvSpPr>
          <p:cNvPr id="25" name="Rectangle 24"/>
          <p:cNvSpPr>
            <a:spLocks noChangeArrowheads="1"/>
          </p:cNvSpPr>
          <p:nvPr/>
        </p:nvSpPr>
        <p:spPr bwMode="auto">
          <a:xfrm>
            <a:off x="2215101" y="2226367"/>
            <a:ext cx="1524000" cy="914400"/>
          </a:xfrm>
          <a:prstGeom prst="rect">
            <a:avLst/>
          </a:prstGeom>
          <a:solidFill>
            <a:schemeClr val="accent1">
              <a:lumMod val="20000"/>
              <a:lumOff val="80000"/>
            </a:schemeClr>
          </a:solidFill>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defRPr/>
            </a:pPr>
            <a:r>
              <a:rPr lang="en-GB" altLang="en-US" sz="2200">
                <a:solidFill>
                  <a:schemeClr val="tx1"/>
                </a:solidFill>
                <a:latin typeface="Times New Roman" charset="0"/>
              </a:rPr>
              <a:t>Business </a:t>
            </a:r>
          </a:p>
          <a:p>
            <a:pPr algn="ctr">
              <a:defRPr/>
            </a:pPr>
            <a:r>
              <a:rPr lang="en-GB" altLang="en-US" sz="2200">
                <a:solidFill>
                  <a:schemeClr val="tx1"/>
                </a:solidFill>
                <a:latin typeface="Times New Roman" charset="0"/>
              </a:rPr>
              <a:t>modeling</a:t>
            </a:r>
          </a:p>
        </p:txBody>
      </p:sp>
      <p:sp>
        <p:nvSpPr>
          <p:cNvPr id="26" name="Rectangle 25"/>
          <p:cNvSpPr>
            <a:spLocks noChangeArrowheads="1"/>
          </p:cNvSpPr>
          <p:nvPr/>
        </p:nvSpPr>
        <p:spPr bwMode="auto">
          <a:xfrm>
            <a:off x="3434301" y="3053299"/>
            <a:ext cx="1524000" cy="914400"/>
          </a:xfrm>
          <a:prstGeom prst="rect">
            <a:avLst/>
          </a:prstGeom>
          <a:solidFill>
            <a:schemeClr val="accent1">
              <a:lumMod val="20000"/>
              <a:lumOff val="80000"/>
            </a:schemeClr>
          </a:solidFill>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defRPr/>
            </a:pPr>
            <a:r>
              <a:rPr lang="en-GB" altLang="en-US" sz="2200">
                <a:solidFill>
                  <a:schemeClr val="tx1"/>
                </a:solidFill>
                <a:latin typeface="Times New Roman" charset="0"/>
              </a:rPr>
              <a:t>Data </a:t>
            </a:r>
          </a:p>
          <a:p>
            <a:pPr algn="ctr">
              <a:defRPr/>
            </a:pPr>
            <a:r>
              <a:rPr lang="en-GB" altLang="en-US" sz="2200">
                <a:solidFill>
                  <a:schemeClr val="tx1"/>
                </a:solidFill>
                <a:latin typeface="Times New Roman" charset="0"/>
              </a:rPr>
              <a:t>modeling</a:t>
            </a:r>
          </a:p>
        </p:txBody>
      </p:sp>
      <p:sp>
        <p:nvSpPr>
          <p:cNvPr id="27" name="Rectangle 26"/>
          <p:cNvSpPr>
            <a:spLocks noChangeArrowheads="1"/>
          </p:cNvSpPr>
          <p:nvPr/>
        </p:nvSpPr>
        <p:spPr bwMode="auto">
          <a:xfrm>
            <a:off x="4805901" y="3880234"/>
            <a:ext cx="1524000" cy="914400"/>
          </a:xfrm>
          <a:prstGeom prst="rect">
            <a:avLst/>
          </a:prstGeom>
          <a:solidFill>
            <a:schemeClr val="accent1">
              <a:lumMod val="20000"/>
              <a:lumOff val="80000"/>
            </a:schemeClr>
          </a:solidFill>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defRPr/>
            </a:pPr>
            <a:r>
              <a:rPr lang="en-GB" altLang="en-US" sz="2200">
                <a:solidFill>
                  <a:schemeClr val="tx1"/>
                </a:solidFill>
                <a:latin typeface="Times New Roman" charset="0"/>
              </a:rPr>
              <a:t>Process</a:t>
            </a:r>
          </a:p>
          <a:p>
            <a:pPr algn="ctr">
              <a:defRPr/>
            </a:pPr>
            <a:r>
              <a:rPr lang="en-GB" altLang="en-US" sz="2200">
                <a:solidFill>
                  <a:schemeClr val="tx1"/>
                </a:solidFill>
                <a:latin typeface="Times New Roman" charset="0"/>
              </a:rPr>
              <a:t>modeling</a:t>
            </a:r>
          </a:p>
        </p:txBody>
      </p:sp>
      <p:sp>
        <p:nvSpPr>
          <p:cNvPr id="28" name="Rectangle 27"/>
          <p:cNvSpPr>
            <a:spLocks noChangeArrowheads="1"/>
          </p:cNvSpPr>
          <p:nvPr/>
        </p:nvSpPr>
        <p:spPr bwMode="auto">
          <a:xfrm>
            <a:off x="6177501" y="4651510"/>
            <a:ext cx="1524000" cy="914400"/>
          </a:xfrm>
          <a:prstGeom prst="rect">
            <a:avLst/>
          </a:prstGeom>
          <a:solidFill>
            <a:schemeClr val="accent1">
              <a:lumMod val="20000"/>
              <a:lumOff val="80000"/>
            </a:schemeClr>
          </a:solidFill>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defRPr/>
            </a:pPr>
            <a:r>
              <a:rPr lang="en-GB" altLang="en-US" sz="2200" dirty="0">
                <a:solidFill>
                  <a:schemeClr val="tx1"/>
                </a:solidFill>
                <a:latin typeface="Times New Roman" charset="0"/>
              </a:rPr>
              <a:t>Application</a:t>
            </a:r>
          </a:p>
          <a:p>
            <a:pPr algn="ctr">
              <a:defRPr/>
            </a:pPr>
            <a:r>
              <a:rPr lang="en-GB" altLang="en-US" sz="2200" dirty="0">
                <a:solidFill>
                  <a:schemeClr val="tx1"/>
                </a:solidFill>
                <a:latin typeface="Times New Roman" charset="0"/>
              </a:rPr>
              <a:t>generation</a:t>
            </a:r>
          </a:p>
        </p:txBody>
      </p:sp>
      <p:sp>
        <p:nvSpPr>
          <p:cNvPr id="29" name="Rectangle 28"/>
          <p:cNvSpPr>
            <a:spLocks noChangeArrowheads="1"/>
          </p:cNvSpPr>
          <p:nvPr/>
        </p:nvSpPr>
        <p:spPr bwMode="auto">
          <a:xfrm>
            <a:off x="7320501" y="5486400"/>
            <a:ext cx="1524000" cy="914400"/>
          </a:xfrm>
          <a:prstGeom prst="rect">
            <a:avLst/>
          </a:prstGeom>
          <a:solidFill>
            <a:schemeClr val="accent1">
              <a:lumMod val="20000"/>
              <a:lumOff val="80000"/>
            </a:schemeClr>
          </a:solidFill>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defRPr/>
            </a:pPr>
            <a:r>
              <a:rPr lang="en-GB" altLang="en-US" sz="2200">
                <a:solidFill>
                  <a:schemeClr val="tx1"/>
                </a:solidFill>
                <a:latin typeface="Times New Roman" charset="0"/>
              </a:rPr>
              <a:t>Testing &amp; </a:t>
            </a:r>
          </a:p>
          <a:p>
            <a:pPr algn="ctr">
              <a:defRPr/>
            </a:pPr>
            <a:r>
              <a:rPr lang="en-GB" altLang="en-US" sz="2200">
                <a:solidFill>
                  <a:schemeClr val="tx1"/>
                </a:solidFill>
                <a:latin typeface="Times New Roman" charset="0"/>
              </a:rPr>
              <a:t>turnover</a:t>
            </a:r>
          </a:p>
        </p:txBody>
      </p:sp>
      <p:sp>
        <p:nvSpPr>
          <p:cNvPr id="30" name="Text Box 9"/>
          <p:cNvSpPr txBox="1">
            <a:spLocks noChangeArrowheads="1"/>
          </p:cNvSpPr>
          <p:nvPr/>
        </p:nvSpPr>
        <p:spPr bwMode="auto">
          <a:xfrm>
            <a:off x="5263101" y="6400800"/>
            <a:ext cx="1905000" cy="457200"/>
          </a:xfrm>
          <a:prstGeom prst="rect">
            <a:avLst/>
          </a:prstGeom>
          <a:noFill/>
          <a:ln w="9525">
            <a:noFill/>
            <a:miter lim="800000"/>
            <a:headEnd/>
            <a:tailEnd/>
          </a:ln>
        </p:spPr>
        <p:txBody>
          <a:bodyPr>
            <a:spAutoFit/>
          </a:bodyPr>
          <a:lstStyle/>
          <a:p>
            <a:pPr>
              <a:spcBef>
                <a:spcPct val="50000"/>
              </a:spcBef>
            </a:pPr>
            <a:r>
              <a:rPr lang="en-GB" altLang="en-US" sz="2400" dirty="0">
                <a:latin typeface="Times New Roman" charset="0"/>
              </a:rPr>
              <a:t>60-90 days</a:t>
            </a:r>
          </a:p>
        </p:txBody>
      </p:sp>
      <p:sp>
        <p:nvSpPr>
          <p:cNvPr id="31" name="Text Box 12"/>
          <p:cNvSpPr txBox="1">
            <a:spLocks noChangeArrowheads="1"/>
          </p:cNvSpPr>
          <p:nvPr/>
        </p:nvSpPr>
        <p:spPr bwMode="auto">
          <a:xfrm>
            <a:off x="2215101" y="1761212"/>
            <a:ext cx="1524000" cy="461963"/>
          </a:xfrm>
          <a:prstGeom prst="rect">
            <a:avLst/>
          </a:prstGeom>
          <a:noFill/>
          <a:ln w="9525">
            <a:noFill/>
            <a:miter lim="800000"/>
            <a:headEnd/>
            <a:tailEnd/>
          </a:ln>
        </p:spPr>
        <p:txBody>
          <a:bodyPr>
            <a:spAutoFit/>
          </a:bodyPr>
          <a:lstStyle/>
          <a:p>
            <a:pPr>
              <a:spcBef>
                <a:spcPct val="50000"/>
              </a:spcBef>
            </a:pPr>
            <a:r>
              <a:rPr lang="en-GB" altLang="en-US" sz="2400" dirty="0">
                <a:latin typeface="Times New Roman" charset="0"/>
              </a:rPr>
              <a:t>Team # 1</a:t>
            </a:r>
          </a:p>
        </p:txBody>
      </p:sp>
      <p:sp>
        <p:nvSpPr>
          <p:cNvPr id="32" name="Rectangle 13"/>
          <p:cNvSpPr>
            <a:spLocks noChangeArrowheads="1"/>
          </p:cNvSpPr>
          <p:nvPr/>
        </p:nvSpPr>
        <p:spPr bwMode="auto">
          <a:xfrm>
            <a:off x="4680006" y="2105771"/>
            <a:ext cx="1219200" cy="762000"/>
          </a:xfrm>
          <a:prstGeom prst="rect">
            <a:avLst/>
          </a:prstGeom>
          <a:solidFill>
            <a:schemeClr val="accent1">
              <a:lumMod val="20000"/>
              <a:lumOff val="80000"/>
            </a:schemeClr>
          </a:solidFill>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defRPr/>
            </a:pPr>
            <a:r>
              <a:rPr lang="en-GB" altLang="en-US" dirty="0">
                <a:solidFill>
                  <a:schemeClr val="tx1"/>
                </a:solidFill>
                <a:latin typeface="Times New Roman" charset="0"/>
              </a:rPr>
              <a:t>Business</a:t>
            </a:r>
          </a:p>
          <a:p>
            <a:pPr algn="ctr">
              <a:defRPr/>
            </a:pPr>
            <a:r>
              <a:rPr lang="en-GB" altLang="en-US" dirty="0" err="1">
                <a:solidFill>
                  <a:schemeClr val="tx1"/>
                </a:solidFill>
                <a:latin typeface="Times New Roman" charset="0"/>
              </a:rPr>
              <a:t>modeling</a:t>
            </a:r>
            <a:endParaRPr lang="en-GB" altLang="en-US" dirty="0">
              <a:solidFill>
                <a:schemeClr val="tx1"/>
              </a:solidFill>
              <a:latin typeface="Times New Roman" charset="0"/>
            </a:endParaRPr>
          </a:p>
        </p:txBody>
      </p:sp>
      <p:sp>
        <p:nvSpPr>
          <p:cNvPr id="33" name="Rectangle 14"/>
          <p:cNvSpPr>
            <a:spLocks noChangeArrowheads="1"/>
          </p:cNvSpPr>
          <p:nvPr/>
        </p:nvSpPr>
        <p:spPr bwMode="auto">
          <a:xfrm>
            <a:off x="5553325" y="2639171"/>
            <a:ext cx="1219200" cy="762000"/>
          </a:xfrm>
          <a:prstGeom prst="rect">
            <a:avLst/>
          </a:prstGeom>
          <a:solidFill>
            <a:schemeClr val="accent1">
              <a:lumMod val="20000"/>
              <a:lumOff val="80000"/>
            </a:schemeClr>
          </a:solidFill>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defRPr/>
            </a:pPr>
            <a:r>
              <a:rPr lang="en-GB" altLang="en-US">
                <a:solidFill>
                  <a:schemeClr val="tx1"/>
                </a:solidFill>
                <a:latin typeface="Times New Roman" charset="0"/>
              </a:rPr>
              <a:t>Data</a:t>
            </a:r>
          </a:p>
          <a:p>
            <a:pPr algn="ctr">
              <a:defRPr/>
            </a:pPr>
            <a:r>
              <a:rPr lang="en-GB" altLang="en-US">
                <a:solidFill>
                  <a:schemeClr val="tx1"/>
                </a:solidFill>
                <a:latin typeface="Times New Roman" charset="0"/>
              </a:rPr>
              <a:t>modeling</a:t>
            </a:r>
          </a:p>
        </p:txBody>
      </p:sp>
      <p:sp>
        <p:nvSpPr>
          <p:cNvPr id="34" name="Rectangle 15"/>
          <p:cNvSpPr>
            <a:spLocks noChangeArrowheads="1"/>
          </p:cNvSpPr>
          <p:nvPr/>
        </p:nvSpPr>
        <p:spPr bwMode="auto">
          <a:xfrm>
            <a:off x="6445858" y="3172571"/>
            <a:ext cx="1219200" cy="762000"/>
          </a:xfrm>
          <a:prstGeom prst="rect">
            <a:avLst/>
          </a:prstGeom>
          <a:solidFill>
            <a:schemeClr val="accent1">
              <a:lumMod val="20000"/>
              <a:lumOff val="80000"/>
            </a:schemeClr>
          </a:solidFill>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defRPr/>
            </a:pPr>
            <a:r>
              <a:rPr lang="en-GB" altLang="en-US">
                <a:solidFill>
                  <a:schemeClr val="tx1"/>
                </a:solidFill>
                <a:latin typeface="Times New Roman" charset="0"/>
              </a:rPr>
              <a:t>Process </a:t>
            </a:r>
          </a:p>
          <a:p>
            <a:pPr algn="ctr">
              <a:defRPr/>
            </a:pPr>
            <a:r>
              <a:rPr lang="en-GB" altLang="en-US">
                <a:solidFill>
                  <a:schemeClr val="tx1"/>
                </a:solidFill>
                <a:latin typeface="Times New Roman" charset="0"/>
              </a:rPr>
              <a:t>modeling</a:t>
            </a:r>
          </a:p>
        </p:txBody>
      </p:sp>
      <p:sp>
        <p:nvSpPr>
          <p:cNvPr id="35" name="Rectangle 16"/>
          <p:cNvSpPr>
            <a:spLocks noChangeArrowheads="1"/>
          </p:cNvSpPr>
          <p:nvPr/>
        </p:nvSpPr>
        <p:spPr bwMode="auto">
          <a:xfrm>
            <a:off x="7207858" y="3705971"/>
            <a:ext cx="1219200" cy="762000"/>
          </a:xfrm>
          <a:prstGeom prst="rect">
            <a:avLst/>
          </a:prstGeom>
          <a:solidFill>
            <a:schemeClr val="accent1">
              <a:lumMod val="20000"/>
              <a:lumOff val="80000"/>
            </a:schemeClr>
          </a:solidFill>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defRPr/>
            </a:pPr>
            <a:r>
              <a:rPr lang="en-GB" altLang="en-US">
                <a:solidFill>
                  <a:schemeClr val="tx1"/>
                </a:solidFill>
                <a:latin typeface="Times New Roman" charset="0"/>
              </a:rPr>
              <a:t>Application</a:t>
            </a:r>
          </a:p>
          <a:p>
            <a:pPr algn="ctr">
              <a:defRPr/>
            </a:pPr>
            <a:r>
              <a:rPr lang="en-GB" altLang="en-US">
                <a:solidFill>
                  <a:schemeClr val="tx1"/>
                </a:solidFill>
                <a:latin typeface="Times New Roman" charset="0"/>
              </a:rPr>
              <a:t>generation</a:t>
            </a:r>
          </a:p>
        </p:txBody>
      </p:sp>
      <p:sp>
        <p:nvSpPr>
          <p:cNvPr id="36" name="Rectangle 17"/>
          <p:cNvSpPr>
            <a:spLocks noChangeArrowheads="1"/>
          </p:cNvSpPr>
          <p:nvPr/>
        </p:nvSpPr>
        <p:spPr bwMode="auto">
          <a:xfrm>
            <a:off x="8046058" y="4315571"/>
            <a:ext cx="1219200" cy="762000"/>
          </a:xfrm>
          <a:prstGeom prst="rect">
            <a:avLst/>
          </a:prstGeom>
          <a:solidFill>
            <a:schemeClr val="accent1">
              <a:lumMod val="20000"/>
              <a:lumOff val="80000"/>
            </a:schemeClr>
          </a:solidFill>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defRPr/>
            </a:pPr>
            <a:r>
              <a:rPr lang="en-GB" altLang="en-US">
                <a:solidFill>
                  <a:schemeClr val="tx1"/>
                </a:solidFill>
                <a:latin typeface="Times New Roman" charset="0"/>
              </a:rPr>
              <a:t>Testing &amp;</a:t>
            </a:r>
          </a:p>
          <a:p>
            <a:pPr algn="ctr">
              <a:defRPr/>
            </a:pPr>
            <a:r>
              <a:rPr lang="en-GB" altLang="en-US">
                <a:solidFill>
                  <a:schemeClr val="tx1"/>
                </a:solidFill>
                <a:latin typeface="Times New Roman" charset="0"/>
              </a:rPr>
              <a:t> turnover</a:t>
            </a:r>
          </a:p>
        </p:txBody>
      </p:sp>
      <p:sp>
        <p:nvSpPr>
          <p:cNvPr id="37" name="Text Box 18"/>
          <p:cNvSpPr txBox="1">
            <a:spLocks noChangeArrowheads="1"/>
          </p:cNvSpPr>
          <p:nvPr/>
        </p:nvSpPr>
        <p:spPr bwMode="auto">
          <a:xfrm>
            <a:off x="4672057" y="1724771"/>
            <a:ext cx="1295400" cy="366713"/>
          </a:xfrm>
          <a:prstGeom prst="rect">
            <a:avLst/>
          </a:prstGeom>
          <a:noFill/>
          <a:ln w="9525">
            <a:noFill/>
            <a:miter lim="800000"/>
            <a:headEnd/>
            <a:tailEnd/>
          </a:ln>
        </p:spPr>
        <p:txBody>
          <a:bodyPr>
            <a:spAutoFit/>
          </a:bodyPr>
          <a:lstStyle/>
          <a:p>
            <a:pPr>
              <a:spcBef>
                <a:spcPct val="50000"/>
              </a:spcBef>
            </a:pPr>
            <a:r>
              <a:rPr lang="en-GB" altLang="en-US" dirty="0">
                <a:latin typeface="Times New Roman" charset="0"/>
              </a:rPr>
              <a:t>Team # 2</a:t>
            </a:r>
          </a:p>
        </p:txBody>
      </p:sp>
      <p:sp>
        <p:nvSpPr>
          <p:cNvPr id="38" name="Rectangle 19"/>
          <p:cNvSpPr>
            <a:spLocks noChangeArrowheads="1"/>
          </p:cNvSpPr>
          <p:nvPr/>
        </p:nvSpPr>
        <p:spPr bwMode="auto">
          <a:xfrm>
            <a:off x="7665058" y="2181971"/>
            <a:ext cx="762000" cy="609600"/>
          </a:xfrm>
          <a:prstGeom prst="rect">
            <a:avLst/>
          </a:prstGeom>
          <a:solidFill>
            <a:schemeClr val="accent1">
              <a:lumMod val="20000"/>
              <a:lumOff val="80000"/>
            </a:schemeClr>
          </a:solidFill>
          <a:ln>
            <a:headEnd/>
            <a:tailEnd/>
          </a:ln>
        </p:spPr>
        <p:style>
          <a:lnRef idx="0">
            <a:schemeClr val="accent4"/>
          </a:lnRef>
          <a:fillRef idx="3">
            <a:schemeClr val="accent4"/>
          </a:fillRef>
          <a:effectRef idx="3">
            <a:schemeClr val="accent4"/>
          </a:effectRef>
          <a:fontRef idx="minor">
            <a:schemeClr val="lt1"/>
          </a:fontRef>
        </p:style>
        <p:txBody>
          <a:bodyPr wrap="none" anchor="ctr"/>
          <a:lstStyle/>
          <a:p>
            <a:endParaRPr lang="en-MY" altLang="en-US">
              <a:solidFill>
                <a:schemeClr val="tx1"/>
              </a:solidFill>
            </a:endParaRPr>
          </a:p>
        </p:txBody>
      </p:sp>
      <p:sp>
        <p:nvSpPr>
          <p:cNvPr id="39" name="Rectangle 20"/>
          <p:cNvSpPr>
            <a:spLocks noChangeArrowheads="1"/>
          </p:cNvSpPr>
          <p:nvPr/>
        </p:nvSpPr>
        <p:spPr bwMode="auto">
          <a:xfrm>
            <a:off x="7893658" y="2410571"/>
            <a:ext cx="762000" cy="609600"/>
          </a:xfrm>
          <a:prstGeom prst="rect">
            <a:avLst/>
          </a:prstGeom>
          <a:solidFill>
            <a:schemeClr val="accent1">
              <a:lumMod val="20000"/>
              <a:lumOff val="80000"/>
            </a:schemeClr>
          </a:solidFill>
          <a:ln>
            <a:headEnd/>
            <a:tailEnd/>
          </a:ln>
        </p:spPr>
        <p:style>
          <a:lnRef idx="0">
            <a:schemeClr val="accent4"/>
          </a:lnRef>
          <a:fillRef idx="3">
            <a:schemeClr val="accent4"/>
          </a:fillRef>
          <a:effectRef idx="3">
            <a:schemeClr val="accent4"/>
          </a:effectRef>
          <a:fontRef idx="minor">
            <a:schemeClr val="lt1"/>
          </a:fontRef>
        </p:style>
        <p:txBody>
          <a:bodyPr wrap="none" anchor="ctr"/>
          <a:lstStyle/>
          <a:p>
            <a:endParaRPr lang="en-MY" altLang="en-US">
              <a:solidFill>
                <a:schemeClr val="tx1"/>
              </a:solidFill>
            </a:endParaRPr>
          </a:p>
        </p:txBody>
      </p:sp>
      <p:sp>
        <p:nvSpPr>
          <p:cNvPr id="40" name="Rectangle 21"/>
          <p:cNvSpPr>
            <a:spLocks noChangeArrowheads="1"/>
          </p:cNvSpPr>
          <p:nvPr/>
        </p:nvSpPr>
        <p:spPr bwMode="auto">
          <a:xfrm>
            <a:off x="8198458" y="2562971"/>
            <a:ext cx="762000" cy="609600"/>
          </a:xfrm>
          <a:prstGeom prst="rect">
            <a:avLst/>
          </a:prstGeom>
          <a:solidFill>
            <a:schemeClr val="accent1">
              <a:lumMod val="20000"/>
              <a:lumOff val="80000"/>
            </a:schemeClr>
          </a:solidFill>
          <a:ln>
            <a:headEnd/>
            <a:tailEnd/>
          </a:ln>
        </p:spPr>
        <p:style>
          <a:lnRef idx="0">
            <a:schemeClr val="accent4"/>
          </a:lnRef>
          <a:fillRef idx="3">
            <a:schemeClr val="accent4"/>
          </a:fillRef>
          <a:effectRef idx="3">
            <a:schemeClr val="accent4"/>
          </a:effectRef>
          <a:fontRef idx="minor">
            <a:schemeClr val="lt1"/>
          </a:fontRef>
        </p:style>
        <p:txBody>
          <a:bodyPr wrap="none" anchor="ctr"/>
          <a:lstStyle/>
          <a:p>
            <a:endParaRPr lang="en-MY" altLang="en-US">
              <a:solidFill>
                <a:schemeClr val="tx1"/>
              </a:solidFill>
            </a:endParaRPr>
          </a:p>
        </p:txBody>
      </p:sp>
      <p:sp>
        <p:nvSpPr>
          <p:cNvPr id="41" name="Rectangle 22"/>
          <p:cNvSpPr>
            <a:spLocks noChangeArrowheads="1"/>
          </p:cNvSpPr>
          <p:nvPr/>
        </p:nvSpPr>
        <p:spPr bwMode="auto">
          <a:xfrm>
            <a:off x="8503258" y="2867771"/>
            <a:ext cx="762000" cy="609600"/>
          </a:xfrm>
          <a:prstGeom prst="rect">
            <a:avLst/>
          </a:prstGeom>
          <a:solidFill>
            <a:schemeClr val="accent1">
              <a:lumMod val="20000"/>
              <a:lumOff val="80000"/>
            </a:schemeClr>
          </a:solidFill>
          <a:ln>
            <a:headEnd/>
            <a:tailEnd/>
          </a:ln>
        </p:spPr>
        <p:style>
          <a:lnRef idx="0">
            <a:schemeClr val="accent4"/>
          </a:lnRef>
          <a:fillRef idx="3">
            <a:schemeClr val="accent4"/>
          </a:fillRef>
          <a:effectRef idx="3">
            <a:schemeClr val="accent4"/>
          </a:effectRef>
          <a:fontRef idx="minor">
            <a:schemeClr val="lt1"/>
          </a:fontRef>
        </p:style>
        <p:txBody>
          <a:bodyPr wrap="none" anchor="ctr"/>
          <a:lstStyle/>
          <a:p>
            <a:endParaRPr lang="en-MY" altLang="en-US">
              <a:solidFill>
                <a:schemeClr val="tx1"/>
              </a:solidFill>
            </a:endParaRPr>
          </a:p>
        </p:txBody>
      </p:sp>
      <p:sp>
        <p:nvSpPr>
          <p:cNvPr id="42" name="Rectangle 23"/>
          <p:cNvSpPr>
            <a:spLocks noChangeArrowheads="1"/>
          </p:cNvSpPr>
          <p:nvPr/>
        </p:nvSpPr>
        <p:spPr bwMode="auto">
          <a:xfrm>
            <a:off x="8808058" y="3172571"/>
            <a:ext cx="762000" cy="609600"/>
          </a:xfrm>
          <a:prstGeom prst="rect">
            <a:avLst/>
          </a:prstGeom>
          <a:solidFill>
            <a:schemeClr val="accent1">
              <a:lumMod val="20000"/>
              <a:lumOff val="80000"/>
            </a:schemeClr>
          </a:solidFill>
          <a:ln>
            <a:headEnd/>
            <a:tailEnd/>
          </a:ln>
        </p:spPr>
        <p:style>
          <a:lnRef idx="0">
            <a:schemeClr val="accent4"/>
          </a:lnRef>
          <a:fillRef idx="3">
            <a:schemeClr val="accent4"/>
          </a:fillRef>
          <a:effectRef idx="3">
            <a:schemeClr val="accent4"/>
          </a:effectRef>
          <a:fontRef idx="minor">
            <a:schemeClr val="lt1"/>
          </a:fontRef>
        </p:style>
        <p:txBody>
          <a:bodyPr wrap="none" anchor="ctr"/>
          <a:lstStyle/>
          <a:p>
            <a:endParaRPr lang="en-MY" altLang="en-US">
              <a:solidFill>
                <a:schemeClr val="tx1"/>
              </a:solidFill>
            </a:endParaRPr>
          </a:p>
        </p:txBody>
      </p:sp>
      <p:sp>
        <p:nvSpPr>
          <p:cNvPr id="43" name="Text Box 18"/>
          <p:cNvSpPr txBox="1">
            <a:spLocks noChangeArrowheads="1"/>
          </p:cNvSpPr>
          <p:nvPr/>
        </p:nvSpPr>
        <p:spPr bwMode="auto">
          <a:xfrm>
            <a:off x="7512658" y="1800971"/>
            <a:ext cx="1295400" cy="366713"/>
          </a:xfrm>
          <a:prstGeom prst="rect">
            <a:avLst/>
          </a:prstGeom>
          <a:noFill/>
          <a:ln w="9525">
            <a:noFill/>
            <a:miter lim="800000"/>
            <a:headEnd/>
            <a:tailEnd/>
          </a:ln>
        </p:spPr>
        <p:txBody>
          <a:bodyPr>
            <a:spAutoFit/>
          </a:bodyPr>
          <a:lstStyle/>
          <a:p>
            <a:pPr>
              <a:spcBef>
                <a:spcPct val="50000"/>
              </a:spcBef>
            </a:pPr>
            <a:r>
              <a:rPr lang="en-GB" altLang="en-US" dirty="0">
                <a:latin typeface="Times New Roman" charset="0"/>
              </a:rPr>
              <a:t>Team # 3</a:t>
            </a:r>
          </a:p>
        </p:txBody>
      </p:sp>
      <p:cxnSp>
        <p:nvCxnSpPr>
          <p:cNvPr id="44" name="Straight Connector 43"/>
          <p:cNvCxnSpPr/>
          <p:nvPr/>
        </p:nvCxnSpPr>
        <p:spPr>
          <a:xfrm flipH="1">
            <a:off x="2138107" y="2091484"/>
            <a:ext cx="794" cy="4404483"/>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138901" y="6483363"/>
            <a:ext cx="6821557" cy="126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60D058D-A340-4D7E-B04B-0C1112F97673}"/>
              </a:ext>
            </a:extLst>
          </p:cNvPr>
          <p:cNvSpPr txBox="1"/>
          <p:nvPr/>
        </p:nvSpPr>
        <p:spPr>
          <a:xfrm>
            <a:off x="5036344" y="64294"/>
            <a:ext cx="6422231" cy="923330"/>
          </a:xfrm>
          <a:prstGeom prst="rect">
            <a:avLst/>
          </a:prstGeom>
          <a:noFill/>
          <a:ln>
            <a:solidFill>
              <a:schemeClr val="bg2"/>
            </a:solidFill>
          </a:ln>
        </p:spPr>
        <p:txBody>
          <a:bodyPr wrap="square" rtlCol="0">
            <a:spAutoFit/>
          </a:bodyPr>
          <a:lstStyle/>
          <a:p>
            <a:r>
              <a:rPr lang="en-US" dirty="0"/>
              <a:t>More costly (because want the program in a short period of time)</a:t>
            </a:r>
          </a:p>
          <a:p>
            <a:r>
              <a:rPr lang="en-US" dirty="0"/>
              <a:t>More resources needed</a:t>
            </a:r>
            <a:endParaRPr lang="en-MY" dirty="0" err="1"/>
          </a:p>
        </p:txBody>
      </p:sp>
    </p:spTree>
    <p:extLst>
      <p:ext uri="{BB962C8B-B14F-4D97-AF65-F5344CB8AC3E}">
        <p14:creationId xmlns:p14="http://schemas.microsoft.com/office/powerpoint/2010/main" val="119272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42</a:t>
            </a:fld>
            <a:endParaRPr lang="en-US"/>
          </a:p>
        </p:txBody>
      </p:sp>
      <p:sp>
        <p:nvSpPr>
          <p:cNvPr id="3" name="Title 2"/>
          <p:cNvSpPr>
            <a:spLocks noGrp="1"/>
          </p:cNvSpPr>
          <p:nvPr>
            <p:ph type="title"/>
          </p:nvPr>
        </p:nvSpPr>
        <p:spPr/>
        <p:txBody>
          <a:bodyPr/>
          <a:lstStyle/>
          <a:p>
            <a:r>
              <a:rPr lang="en-MY" dirty="0"/>
              <a:t>3. The RAD Model</a:t>
            </a:r>
          </a:p>
        </p:txBody>
      </p:sp>
      <p:pic>
        <p:nvPicPr>
          <p:cNvPr id="4" name="Picture 7" descr="http://en.hdyo.org/assets/ask-question-3-049ac6f2a4e25267fa670b61ee734100.jpg"/>
          <p:cNvPicPr>
            <a:picLocks noChangeAspect="1" noChangeArrowheads="1"/>
          </p:cNvPicPr>
          <p:nvPr/>
        </p:nvPicPr>
        <p:blipFill>
          <a:blip r:embed="rId2"/>
          <a:srcRect/>
          <a:stretch>
            <a:fillRect/>
          </a:stretch>
        </p:blipFill>
        <p:spPr bwMode="auto">
          <a:xfrm>
            <a:off x="6472445" y="2501348"/>
            <a:ext cx="4391025" cy="3741738"/>
          </a:xfrm>
          <a:prstGeom prst="rect">
            <a:avLst/>
          </a:prstGeom>
          <a:ln>
            <a:noFill/>
          </a:ln>
          <a:effectLst>
            <a:softEdge rad="112500"/>
          </a:effectLst>
        </p:spPr>
      </p:pic>
      <p:sp>
        <p:nvSpPr>
          <p:cNvPr id="5" name="Rectangle 4"/>
          <p:cNvSpPr/>
          <p:nvPr/>
        </p:nvSpPr>
        <p:spPr>
          <a:xfrm>
            <a:off x="6844615" y="2022212"/>
            <a:ext cx="2323072" cy="523220"/>
          </a:xfrm>
          <a:prstGeom prst="rect">
            <a:avLst/>
          </a:prstGeom>
        </p:spPr>
        <p:txBody>
          <a:bodyPr wrap="none">
            <a:spAutoFit/>
          </a:bodyPr>
          <a:lstStyle/>
          <a:p>
            <a:r>
              <a:rPr lang="en-US" altLang="en-US" sz="2800" dirty="0"/>
              <a:t>When to use?</a:t>
            </a:r>
            <a:endParaRPr lang="en-MY" sz="2800" dirty="0"/>
          </a:p>
        </p:txBody>
      </p:sp>
      <p:sp>
        <p:nvSpPr>
          <p:cNvPr id="6" name="Rectangle 5"/>
          <p:cNvSpPr/>
          <p:nvPr/>
        </p:nvSpPr>
        <p:spPr>
          <a:xfrm>
            <a:off x="1551167" y="1896244"/>
            <a:ext cx="4419600" cy="1143000"/>
          </a:xfrm>
          <a:prstGeom prst="rect">
            <a:avLst/>
          </a:prstGeom>
          <a:solidFill>
            <a:schemeClr val="bg1"/>
          </a:solidFill>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dirty="0"/>
              <a:t>User requirements are well-known</a:t>
            </a:r>
            <a:endParaRPr lang="en-MY" sz="2800" dirty="0"/>
          </a:p>
        </p:txBody>
      </p:sp>
      <p:sp>
        <p:nvSpPr>
          <p:cNvPr id="7" name="Rectangle 6"/>
          <p:cNvSpPr/>
          <p:nvPr/>
        </p:nvSpPr>
        <p:spPr>
          <a:xfrm>
            <a:off x="1551167" y="3498573"/>
            <a:ext cx="4419600" cy="1143000"/>
          </a:xfrm>
          <a:prstGeom prst="rect">
            <a:avLst/>
          </a:prstGeom>
          <a:solidFill>
            <a:schemeClr val="bg1"/>
          </a:solidFill>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dirty="0"/>
              <a:t>Project scope is well defined</a:t>
            </a:r>
            <a:endParaRPr lang="en-MY" sz="2800" dirty="0"/>
          </a:p>
        </p:txBody>
      </p:sp>
      <p:sp>
        <p:nvSpPr>
          <p:cNvPr id="8" name="Rectangle 7"/>
          <p:cNvSpPr/>
          <p:nvPr/>
        </p:nvSpPr>
        <p:spPr>
          <a:xfrm>
            <a:off x="1551167" y="5010911"/>
            <a:ext cx="4419600" cy="1143000"/>
          </a:xfrm>
          <a:prstGeom prst="rect">
            <a:avLst/>
          </a:prstGeom>
          <a:solidFill>
            <a:schemeClr val="bg1"/>
          </a:solidFill>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800" dirty="0"/>
              <a:t>High user involvement</a:t>
            </a:r>
            <a:endParaRPr lang="en-MY" sz="2800" dirty="0"/>
          </a:p>
        </p:txBody>
      </p:sp>
    </p:spTree>
    <p:extLst>
      <p:ext uri="{BB962C8B-B14F-4D97-AF65-F5344CB8AC3E}">
        <p14:creationId xmlns:p14="http://schemas.microsoft.com/office/powerpoint/2010/main" val="253659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900" decel="100000" fill="hold"/>
                                        <p:tgtEl>
                                          <p:spTgt spid="7"/>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900" decel="100000" fill="hold"/>
                                        <p:tgtEl>
                                          <p:spTgt spid="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34E1EC-923E-43E5-8EB8-5FC7A7C9D7AF}"/>
              </a:ext>
            </a:extLst>
          </p:cNvPr>
          <p:cNvSpPr>
            <a:spLocks noGrp="1"/>
          </p:cNvSpPr>
          <p:nvPr>
            <p:ph type="sldNum" sz="quarter" idx="12"/>
          </p:nvPr>
        </p:nvSpPr>
        <p:spPr/>
        <p:txBody>
          <a:bodyPr/>
          <a:lstStyle/>
          <a:p>
            <a:fld id="{401CF334-2D5C-4859-84A6-CA7E6E43FAEB}" type="slidenum">
              <a:rPr lang="en-US" smtClean="0"/>
              <a:t>43</a:t>
            </a:fld>
            <a:endParaRPr lang="en-US"/>
          </a:p>
        </p:txBody>
      </p:sp>
      <p:pic>
        <p:nvPicPr>
          <p:cNvPr id="4" name="Picture 3">
            <a:extLst>
              <a:ext uri="{FF2B5EF4-FFF2-40B4-BE49-F238E27FC236}">
                <a16:creationId xmlns:a16="http://schemas.microsoft.com/office/drawing/2014/main" id="{20218351-A954-44A7-BD38-3F675804F32A}"/>
              </a:ext>
            </a:extLst>
          </p:cNvPr>
          <p:cNvPicPr>
            <a:picLocks noChangeAspect="1"/>
          </p:cNvPicPr>
          <p:nvPr/>
        </p:nvPicPr>
        <p:blipFill>
          <a:blip r:embed="rId2"/>
          <a:stretch>
            <a:fillRect/>
          </a:stretch>
        </p:blipFill>
        <p:spPr>
          <a:xfrm>
            <a:off x="326685" y="567442"/>
            <a:ext cx="11255715" cy="5723116"/>
          </a:xfrm>
          <a:prstGeom prst="rect">
            <a:avLst/>
          </a:prstGeom>
        </p:spPr>
      </p:pic>
      <p:sp>
        <p:nvSpPr>
          <p:cNvPr id="5" name="TextBox 4">
            <a:extLst>
              <a:ext uri="{FF2B5EF4-FFF2-40B4-BE49-F238E27FC236}">
                <a16:creationId xmlns:a16="http://schemas.microsoft.com/office/drawing/2014/main" id="{E14BD4C8-0E49-48A7-8EE4-9976F5AD22C7}"/>
              </a:ext>
            </a:extLst>
          </p:cNvPr>
          <p:cNvSpPr txBox="1"/>
          <p:nvPr/>
        </p:nvSpPr>
        <p:spPr>
          <a:xfrm>
            <a:off x="5943600" y="3721894"/>
            <a:ext cx="2600325" cy="369332"/>
          </a:xfrm>
          <a:prstGeom prst="rect">
            <a:avLst/>
          </a:prstGeom>
          <a:noFill/>
          <a:ln>
            <a:solidFill>
              <a:schemeClr val="bg2"/>
            </a:solidFill>
          </a:ln>
        </p:spPr>
        <p:txBody>
          <a:bodyPr wrap="square" rtlCol="0">
            <a:spAutoFit/>
          </a:bodyPr>
          <a:lstStyle/>
          <a:p>
            <a:r>
              <a:rPr lang="en-US" dirty="0">
                <a:solidFill>
                  <a:srgbClr val="FF0000"/>
                </a:solidFill>
              </a:rPr>
              <a:t>MUST</a:t>
            </a:r>
            <a:endParaRPr lang="en-MY" dirty="0" err="1">
              <a:solidFill>
                <a:srgbClr val="FF0000"/>
              </a:solidFill>
            </a:endParaRPr>
          </a:p>
        </p:txBody>
      </p:sp>
    </p:spTree>
    <p:extLst>
      <p:ext uri="{BB962C8B-B14F-4D97-AF65-F5344CB8AC3E}">
        <p14:creationId xmlns:p14="http://schemas.microsoft.com/office/powerpoint/2010/main" val="186833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44</a:t>
            </a:fld>
            <a:endParaRPr lang="en-US"/>
          </a:p>
        </p:txBody>
      </p:sp>
      <p:sp>
        <p:nvSpPr>
          <p:cNvPr id="3" name="Content Placeholder 2"/>
          <p:cNvSpPr>
            <a:spLocks noGrp="1"/>
          </p:cNvSpPr>
          <p:nvPr>
            <p:ph idx="1"/>
          </p:nvPr>
        </p:nvSpPr>
        <p:spPr/>
        <p:txBody>
          <a:bodyPr/>
          <a:lstStyle/>
          <a:p>
            <a:pPr marL="0" indent="0">
              <a:spcBef>
                <a:spcPct val="50000"/>
              </a:spcBef>
              <a:buNone/>
            </a:pPr>
            <a:r>
              <a:rPr lang="en-GB" altLang="en-US" b="1" dirty="0"/>
              <a:t>What are the weaknesses of this model?</a:t>
            </a:r>
            <a:endParaRPr lang="en-GB" altLang="en-US" dirty="0"/>
          </a:p>
          <a:p>
            <a:pPr marL="457200" indent="-457200">
              <a:spcBef>
                <a:spcPct val="50000"/>
              </a:spcBef>
              <a:buFontTx/>
              <a:buAutoNum type="arabicPeriod"/>
            </a:pPr>
            <a:r>
              <a:rPr lang="en-GB" altLang="en-US" dirty="0"/>
              <a:t>Need a lot of resources to create several teams</a:t>
            </a:r>
          </a:p>
          <a:p>
            <a:pPr marL="457200" indent="-457200">
              <a:spcBef>
                <a:spcPct val="50000"/>
              </a:spcBef>
              <a:buFontTx/>
              <a:buAutoNum type="arabicPeriod"/>
            </a:pPr>
            <a:r>
              <a:rPr lang="en-GB" altLang="en-US" dirty="0"/>
              <a:t>Users and developers must be committed to the rapid-fire necessary in this model</a:t>
            </a:r>
          </a:p>
          <a:p>
            <a:pPr marL="457200" indent="-457200">
              <a:spcBef>
                <a:spcPct val="50000"/>
              </a:spcBef>
              <a:buFontTx/>
              <a:buAutoNum type="arabicPeriod"/>
            </a:pPr>
            <a:r>
              <a:rPr lang="en-GB" altLang="en-US" dirty="0"/>
              <a:t>Appropriate only if the system can be modularized</a:t>
            </a:r>
          </a:p>
          <a:p>
            <a:pPr marL="457200" indent="-457200">
              <a:spcBef>
                <a:spcPct val="50000"/>
              </a:spcBef>
              <a:buFontTx/>
              <a:buAutoNum type="arabicPeriod"/>
            </a:pPr>
            <a:r>
              <a:rPr lang="en-GB" altLang="en-US" dirty="0"/>
              <a:t>Not suitable when technical risks are high. E.g.  when developers are unfamiliar with new technology to be used in the software development</a:t>
            </a:r>
          </a:p>
        </p:txBody>
      </p:sp>
      <p:sp>
        <p:nvSpPr>
          <p:cNvPr id="4" name="Title 3"/>
          <p:cNvSpPr>
            <a:spLocks noGrp="1"/>
          </p:cNvSpPr>
          <p:nvPr>
            <p:ph type="title"/>
          </p:nvPr>
        </p:nvSpPr>
        <p:spPr/>
        <p:txBody>
          <a:bodyPr/>
          <a:lstStyle/>
          <a:p>
            <a:r>
              <a:rPr lang="en-MY" dirty="0"/>
              <a:t>3. The RAD Model</a:t>
            </a:r>
          </a:p>
        </p:txBody>
      </p:sp>
      <p:pic>
        <p:nvPicPr>
          <p:cNvPr id="5" name="Picture 8" descr="http://blog.commlabindia.com/wp-content/uploads/2014/08/disadvantages-of-using-html5.jpg"/>
          <p:cNvPicPr>
            <a:picLocks noChangeAspect="1" noChangeArrowheads="1"/>
          </p:cNvPicPr>
          <p:nvPr/>
        </p:nvPicPr>
        <p:blipFill>
          <a:blip r:embed="rId2"/>
          <a:srcRect/>
          <a:stretch>
            <a:fillRect/>
          </a:stretch>
        </p:blipFill>
        <p:spPr bwMode="auto">
          <a:xfrm>
            <a:off x="9485860" y="704088"/>
            <a:ext cx="2161079" cy="2161079"/>
          </a:xfrm>
          <a:prstGeom prst="rect">
            <a:avLst/>
          </a:prstGeom>
          <a:noFill/>
          <a:ln w="9525">
            <a:noFill/>
            <a:miter lim="800000"/>
            <a:headEnd/>
            <a:tailEnd/>
          </a:ln>
        </p:spPr>
      </p:pic>
    </p:spTree>
    <p:extLst>
      <p:ext uri="{BB962C8B-B14F-4D97-AF65-F5344CB8AC3E}">
        <p14:creationId xmlns:p14="http://schemas.microsoft.com/office/powerpoint/2010/main" val="171452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45</a:t>
            </a:fld>
            <a:endParaRPr lang="en-US"/>
          </a:p>
        </p:txBody>
      </p:sp>
      <p:sp>
        <p:nvSpPr>
          <p:cNvPr id="3" name="Title 2"/>
          <p:cNvSpPr>
            <a:spLocks noGrp="1"/>
          </p:cNvSpPr>
          <p:nvPr>
            <p:ph type="title"/>
          </p:nvPr>
        </p:nvSpPr>
        <p:spPr/>
        <p:txBody>
          <a:bodyPr/>
          <a:lstStyle/>
          <a:p>
            <a:r>
              <a:rPr lang="en-MY" dirty="0"/>
              <a:t>Exercise </a:t>
            </a:r>
          </a:p>
        </p:txBody>
      </p:sp>
      <p:graphicFrame>
        <p:nvGraphicFramePr>
          <p:cNvPr id="4" name="Content Placeholder 4"/>
          <p:cNvGraphicFramePr>
            <a:graphicFrameLocks/>
          </p:cNvGraphicFramePr>
          <p:nvPr>
            <p:extLst>
              <p:ext uri="{D42A27DB-BD31-4B8C-83A1-F6EECF244321}">
                <p14:modId xmlns:p14="http://schemas.microsoft.com/office/powerpoint/2010/main" val="1958732487"/>
              </p:ext>
            </p:extLst>
          </p:nvPr>
        </p:nvGraphicFramePr>
        <p:xfrm>
          <a:off x="609597" y="2013876"/>
          <a:ext cx="10840280" cy="6035040"/>
        </p:xfrm>
        <a:graphic>
          <a:graphicData uri="http://schemas.openxmlformats.org/drawingml/2006/table">
            <a:tbl>
              <a:tblPr/>
              <a:tblGrid>
                <a:gridCol w="2710070">
                  <a:extLst>
                    <a:ext uri="{9D8B030D-6E8A-4147-A177-3AD203B41FA5}">
                      <a16:colId xmlns:a16="http://schemas.microsoft.com/office/drawing/2014/main" val="20000"/>
                    </a:ext>
                  </a:extLst>
                </a:gridCol>
                <a:gridCol w="2710070">
                  <a:extLst>
                    <a:ext uri="{9D8B030D-6E8A-4147-A177-3AD203B41FA5}">
                      <a16:colId xmlns:a16="http://schemas.microsoft.com/office/drawing/2014/main" val="20001"/>
                    </a:ext>
                  </a:extLst>
                </a:gridCol>
                <a:gridCol w="2710070">
                  <a:extLst>
                    <a:ext uri="{9D8B030D-6E8A-4147-A177-3AD203B41FA5}">
                      <a16:colId xmlns:a16="http://schemas.microsoft.com/office/drawing/2014/main" val="20002"/>
                    </a:ext>
                  </a:extLst>
                </a:gridCol>
                <a:gridCol w="2710070">
                  <a:extLst>
                    <a:ext uri="{9D8B030D-6E8A-4147-A177-3AD203B41FA5}">
                      <a16:colId xmlns:a16="http://schemas.microsoft.com/office/drawing/2014/main" val="20003"/>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Lucida Sans Unicode" pitchFamily="34"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Lucida Sans Unicode" pitchFamily="34" charset="0"/>
                          <a:cs typeface="Arial" charset="0"/>
                        </a:rPr>
                        <a:t>Waterfall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Lucida Sans Unicode" pitchFamily="34" charset="0"/>
                          <a:cs typeface="Arial" charset="0"/>
                        </a:rPr>
                        <a:t>Prototyping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Lucida Sans Unicode" pitchFamily="34" charset="0"/>
                          <a:cs typeface="Arial" charset="0"/>
                        </a:rPr>
                        <a:t>RAD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Lucida Sans Unicode" pitchFamily="34" charset="0"/>
                          <a:cs typeface="Arial" charset="0"/>
                        </a:rPr>
                        <a:t>Staff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Lucida Sans Unicode" pitchFamily="34" charset="0"/>
                          <a:cs typeface="Arial" charset="0"/>
                        </a:rPr>
                        <a:t>Many staff</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Lucida Sans Unicode" pitchFamily="34" charset="0"/>
                          <a:cs typeface="Arial" charset="0"/>
                        </a:rPr>
                        <a:t>(just assigned one team and finish the project)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Lucida Sans Unicode" pitchFamily="34" charset="0"/>
                          <a:cs typeface="Arial" charset="0"/>
                        </a:rPr>
                        <a:t>Less/few staff</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Lucida Sans Unicode" pitchFamily="34" charset="0"/>
                          <a:cs typeface="Arial" charset="0"/>
                        </a:rPr>
                        <a:t>(one team)</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Lucida Sans Unicode" pitchFamily="34" charset="0"/>
                          <a:cs typeface="Arial" charset="0"/>
                        </a:rPr>
                        <a:t>Most staff involved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Lucida Sans Unicode" pitchFamily="34" charset="0"/>
                          <a:cs typeface="Arial" charset="0"/>
                        </a:rPr>
                        <a:t>(one module one team)</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Lucida Sans Unicode" pitchFamily="34" charset="0"/>
                          <a:cs typeface="Arial" charset="0"/>
                        </a:rPr>
                        <a:t>Development time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Lucida Sans Unicode" pitchFamily="34" charset="0"/>
                          <a:cs typeface="Arial" charset="0"/>
                        </a:rPr>
                        <a:t>Long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Lucida Sans Unicode" pitchFamily="34" charset="0"/>
                          <a:cs typeface="Arial" charset="0"/>
                        </a:rPr>
                        <a:t>Short/long</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Lucida Sans Unicode" pitchFamily="34" charset="0"/>
                          <a:cs typeface="Arial" charset="0"/>
                        </a:rPr>
                        <a:t>(depends on project)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Lucida Sans Unicode" pitchFamily="34" charset="0"/>
                          <a:cs typeface="Arial" charset="0"/>
                        </a:rPr>
                        <a:t>Short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extLst>
                  <a:ext uri="{0D108BD9-81ED-4DB2-BD59-A6C34878D82A}">
                    <a16:rowId xmlns:a16="http://schemas.microsoft.com/office/drawing/2014/main" val="10002"/>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Lucida Sans Unicode" pitchFamily="34" charset="0"/>
                          <a:cs typeface="Arial" charset="0"/>
                        </a:rPr>
                        <a:t>User involvement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Lucida Sans Unicode" pitchFamily="34" charset="0"/>
                          <a:cs typeface="Arial" charset="0"/>
                        </a:rPr>
                        <a:t>Low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Lucida Sans Unicode" pitchFamily="34" charset="0"/>
                          <a:cs typeface="Arial" charset="0"/>
                        </a:rPr>
                        <a:t>High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Lucida Sans Unicode" pitchFamily="34" charset="0"/>
                          <a:cs typeface="Arial" charset="0"/>
                        </a:rPr>
                        <a:t>High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Lucida Sans Unicode" pitchFamily="34" charset="0"/>
                          <a:cs typeface="Arial" charset="0"/>
                        </a:rPr>
                        <a:t>User Requirements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Lucida Sans Unicode" pitchFamily="34" charset="0"/>
                          <a:cs typeface="Arial" charset="0"/>
                        </a:rPr>
                        <a:t>clear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Lucida Sans Unicode" pitchFamily="34" charset="0"/>
                          <a:cs typeface="Arial" charset="0"/>
                        </a:rPr>
                        <a:t>Not clear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Lucida Sans Unicode" pitchFamily="34" charset="0"/>
                          <a:cs typeface="Arial" charset="0"/>
                        </a:rPr>
                        <a:t>clear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0F4"/>
                    </a:solidFill>
                  </a:tcPr>
                </a:tc>
                <a:extLst>
                  <a:ext uri="{0D108BD9-81ED-4DB2-BD59-A6C34878D82A}">
                    <a16:rowId xmlns:a16="http://schemas.microsoft.com/office/drawing/2014/main"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Lucida Sans Unicode" pitchFamily="34" charset="0"/>
                          <a:cs typeface="Arial" charset="0"/>
                        </a:rPr>
                        <a:t>Release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Lucida Sans Unicode" pitchFamily="34" charset="0"/>
                          <a:cs typeface="Arial" charset="0"/>
                        </a:rPr>
                        <a:t>No intermediate release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Lucida Sans Unicode" pitchFamily="34" charset="0"/>
                          <a:cs typeface="Arial" charset="0"/>
                        </a:rPr>
                        <a:t>Prototype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Lucida Sans Unicode" pitchFamily="34" charset="0"/>
                          <a:cs typeface="Arial" charset="0"/>
                        </a:rPr>
                        <a:t>No intermediate release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0E8"/>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7123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4336E6-1DF2-4C2D-827F-C4B8566CBC16}"/>
              </a:ext>
            </a:extLst>
          </p:cNvPr>
          <p:cNvSpPr>
            <a:spLocks noGrp="1"/>
          </p:cNvSpPr>
          <p:nvPr>
            <p:ph type="sldNum" sz="quarter" idx="12"/>
          </p:nvPr>
        </p:nvSpPr>
        <p:spPr/>
        <p:txBody>
          <a:bodyPr/>
          <a:lstStyle/>
          <a:p>
            <a:fld id="{401CF334-2D5C-4859-84A6-CA7E6E43FAEB}" type="slidenum">
              <a:rPr lang="en-US" smtClean="0"/>
              <a:t>46</a:t>
            </a:fld>
            <a:endParaRPr lang="en-US"/>
          </a:p>
        </p:txBody>
      </p:sp>
      <p:pic>
        <p:nvPicPr>
          <p:cNvPr id="4" name="Picture 3">
            <a:extLst>
              <a:ext uri="{FF2B5EF4-FFF2-40B4-BE49-F238E27FC236}">
                <a16:creationId xmlns:a16="http://schemas.microsoft.com/office/drawing/2014/main" id="{F38E4C11-D891-458E-8E4B-756DBADC5EB8}"/>
              </a:ext>
            </a:extLst>
          </p:cNvPr>
          <p:cNvPicPr>
            <a:picLocks noChangeAspect="1"/>
          </p:cNvPicPr>
          <p:nvPr/>
        </p:nvPicPr>
        <p:blipFill>
          <a:blip r:embed="rId2"/>
          <a:stretch>
            <a:fillRect/>
          </a:stretch>
        </p:blipFill>
        <p:spPr>
          <a:xfrm>
            <a:off x="1903697" y="1385694"/>
            <a:ext cx="8070279" cy="4458086"/>
          </a:xfrm>
          <a:prstGeom prst="rect">
            <a:avLst/>
          </a:prstGeom>
        </p:spPr>
      </p:pic>
    </p:spTree>
    <p:extLst>
      <p:ext uri="{BB962C8B-B14F-4D97-AF65-F5344CB8AC3E}">
        <p14:creationId xmlns:p14="http://schemas.microsoft.com/office/powerpoint/2010/main" val="75546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47</a:t>
            </a:fld>
            <a:endParaRPr lang="en-US"/>
          </a:p>
        </p:txBody>
      </p:sp>
      <p:sp>
        <p:nvSpPr>
          <p:cNvPr id="3" name="Text Placeholder 2"/>
          <p:cNvSpPr>
            <a:spLocks noGrp="1"/>
          </p:cNvSpPr>
          <p:nvPr>
            <p:ph type="body" idx="1"/>
          </p:nvPr>
        </p:nvSpPr>
        <p:spPr/>
        <p:txBody>
          <a:bodyPr/>
          <a:lstStyle/>
          <a:p>
            <a:endParaRPr lang="en-MY"/>
          </a:p>
        </p:txBody>
      </p:sp>
      <p:sp>
        <p:nvSpPr>
          <p:cNvPr id="4" name="Title 3"/>
          <p:cNvSpPr>
            <a:spLocks noGrp="1"/>
          </p:cNvSpPr>
          <p:nvPr>
            <p:ph type="title"/>
          </p:nvPr>
        </p:nvSpPr>
        <p:spPr>
          <a:xfrm>
            <a:off x="682752" y="1103376"/>
            <a:ext cx="10363200" cy="1362456"/>
          </a:xfrm>
        </p:spPr>
        <p:txBody>
          <a:bodyPr/>
          <a:lstStyle/>
          <a:p>
            <a:r>
              <a:rPr lang="en-MY" dirty="0"/>
              <a:t>Evolutionary Software Process Model</a:t>
            </a:r>
          </a:p>
        </p:txBody>
      </p:sp>
    </p:spTree>
    <p:extLst>
      <p:ext uri="{BB962C8B-B14F-4D97-AF65-F5344CB8AC3E}">
        <p14:creationId xmlns:p14="http://schemas.microsoft.com/office/powerpoint/2010/main" val="199279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48</a:t>
            </a:fld>
            <a:endParaRPr lang="en-US"/>
          </a:p>
        </p:txBody>
      </p:sp>
      <p:sp>
        <p:nvSpPr>
          <p:cNvPr id="6" name="Content Placeholder 5"/>
          <p:cNvSpPr>
            <a:spLocks noGrp="1"/>
          </p:cNvSpPr>
          <p:nvPr>
            <p:ph idx="1"/>
          </p:nvPr>
        </p:nvSpPr>
        <p:spPr/>
        <p:txBody>
          <a:bodyPr>
            <a:normAutofit lnSpcReduction="10000"/>
          </a:bodyPr>
          <a:lstStyle/>
          <a:p>
            <a:pPr marL="273050" indent="-273050">
              <a:lnSpc>
                <a:spcPct val="90000"/>
              </a:lnSpc>
              <a:buFont typeface="Wingdings 2" pitchFamily="18" charset="2"/>
              <a:buChar char=""/>
            </a:pPr>
            <a:r>
              <a:rPr lang="en-US" altLang="en-US" dirty="0"/>
              <a:t>It is based on the idea of developing an initial implementation, exposing this to user comment and </a:t>
            </a:r>
            <a:r>
              <a:rPr lang="en-US" altLang="en-US" dirty="0">
                <a:solidFill>
                  <a:srgbClr val="C00000"/>
                </a:solidFill>
              </a:rPr>
              <a:t>refining this through many versions</a:t>
            </a:r>
            <a:r>
              <a:rPr lang="en-US" altLang="en-US" dirty="0"/>
              <a:t> until an adequate system has been developed.</a:t>
            </a:r>
          </a:p>
          <a:p>
            <a:pPr marL="273050" indent="-273050">
              <a:lnSpc>
                <a:spcPct val="90000"/>
              </a:lnSpc>
              <a:buNone/>
            </a:pPr>
            <a:endParaRPr lang="en-US" altLang="en-US" dirty="0"/>
          </a:p>
          <a:p>
            <a:pPr marL="273050" indent="-273050">
              <a:lnSpc>
                <a:spcPct val="90000"/>
              </a:lnSpc>
              <a:buFont typeface="Wingdings 2" pitchFamily="18" charset="2"/>
              <a:buChar char=""/>
            </a:pPr>
            <a:r>
              <a:rPr lang="en-US" altLang="en-US" dirty="0"/>
              <a:t>These models are</a:t>
            </a:r>
            <a:r>
              <a:rPr lang="en-US" altLang="en-US" dirty="0">
                <a:solidFill>
                  <a:srgbClr val="FF3300"/>
                </a:solidFill>
              </a:rPr>
              <a:t> </a:t>
            </a:r>
            <a:r>
              <a:rPr lang="en-US" altLang="en-US" dirty="0">
                <a:solidFill>
                  <a:srgbClr val="C00000"/>
                </a:solidFill>
              </a:rPr>
              <a:t>iterative</a:t>
            </a:r>
            <a:r>
              <a:rPr lang="en-US" altLang="en-US" dirty="0"/>
              <a:t>. They are characterized in a manner that enables software engineers to develop increasingly more complete versions of the software. </a:t>
            </a:r>
          </a:p>
          <a:p>
            <a:pPr marL="273050" indent="-273050">
              <a:lnSpc>
                <a:spcPct val="90000"/>
              </a:lnSpc>
              <a:buFont typeface="Wingdings 2" pitchFamily="18" charset="2"/>
              <a:buChar char=""/>
            </a:pPr>
            <a:endParaRPr lang="en-US" altLang="en-US" dirty="0"/>
          </a:p>
          <a:p>
            <a:pPr marL="273050" indent="-273050">
              <a:lnSpc>
                <a:spcPct val="90000"/>
              </a:lnSpc>
              <a:buFont typeface="Wingdings 2" pitchFamily="18" charset="2"/>
              <a:buChar char=""/>
            </a:pPr>
            <a:r>
              <a:rPr lang="en-US" altLang="en-US" dirty="0"/>
              <a:t>Two common examples: </a:t>
            </a:r>
          </a:p>
          <a:p>
            <a:pPr marL="880110" lvl="1" indent="-514350">
              <a:lnSpc>
                <a:spcPct val="90000"/>
              </a:lnSpc>
              <a:buFont typeface="Wingdings" panose="05000000000000000000" pitchFamily="2" charset="2"/>
              <a:buChar char="Ø"/>
            </a:pPr>
            <a:r>
              <a:rPr lang="en-US" altLang="en-US" dirty="0"/>
              <a:t>Incremental Model </a:t>
            </a:r>
          </a:p>
          <a:p>
            <a:pPr marL="880110" lvl="1" indent="-514350">
              <a:lnSpc>
                <a:spcPct val="90000"/>
              </a:lnSpc>
              <a:buFont typeface="Wingdings" panose="05000000000000000000" pitchFamily="2" charset="2"/>
              <a:buChar char="Ø"/>
            </a:pPr>
            <a:r>
              <a:rPr lang="en-US" altLang="en-US" dirty="0"/>
              <a:t>Spiral Model</a:t>
            </a:r>
          </a:p>
        </p:txBody>
      </p:sp>
      <p:sp>
        <p:nvSpPr>
          <p:cNvPr id="5" name="Title 4"/>
          <p:cNvSpPr>
            <a:spLocks noGrp="1"/>
          </p:cNvSpPr>
          <p:nvPr>
            <p:ph type="title"/>
          </p:nvPr>
        </p:nvSpPr>
        <p:spPr/>
        <p:txBody>
          <a:bodyPr/>
          <a:lstStyle/>
          <a:p>
            <a:r>
              <a:rPr lang="en-MY" dirty="0"/>
              <a:t>Evolutionary Software Process Model</a:t>
            </a:r>
          </a:p>
        </p:txBody>
      </p:sp>
    </p:spTree>
    <p:extLst>
      <p:ext uri="{BB962C8B-B14F-4D97-AF65-F5344CB8AC3E}">
        <p14:creationId xmlns:p14="http://schemas.microsoft.com/office/powerpoint/2010/main" val="175654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49</a:t>
            </a:fld>
            <a:endParaRPr lang="en-US"/>
          </a:p>
        </p:txBody>
      </p:sp>
      <p:sp>
        <p:nvSpPr>
          <p:cNvPr id="3" name="Text Placeholder 2"/>
          <p:cNvSpPr>
            <a:spLocks noGrp="1"/>
          </p:cNvSpPr>
          <p:nvPr>
            <p:ph type="body" idx="1"/>
          </p:nvPr>
        </p:nvSpPr>
        <p:spPr/>
        <p:txBody>
          <a:bodyPr/>
          <a:lstStyle/>
          <a:p>
            <a:endParaRPr lang="en-MY" dirty="0"/>
          </a:p>
        </p:txBody>
      </p:sp>
      <p:sp>
        <p:nvSpPr>
          <p:cNvPr id="4" name="Title 3"/>
          <p:cNvSpPr>
            <a:spLocks noGrp="1"/>
          </p:cNvSpPr>
          <p:nvPr>
            <p:ph type="title"/>
          </p:nvPr>
        </p:nvSpPr>
        <p:spPr/>
        <p:txBody>
          <a:bodyPr/>
          <a:lstStyle/>
          <a:p>
            <a:pPr marL="628650" indent="-628650"/>
            <a:r>
              <a:rPr lang="en-MY" sz="4000" dirty="0"/>
              <a:t>4. Evolutionary Software Process Model: </a:t>
            </a:r>
            <a:br>
              <a:rPr lang="en-MY" sz="4000" dirty="0"/>
            </a:br>
            <a:r>
              <a:rPr lang="en-MY" sz="4000" dirty="0"/>
              <a:t>Incremental Model </a:t>
            </a:r>
          </a:p>
        </p:txBody>
      </p:sp>
    </p:spTree>
    <p:extLst>
      <p:ext uri="{BB962C8B-B14F-4D97-AF65-F5344CB8AC3E}">
        <p14:creationId xmlns:p14="http://schemas.microsoft.com/office/powerpoint/2010/main" val="305359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Software Process Model</a:t>
            </a:r>
          </a:p>
        </p:txBody>
      </p:sp>
      <p:pic>
        <p:nvPicPr>
          <p:cNvPr id="3" name="Picture 7" descr="http://blogs.vmware.com/hol/files/2014/07/community-building-blocks.jpeg"/>
          <p:cNvPicPr>
            <a:picLocks noChangeAspect="1" noChangeArrowheads="1"/>
          </p:cNvPicPr>
          <p:nvPr/>
        </p:nvPicPr>
        <p:blipFill>
          <a:blip r:embed="rId2"/>
          <a:srcRect/>
          <a:stretch>
            <a:fillRect/>
          </a:stretch>
        </p:blipFill>
        <p:spPr bwMode="auto">
          <a:xfrm>
            <a:off x="3742765" y="2864878"/>
            <a:ext cx="4038600" cy="2695575"/>
          </a:xfrm>
          <a:prstGeom prst="rect">
            <a:avLst/>
          </a:prstGeom>
          <a:noFill/>
          <a:ln w="9525">
            <a:noFill/>
            <a:miter lim="800000"/>
            <a:headEnd/>
            <a:tailEnd/>
          </a:ln>
        </p:spPr>
      </p:pic>
      <p:sp>
        <p:nvSpPr>
          <p:cNvPr id="4" name="Rectangle 3"/>
          <p:cNvSpPr/>
          <p:nvPr/>
        </p:nvSpPr>
        <p:spPr>
          <a:xfrm>
            <a:off x="6507097" y="1970335"/>
            <a:ext cx="3874032" cy="954107"/>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wrap="square">
            <a:spAutoFit/>
          </a:bodyPr>
          <a:lstStyle/>
          <a:p>
            <a:pPr>
              <a:defRPr/>
            </a:pPr>
            <a:r>
              <a:rPr lang="en-US" altLang="en-US" sz="2800" dirty="0">
                <a:solidFill>
                  <a:schemeClr val="tx1"/>
                </a:solidFill>
              </a:rPr>
              <a:t>Simplified description of software processes</a:t>
            </a:r>
            <a:endParaRPr lang="en-MY" sz="2800" dirty="0">
              <a:solidFill>
                <a:schemeClr val="tx1"/>
              </a:solidFill>
            </a:endParaRPr>
          </a:p>
        </p:txBody>
      </p:sp>
      <p:sp>
        <p:nvSpPr>
          <p:cNvPr id="5" name="Rectangle 4"/>
          <p:cNvSpPr/>
          <p:nvPr/>
        </p:nvSpPr>
        <p:spPr>
          <a:xfrm>
            <a:off x="7171764" y="5389063"/>
            <a:ext cx="2661697" cy="954107"/>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wrap="square">
            <a:spAutoFit/>
          </a:bodyPr>
          <a:lstStyle/>
          <a:p>
            <a:pPr>
              <a:defRPr/>
            </a:pPr>
            <a:r>
              <a:rPr lang="en-US" altLang="en-US" sz="2800" dirty="0">
                <a:solidFill>
                  <a:schemeClr val="tx1"/>
                </a:solidFill>
              </a:rPr>
              <a:t>Different perspectives</a:t>
            </a:r>
            <a:endParaRPr lang="en-MY" sz="2800" dirty="0">
              <a:solidFill>
                <a:schemeClr val="tx1"/>
              </a:solidFill>
            </a:endParaRPr>
          </a:p>
        </p:txBody>
      </p:sp>
      <p:sp>
        <p:nvSpPr>
          <p:cNvPr id="6" name="Rectangle 5"/>
          <p:cNvSpPr/>
          <p:nvPr/>
        </p:nvSpPr>
        <p:spPr>
          <a:xfrm>
            <a:off x="770966" y="2082161"/>
            <a:ext cx="3243942" cy="1815882"/>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wrap="square">
            <a:spAutoFit/>
          </a:bodyPr>
          <a:lstStyle/>
          <a:p>
            <a:pPr>
              <a:defRPr/>
            </a:pPr>
            <a:r>
              <a:rPr lang="en-US" altLang="en-US" sz="2800" dirty="0">
                <a:solidFill>
                  <a:schemeClr val="tx1"/>
                </a:solidFill>
              </a:rPr>
              <a:t>Including:</a:t>
            </a:r>
          </a:p>
          <a:p>
            <a:pPr>
              <a:buFont typeface="Wingdings" pitchFamily="2" charset="2"/>
              <a:buChar char="ü"/>
              <a:defRPr/>
            </a:pPr>
            <a:r>
              <a:rPr lang="en-US" sz="2800" dirty="0">
                <a:solidFill>
                  <a:schemeClr val="tx1"/>
                </a:solidFill>
              </a:rPr>
              <a:t>SW processes</a:t>
            </a:r>
          </a:p>
          <a:p>
            <a:pPr>
              <a:buFont typeface="Wingdings" pitchFamily="2" charset="2"/>
              <a:buChar char="ü"/>
              <a:defRPr/>
            </a:pPr>
            <a:r>
              <a:rPr lang="en-US" sz="2800" dirty="0">
                <a:solidFill>
                  <a:schemeClr val="tx1"/>
                </a:solidFill>
              </a:rPr>
              <a:t>Roles</a:t>
            </a:r>
          </a:p>
          <a:p>
            <a:pPr>
              <a:buFont typeface="Wingdings" pitchFamily="2" charset="2"/>
              <a:buChar char="ü"/>
              <a:defRPr/>
            </a:pPr>
            <a:r>
              <a:rPr lang="en-US" sz="2800" dirty="0">
                <a:solidFill>
                  <a:schemeClr val="tx1"/>
                </a:solidFill>
              </a:rPr>
              <a:t>Products</a:t>
            </a:r>
            <a:endParaRPr lang="en-MY" sz="2800" dirty="0">
              <a:solidFill>
                <a:schemeClr val="tx1"/>
              </a:solidFill>
            </a:endParaRPr>
          </a:p>
        </p:txBody>
      </p:sp>
      <p:sp>
        <p:nvSpPr>
          <p:cNvPr id="7" name="Slide Number Placeholder 6"/>
          <p:cNvSpPr>
            <a:spLocks noGrp="1"/>
          </p:cNvSpPr>
          <p:nvPr>
            <p:ph type="sldNum" sz="quarter" idx="12"/>
          </p:nvPr>
        </p:nvSpPr>
        <p:spPr/>
        <p:txBody>
          <a:bodyPr/>
          <a:lstStyle/>
          <a:p>
            <a:fld id="{401CF334-2D5C-4859-84A6-CA7E6E43FAEB}" type="slidenum">
              <a:rPr lang="en-US" smtClean="0"/>
              <a:t>5</a:t>
            </a:fld>
            <a:endParaRPr lang="en-US"/>
          </a:p>
        </p:txBody>
      </p:sp>
    </p:spTree>
    <p:extLst>
      <p:ext uri="{BB962C8B-B14F-4D97-AF65-F5344CB8AC3E}">
        <p14:creationId xmlns:p14="http://schemas.microsoft.com/office/powerpoint/2010/main" val="237259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5"/>
                                        </p:tgtEl>
                                        <p:attrNameLst>
                                          <p:attrName>style.visibility</p:attrName>
                                        </p:attrNameLst>
                                      </p:cBhvr>
                                      <p:to>
                                        <p:strVal val="visible"/>
                                      </p:to>
                                    </p:set>
                                    <p:anim calcmode="discrete" valueType="clr">
                                      <p:cBhvr override="childStyle">
                                        <p:cTn id="14"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5"/>
                                        </p:tgtEl>
                                        <p:attrNameLst>
                                          <p:attrName>fillcolor</p:attrName>
                                        </p:attrNameLst>
                                      </p:cBhvr>
                                      <p:tavLst>
                                        <p:tav tm="0">
                                          <p:val>
                                            <p:clrVal>
                                              <a:schemeClr val="accent2"/>
                                            </p:clrVal>
                                          </p:val>
                                        </p:tav>
                                        <p:tav tm="50000">
                                          <p:val>
                                            <p:clrVal>
                                              <a:schemeClr val="hlink"/>
                                            </p:clrVal>
                                          </p:val>
                                        </p:tav>
                                      </p:tavLst>
                                    </p:anim>
                                    <p:set>
                                      <p:cBhvr>
                                        <p:cTn id="16" dur="80"/>
                                        <p:tgtEl>
                                          <p:spTgt spid="5"/>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6"/>
                                        </p:tgtEl>
                                        <p:attrNameLst>
                                          <p:attrName>style.visibility</p:attrName>
                                        </p:attrNameLst>
                                      </p:cBhvr>
                                      <p:to>
                                        <p:strVal val="visible"/>
                                      </p:to>
                                    </p:set>
                                    <p:anim calcmode="discrete" valueType="clr">
                                      <p:cBhvr override="childStyle">
                                        <p:cTn id="21"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6"/>
                                        </p:tgtEl>
                                        <p:attrNameLst>
                                          <p:attrName>fillcolor</p:attrName>
                                        </p:attrNameLst>
                                      </p:cBhvr>
                                      <p:tavLst>
                                        <p:tav tm="0">
                                          <p:val>
                                            <p:clrVal>
                                              <a:schemeClr val="accent2"/>
                                            </p:clrVal>
                                          </p:val>
                                        </p:tav>
                                        <p:tav tm="50000">
                                          <p:val>
                                            <p:clrVal>
                                              <a:schemeClr val="hlink"/>
                                            </p:clrVal>
                                          </p:val>
                                        </p:tav>
                                      </p:tavLst>
                                    </p:anim>
                                    <p:set>
                                      <p:cBhvr>
                                        <p:cTn id="23"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D4D3C6-4B51-4614-A27A-AEB48A39CFD6}"/>
              </a:ext>
            </a:extLst>
          </p:cNvPr>
          <p:cNvSpPr>
            <a:spLocks noGrp="1"/>
          </p:cNvSpPr>
          <p:nvPr>
            <p:ph type="sldNum" sz="quarter" idx="12"/>
          </p:nvPr>
        </p:nvSpPr>
        <p:spPr/>
        <p:txBody>
          <a:bodyPr/>
          <a:lstStyle/>
          <a:p>
            <a:fld id="{401CF334-2D5C-4859-84A6-CA7E6E43FAEB}" type="slidenum">
              <a:rPr lang="en-US" smtClean="0"/>
              <a:t>50</a:t>
            </a:fld>
            <a:endParaRPr lang="en-US"/>
          </a:p>
        </p:txBody>
      </p:sp>
      <p:pic>
        <p:nvPicPr>
          <p:cNvPr id="5" name="Picture 4">
            <a:extLst>
              <a:ext uri="{FF2B5EF4-FFF2-40B4-BE49-F238E27FC236}">
                <a16:creationId xmlns:a16="http://schemas.microsoft.com/office/drawing/2014/main" id="{EA9484B0-DD41-43D3-A121-C917CEAFF182}"/>
              </a:ext>
            </a:extLst>
          </p:cNvPr>
          <p:cNvPicPr>
            <a:picLocks noChangeAspect="1"/>
          </p:cNvPicPr>
          <p:nvPr/>
        </p:nvPicPr>
        <p:blipFill>
          <a:blip r:embed="rId2"/>
          <a:stretch>
            <a:fillRect/>
          </a:stretch>
        </p:blipFill>
        <p:spPr>
          <a:xfrm>
            <a:off x="549973" y="420314"/>
            <a:ext cx="10470787" cy="4945809"/>
          </a:xfrm>
          <a:prstGeom prst="rect">
            <a:avLst/>
          </a:prstGeom>
        </p:spPr>
      </p:pic>
    </p:spTree>
    <p:extLst>
      <p:ext uri="{BB962C8B-B14F-4D97-AF65-F5344CB8AC3E}">
        <p14:creationId xmlns:p14="http://schemas.microsoft.com/office/powerpoint/2010/main" val="36443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51</a:t>
            </a:fld>
            <a:endParaRPr lang="en-US"/>
          </a:p>
        </p:txBody>
      </p:sp>
      <p:sp>
        <p:nvSpPr>
          <p:cNvPr id="4" name="Title 3"/>
          <p:cNvSpPr>
            <a:spLocks noGrp="1"/>
          </p:cNvSpPr>
          <p:nvPr>
            <p:ph type="title"/>
          </p:nvPr>
        </p:nvSpPr>
        <p:spPr/>
        <p:txBody>
          <a:bodyPr>
            <a:normAutofit fontScale="90000"/>
          </a:bodyPr>
          <a:lstStyle/>
          <a:p>
            <a:pPr marL="541338" indent="-541338"/>
            <a:r>
              <a:rPr lang="en-MY" dirty="0"/>
              <a:t>4. Evolutionary Software Process Model: </a:t>
            </a:r>
            <a:br>
              <a:rPr lang="en-MY" dirty="0"/>
            </a:br>
            <a:r>
              <a:rPr lang="en-MY" dirty="0"/>
              <a:t>Incremental Model </a:t>
            </a:r>
          </a:p>
        </p:txBody>
      </p:sp>
      <p:pic>
        <p:nvPicPr>
          <p:cNvPr id="5" name="Picture 2" descr="http://csis.pace.edu/~marchese/SE616/L12/Image9.gif"/>
          <p:cNvPicPr>
            <a:picLocks noChangeAspect="1" noChangeArrowheads="1"/>
          </p:cNvPicPr>
          <p:nvPr/>
        </p:nvPicPr>
        <p:blipFill>
          <a:blip r:embed="rId2"/>
          <a:srcRect/>
          <a:stretch>
            <a:fillRect/>
          </a:stretch>
        </p:blipFill>
        <p:spPr bwMode="auto">
          <a:xfrm>
            <a:off x="1590997" y="1539876"/>
            <a:ext cx="9111605" cy="5181600"/>
          </a:xfrm>
          <a:prstGeom prst="rect">
            <a:avLst/>
          </a:prstGeom>
          <a:noFill/>
        </p:spPr>
      </p:pic>
    </p:spTree>
    <p:extLst>
      <p:ext uri="{BB962C8B-B14F-4D97-AF65-F5344CB8AC3E}">
        <p14:creationId xmlns:p14="http://schemas.microsoft.com/office/powerpoint/2010/main" val="136643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E81637-FAE3-4FEA-BFCC-D8E29EA802D5}"/>
              </a:ext>
            </a:extLst>
          </p:cNvPr>
          <p:cNvSpPr>
            <a:spLocks noGrp="1"/>
          </p:cNvSpPr>
          <p:nvPr>
            <p:ph type="sldNum" sz="quarter" idx="12"/>
          </p:nvPr>
        </p:nvSpPr>
        <p:spPr/>
        <p:txBody>
          <a:bodyPr/>
          <a:lstStyle/>
          <a:p>
            <a:fld id="{401CF334-2D5C-4859-84A6-CA7E6E43FAEB}" type="slidenum">
              <a:rPr lang="en-US" smtClean="0"/>
              <a:t>52</a:t>
            </a:fld>
            <a:endParaRPr lang="en-US"/>
          </a:p>
        </p:txBody>
      </p:sp>
      <p:pic>
        <p:nvPicPr>
          <p:cNvPr id="4" name="Picture 3">
            <a:extLst>
              <a:ext uri="{FF2B5EF4-FFF2-40B4-BE49-F238E27FC236}">
                <a16:creationId xmlns:a16="http://schemas.microsoft.com/office/drawing/2014/main" id="{4A7AD16E-A4C2-497E-8707-7891A73A351E}"/>
              </a:ext>
            </a:extLst>
          </p:cNvPr>
          <p:cNvPicPr>
            <a:picLocks noChangeAspect="1"/>
          </p:cNvPicPr>
          <p:nvPr/>
        </p:nvPicPr>
        <p:blipFill>
          <a:blip r:embed="rId2"/>
          <a:stretch>
            <a:fillRect/>
          </a:stretch>
        </p:blipFill>
        <p:spPr>
          <a:xfrm>
            <a:off x="289061" y="0"/>
            <a:ext cx="11499577" cy="6180356"/>
          </a:xfrm>
          <a:prstGeom prst="rect">
            <a:avLst/>
          </a:prstGeom>
        </p:spPr>
      </p:pic>
    </p:spTree>
    <p:extLst>
      <p:ext uri="{BB962C8B-B14F-4D97-AF65-F5344CB8AC3E}">
        <p14:creationId xmlns:p14="http://schemas.microsoft.com/office/powerpoint/2010/main" val="5101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53</a:t>
            </a:fld>
            <a:endParaRPr lang="en-US"/>
          </a:p>
        </p:txBody>
      </p:sp>
      <p:sp>
        <p:nvSpPr>
          <p:cNvPr id="3" name="Content Placeholder 2"/>
          <p:cNvSpPr>
            <a:spLocks noGrp="1"/>
          </p:cNvSpPr>
          <p:nvPr>
            <p:ph idx="1"/>
          </p:nvPr>
        </p:nvSpPr>
        <p:spPr/>
        <p:txBody>
          <a:bodyPr/>
          <a:lstStyle/>
          <a:p>
            <a:r>
              <a:rPr lang="en-US" altLang="en-US" dirty="0"/>
              <a:t>How it works?</a:t>
            </a:r>
          </a:p>
          <a:p>
            <a:r>
              <a:rPr lang="en-US" altLang="en-US" dirty="0"/>
              <a:t>Doing part by part, can make improvement based on each of the part in the project</a:t>
            </a:r>
          </a:p>
          <a:p>
            <a:r>
              <a:rPr lang="en-US" altLang="en-US" dirty="0"/>
              <a:t>Deliver the core product function(s)/feature(s) at the first increment/version and deliver the supplementary product function(s)/feature(s) in next increment(s)/version(s).</a:t>
            </a:r>
          </a:p>
        </p:txBody>
      </p:sp>
      <p:sp>
        <p:nvSpPr>
          <p:cNvPr id="4" name="Title 3"/>
          <p:cNvSpPr>
            <a:spLocks noGrp="1"/>
          </p:cNvSpPr>
          <p:nvPr>
            <p:ph type="title"/>
          </p:nvPr>
        </p:nvSpPr>
        <p:spPr/>
        <p:txBody>
          <a:bodyPr>
            <a:normAutofit fontScale="90000"/>
          </a:bodyPr>
          <a:lstStyle/>
          <a:p>
            <a:pPr marL="541338" indent="-541338"/>
            <a:r>
              <a:rPr lang="en-MY" dirty="0"/>
              <a:t>4. Evolutionary Software Process Model: </a:t>
            </a:r>
            <a:br>
              <a:rPr lang="en-MY" dirty="0"/>
            </a:br>
            <a:r>
              <a:rPr lang="en-MY" dirty="0"/>
              <a:t>Incremental Model </a:t>
            </a:r>
          </a:p>
        </p:txBody>
      </p:sp>
    </p:spTree>
    <p:extLst>
      <p:ext uri="{BB962C8B-B14F-4D97-AF65-F5344CB8AC3E}">
        <p14:creationId xmlns:p14="http://schemas.microsoft.com/office/powerpoint/2010/main" val="289720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54</a:t>
            </a:fld>
            <a:endParaRPr lang="en-US"/>
          </a:p>
        </p:txBody>
      </p:sp>
      <p:sp>
        <p:nvSpPr>
          <p:cNvPr id="3" name="Content Placeholder 2"/>
          <p:cNvSpPr>
            <a:spLocks noGrp="1"/>
          </p:cNvSpPr>
          <p:nvPr>
            <p:ph idx="1"/>
          </p:nvPr>
        </p:nvSpPr>
        <p:spPr/>
        <p:txBody>
          <a:bodyPr/>
          <a:lstStyle/>
          <a:p>
            <a:pPr marL="7938" lvl="1" indent="0">
              <a:lnSpc>
                <a:spcPct val="90000"/>
              </a:lnSpc>
              <a:buNone/>
            </a:pPr>
            <a:endParaRPr lang="en-US" altLang="en-US" sz="2400" b="1" dirty="0"/>
          </a:p>
          <a:p>
            <a:pPr marL="7938" lvl="1" indent="0">
              <a:lnSpc>
                <a:spcPct val="90000"/>
              </a:lnSpc>
              <a:buNone/>
            </a:pPr>
            <a:r>
              <a:rPr lang="en-US" altLang="en-US" sz="2400" b="1" dirty="0"/>
              <a:t>What are the advantages of this model?</a:t>
            </a:r>
          </a:p>
          <a:p>
            <a:pPr marL="7938" lvl="1" indent="0">
              <a:lnSpc>
                <a:spcPct val="90000"/>
              </a:lnSpc>
              <a:buNone/>
            </a:pPr>
            <a:endParaRPr lang="en-US" altLang="en-US" sz="2700" dirty="0"/>
          </a:p>
          <a:p>
            <a:pPr marL="541338" lvl="1" indent="-533400">
              <a:lnSpc>
                <a:spcPct val="90000"/>
              </a:lnSpc>
              <a:buFontTx/>
              <a:buAutoNum type="arabicPeriod"/>
            </a:pPr>
            <a:r>
              <a:rPr lang="en-US" altLang="en-US" sz="2700" dirty="0"/>
              <a:t>Particularly useful if staff unavailable.   </a:t>
            </a:r>
          </a:p>
          <a:p>
            <a:pPr marL="541338" lvl="1" indent="-533400">
              <a:lnSpc>
                <a:spcPct val="90000"/>
              </a:lnSpc>
              <a:buFontTx/>
              <a:buAutoNum type="arabicPeriod"/>
            </a:pPr>
            <a:endParaRPr lang="en-US" altLang="en-US" sz="2700" dirty="0"/>
          </a:p>
          <a:p>
            <a:pPr marL="541338" lvl="1" indent="-533400">
              <a:lnSpc>
                <a:spcPct val="90000"/>
              </a:lnSpc>
              <a:buFontTx/>
              <a:buAutoNum type="arabicPeriod"/>
            </a:pPr>
            <a:r>
              <a:rPr lang="en-US" altLang="en-US" sz="2700" dirty="0"/>
              <a:t>Can be planned to manage technical risks. </a:t>
            </a:r>
          </a:p>
          <a:p>
            <a:pPr marL="1005840" lvl="3" indent="-457200">
              <a:lnSpc>
                <a:spcPct val="90000"/>
              </a:lnSpc>
              <a:buFont typeface="Wingdings" panose="05000000000000000000" pitchFamily="2" charset="2"/>
              <a:buChar char="Ø"/>
            </a:pPr>
            <a:r>
              <a:rPr lang="en-US" altLang="en-US" dirty="0"/>
              <a:t>E.g. If the required h/w is not available at the early stage, plan not to use it in the early increment. So, able to deliver partial functionality to customer without delay!  </a:t>
            </a:r>
            <a:endParaRPr lang="en-US" altLang="en-US" sz="2300" dirty="0"/>
          </a:p>
        </p:txBody>
      </p:sp>
      <p:sp>
        <p:nvSpPr>
          <p:cNvPr id="4" name="Title 3"/>
          <p:cNvSpPr>
            <a:spLocks noGrp="1"/>
          </p:cNvSpPr>
          <p:nvPr>
            <p:ph type="title"/>
          </p:nvPr>
        </p:nvSpPr>
        <p:spPr/>
        <p:txBody>
          <a:bodyPr>
            <a:normAutofit fontScale="90000"/>
          </a:bodyPr>
          <a:lstStyle/>
          <a:p>
            <a:pPr marL="541338" indent="-541338"/>
            <a:r>
              <a:rPr lang="en-MY" dirty="0"/>
              <a:t>4. Evolutionary Software Process Model: </a:t>
            </a:r>
            <a:br>
              <a:rPr lang="en-MY" dirty="0"/>
            </a:br>
            <a:r>
              <a:rPr lang="en-MY" dirty="0"/>
              <a:t>Incremental Model </a:t>
            </a:r>
          </a:p>
        </p:txBody>
      </p:sp>
      <p:pic>
        <p:nvPicPr>
          <p:cNvPr id="5" name="Picture 8" descr="http://www.critical4.com.au/wp-content/uploads/2011/08/PPP_PRD_047_3D_people-Thumbs_Up.png"/>
          <p:cNvPicPr>
            <a:picLocks noChangeAspect="1" noChangeArrowheads="1"/>
          </p:cNvPicPr>
          <p:nvPr/>
        </p:nvPicPr>
        <p:blipFill>
          <a:blip r:embed="rId2"/>
          <a:srcRect/>
          <a:stretch>
            <a:fillRect/>
          </a:stretch>
        </p:blipFill>
        <p:spPr bwMode="auto">
          <a:xfrm>
            <a:off x="8967668" y="1339023"/>
            <a:ext cx="2614732" cy="2614732"/>
          </a:xfrm>
          <a:prstGeom prst="rect">
            <a:avLst/>
          </a:prstGeom>
          <a:noFill/>
          <a:ln w="9525">
            <a:noFill/>
            <a:miter lim="800000"/>
            <a:headEnd/>
            <a:tailEnd/>
          </a:ln>
        </p:spPr>
      </p:pic>
    </p:spTree>
    <p:extLst>
      <p:ext uri="{BB962C8B-B14F-4D97-AF65-F5344CB8AC3E}">
        <p14:creationId xmlns:p14="http://schemas.microsoft.com/office/powerpoint/2010/main" val="207542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55</a:t>
            </a:fld>
            <a:endParaRPr lang="en-US"/>
          </a:p>
        </p:txBody>
      </p:sp>
      <p:sp>
        <p:nvSpPr>
          <p:cNvPr id="3" name="Content Placeholder 2"/>
          <p:cNvSpPr>
            <a:spLocks noGrp="1"/>
          </p:cNvSpPr>
          <p:nvPr>
            <p:ph idx="1"/>
          </p:nvPr>
        </p:nvSpPr>
        <p:spPr/>
        <p:txBody>
          <a:bodyPr>
            <a:normAutofit/>
          </a:bodyPr>
          <a:lstStyle/>
          <a:p>
            <a:pPr marL="7938" lvl="1" indent="0">
              <a:lnSpc>
                <a:spcPct val="90000"/>
              </a:lnSpc>
              <a:buNone/>
            </a:pPr>
            <a:endParaRPr lang="en-US" altLang="en-US" dirty="0"/>
          </a:p>
          <a:p>
            <a:pPr marL="7938" lvl="1" indent="0">
              <a:lnSpc>
                <a:spcPct val="90000"/>
              </a:lnSpc>
              <a:buNone/>
            </a:pPr>
            <a:r>
              <a:rPr lang="en-US" altLang="en-US" b="1" dirty="0"/>
              <a:t>What is the main difference between incremental model and RAD model?</a:t>
            </a:r>
          </a:p>
          <a:p>
            <a:pPr marL="7938" lvl="1" indent="0">
              <a:lnSpc>
                <a:spcPct val="90000"/>
              </a:lnSpc>
              <a:buNone/>
            </a:pPr>
            <a:endParaRPr lang="en-US" altLang="en-US" dirty="0"/>
          </a:p>
          <a:p>
            <a:pPr marL="541338" lvl="1" indent="-533400">
              <a:lnSpc>
                <a:spcPct val="90000"/>
              </a:lnSpc>
              <a:buFontTx/>
              <a:buAutoNum type="arabicPeriod"/>
            </a:pPr>
            <a:r>
              <a:rPr lang="en-US" altLang="en-US" dirty="0">
                <a:latin typeface="Times New Roman" charset="0"/>
              </a:rPr>
              <a:t>RAD needs more resources to create several teams</a:t>
            </a:r>
            <a:r>
              <a:rPr lang="en-US" altLang="en-US" dirty="0"/>
              <a:t>.   </a:t>
            </a:r>
          </a:p>
          <a:p>
            <a:pPr marL="541338" lvl="1" indent="-533400">
              <a:lnSpc>
                <a:spcPct val="90000"/>
              </a:lnSpc>
              <a:buFontTx/>
              <a:buAutoNum type="arabicPeriod"/>
            </a:pPr>
            <a:r>
              <a:rPr lang="en-US" altLang="en-US" dirty="0"/>
              <a:t>Incremental model needs less resources, project done by one team</a:t>
            </a:r>
          </a:p>
          <a:p>
            <a:pPr marL="541338" lvl="1" indent="-533400">
              <a:lnSpc>
                <a:spcPct val="90000"/>
              </a:lnSpc>
              <a:buFontTx/>
              <a:buAutoNum type="arabicPeriod"/>
            </a:pPr>
            <a:r>
              <a:rPr lang="en-US" altLang="en-US" dirty="0">
                <a:latin typeface="Times New Roman" charset="0"/>
              </a:rPr>
              <a:t>Incremental model delivers software product version by version</a:t>
            </a:r>
            <a:endParaRPr lang="en-US" altLang="en-US" sz="2400" dirty="0"/>
          </a:p>
        </p:txBody>
      </p:sp>
      <p:sp>
        <p:nvSpPr>
          <p:cNvPr id="4" name="Title 3"/>
          <p:cNvSpPr>
            <a:spLocks noGrp="1"/>
          </p:cNvSpPr>
          <p:nvPr>
            <p:ph type="title"/>
          </p:nvPr>
        </p:nvSpPr>
        <p:spPr/>
        <p:txBody>
          <a:bodyPr>
            <a:normAutofit fontScale="90000"/>
          </a:bodyPr>
          <a:lstStyle/>
          <a:p>
            <a:pPr marL="541338" indent="-541338"/>
            <a:r>
              <a:rPr lang="en-MY" dirty="0"/>
              <a:t>4. Evolutionary Software Process Model: </a:t>
            </a:r>
            <a:br>
              <a:rPr lang="en-MY" dirty="0"/>
            </a:br>
            <a:r>
              <a:rPr lang="en-MY" dirty="0"/>
              <a:t>Incremental Model </a:t>
            </a:r>
          </a:p>
        </p:txBody>
      </p:sp>
    </p:spTree>
    <p:extLst>
      <p:ext uri="{BB962C8B-B14F-4D97-AF65-F5344CB8AC3E}">
        <p14:creationId xmlns:p14="http://schemas.microsoft.com/office/powerpoint/2010/main" val="363369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56</a:t>
            </a:fld>
            <a:endParaRPr lang="en-US"/>
          </a:p>
        </p:txBody>
      </p:sp>
      <p:sp>
        <p:nvSpPr>
          <p:cNvPr id="3" name="Text Placeholder 2"/>
          <p:cNvSpPr>
            <a:spLocks noGrp="1"/>
          </p:cNvSpPr>
          <p:nvPr>
            <p:ph type="body" idx="1"/>
          </p:nvPr>
        </p:nvSpPr>
        <p:spPr/>
        <p:txBody>
          <a:bodyPr/>
          <a:lstStyle/>
          <a:p>
            <a:endParaRPr lang="en-MY"/>
          </a:p>
        </p:txBody>
      </p:sp>
      <p:sp>
        <p:nvSpPr>
          <p:cNvPr id="4" name="Title 3"/>
          <p:cNvSpPr>
            <a:spLocks noGrp="1"/>
          </p:cNvSpPr>
          <p:nvPr>
            <p:ph type="title"/>
          </p:nvPr>
        </p:nvSpPr>
        <p:spPr/>
        <p:txBody>
          <a:bodyPr/>
          <a:lstStyle/>
          <a:p>
            <a:pPr marL="628650" indent="-628650"/>
            <a:r>
              <a:rPr lang="en-MY" sz="4000" dirty="0"/>
              <a:t>5. Evolutionary Software Process Model: </a:t>
            </a:r>
            <a:br>
              <a:rPr lang="en-MY" sz="4000" dirty="0"/>
            </a:br>
            <a:r>
              <a:rPr lang="en-MY" sz="4000" dirty="0"/>
              <a:t>Spiral Model </a:t>
            </a:r>
          </a:p>
        </p:txBody>
      </p:sp>
    </p:spTree>
    <p:extLst>
      <p:ext uri="{BB962C8B-B14F-4D97-AF65-F5344CB8AC3E}">
        <p14:creationId xmlns:p14="http://schemas.microsoft.com/office/powerpoint/2010/main" val="24834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57</a:t>
            </a:fld>
            <a:endParaRPr lang="en-US"/>
          </a:p>
        </p:txBody>
      </p:sp>
      <p:sp>
        <p:nvSpPr>
          <p:cNvPr id="3" name="Content Placeholder 2"/>
          <p:cNvSpPr>
            <a:spLocks noGrp="1"/>
          </p:cNvSpPr>
          <p:nvPr>
            <p:ph idx="1"/>
          </p:nvPr>
        </p:nvSpPr>
        <p:spPr/>
        <p:txBody>
          <a:bodyPr/>
          <a:lstStyle/>
          <a:p>
            <a:pPr marL="609600" indent="-609600">
              <a:lnSpc>
                <a:spcPct val="90000"/>
              </a:lnSpc>
            </a:pPr>
            <a:r>
              <a:rPr lang="en-US" altLang="en-US" dirty="0"/>
              <a:t>Divided into a number of framework activities, called task regions. </a:t>
            </a:r>
          </a:p>
          <a:p>
            <a:pPr marL="609600" indent="-609600">
              <a:lnSpc>
                <a:spcPct val="90000"/>
              </a:lnSpc>
              <a:buNone/>
            </a:pPr>
            <a:endParaRPr lang="en-US" altLang="en-US" dirty="0"/>
          </a:p>
          <a:p>
            <a:pPr marL="609600" indent="-609600">
              <a:lnSpc>
                <a:spcPct val="90000"/>
              </a:lnSpc>
            </a:pPr>
            <a:r>
              <a:rPr lang="en-US" altLang="en-US" dirty="0"/>
              <a:t>Software engineering team moves around the spiral, beginning at the center.</a:t>
            </a:r>
          </a:p>
        </p:txBody>
      </p:sp>
      <p:sp>
        <p:nvSpPr>
          <p:cNvPr id="4" name="Title 3"/>
          <p:cNvSpPr>
            <a:spLocks noGrp="1"/>
          </p:cNvSpPr>
          <p:nvPr>
            <p:ph type="title"/>
          </p:nvPr>
        </p:nvSpPr>
        <p:spPr/>
        <p:txBody>
          <a:bodyPr>
            <a:normAutofit fontScale="90000"/>
          </a:bodyPr>
          <a:lstStyle/>
          <a:p>
            <a:pPr marL="541338" indent="-541338"/>
            <a:r>
              <a:rPr lang="en-MY" dirty="0"/>
              <a:t>5. Evolutionary Software Process Model: </a:t>
            </a:r>
            <a:br>
              <a:rPr lang="en-MY" dirty="0"/>
            </a:br>
            <a:r>
              <a:rPr lang="en-MY" dirty="0"/>
              <a:t>Spiral Model </a:t>
            </a:r>
          </a:p>
        </p:txBody>
      </p:sp>
    </p:spTree>
    <p:extLst>
      <p:ext uri="{BB962C8B-B14F-4D97-AF65-F5344CB8AC3E}">
        <p14:creationId xmlns:p14="http://schemas.microsoft.com/office/powerpoint/2010/main" val="172652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p:cNvGrpSpPr>
            <a:grpSpLocks noChangeAspect="1"/>
          </p:cNvGrpSpPr>
          <p:nvPr/>
        </p:nvGrpSpPr>
        <p:grpSpPr bwMode="auto">
          <a:xfrm>
            <a:off x="1754188" y="1701800"/>
            <a:ext cx="8812212" cy="4953000"/>
            <a:chOff x="1105" y="1072"/>
            <a:chExt cx="5551" cy="3120"/>
          </a:xfrm>
        </p:grpSpPr>
        <p:sp>
          <p:nvSpPr>
            <p:cNvPr id="8" name="AutoShape 3"/>
            <p:cNvSpPr>
              <a:spLocks noChangeAspect="1" noChangeArrowheads="1" noTextEdit="1"/>
            </p:cNvSpPr>
            <p:nvPr/>
          </p:nvSpPr>
          <p:spPr bwMode="auto">
            <a:xfrm>
              <a:off x="1105" y="1072"/>
              <a:ext cx="5551" cy="3120"/>
            </a:xfrm>
            <a:prstGeom prst="rect">
              <a:avLst/>
            </a:prstGeom>
            <a:solidFill>
              <a:schemeClr val="accent1">
                <a:lumMod val="20000"/>
                <a:lumOff val="80000"/>
              </a:schemeClr>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MY"/>
            </a:p>
          </p:txBody>
        </p:sp>
        <p:grpSp>
          <p:nvGrpSpPr>
            <p:cNvPr id="9" name="Group 205"/>
            <p:cNvGrpSpPr>
              <a:grpSpLocks/>
            </p:cNvGrpSpPr>
            <p:nvPr/>
          </p:nvGrpSpPr>
          <p:grpSpPr bwMode="auto">
            <a:xfrm>
              <a:off x="1379" y="1953"/>
              <a:ext cx="4429" cy="1679"/>
              <a:chOff x="1379" y="1953"/>
              <a:chExt cx="4429" cy="1679"/>
            </a:xfrm>
          </p:grpSpPr>
          <p:sp>
            <p:nvSpPr>
              <p:cNvPr id="715" name="Line 5"/>
              <p:cNvSpPr>
                <a:spLocks noChangeShapeType="1"/>
              </p:cNvSpPr>
              <p:nvPr/>
            </p:nvSpPr>
            <p:spPr bwMode="auto">
              <a:xfrm>
                <a:off x="1379" y="275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16" name="Line 6"/>
              <p:cNvSpPr>
                <a:spLocks noChangeShapeType="1"/>
              </p:cNvSpPr>
              <p:nvPr/>
            </p:nvSpPr>
            <p:spPr bwMode="auto">
              <a:xfrm>
                <a:off x="1392" y="283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17" name="Line 7"/>
              <p:cNvSpPr>
                <a:spLocks noChangeShapeType="1"/>
              </p:cNvSpPr>
              <p:nvPr/>
            </p:nvSpPr>
            <p:spPr bwMode="auto">
              <a:xfrm>
                <a:off x="1392" y="2834"/>
                <a:ext cx="25"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18" name="Line 8"/>
              <p:cNvSpPr>
                <a:spLocks noChangeShapeType="1"/>
              </p:cNvSpPr>
              <p:nvPr/>
            </p:nvSpPr>
            <p:spPr bwMode="auto">
              <a:xfrm>
                <a:off x="1417" y="29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19" name="Line 9"/>
              <p:cNvSpPr>
                <a:spLocks noChangeShapeType="1"/>
              </p:cNvSpPr>
              <p:nvPr/>
            </p:nvSpPr>
            <p:spPr bwMode="auto">
              <a:xfrm>
                <a:off x="1417" y="2927"/>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20" name="Line 10"/>
              <p:cNvSpPr>
                <a:spLocks noChangeShapeType="1"/>
              </p:cNvSpPr>
              <p:nvPr/>
            </p:nvSpPr>
            <p:spPr bwMode="auto">
              <a:xfrm>
                <a:off x="1479" y="30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21" name="Line 11"/>
              <p:cNvSpPr>
                <a:spLocks noChangeShapeType="1"/>
              </p:cNvSpPr>
              <p:nvPr/>
            </p:nvSpPr>
            <p:spPr bwMode="auto">
              <a:xfrm>
                <a:off x="1479" y="301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22" name="Line 12"/>
              <p:cNvSpPr>
                <a:spLocks noChangeShapeType="1"/>
              </p:cNvSpPr>
              <p:nvPr/>
            </p:nvSpPr>
            <p:spPr bwMode="auto">
              <a:xfrm>
                <a:off x="1554" y="30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23" name="Line 13"/>
              <p:cNvSpPr>
                <a:spLocks noChangeShapeType="1"/>
              </p:cNvSpPr>
              <p:nvPr/>
            </p:nvSpPr>
            <p:spPr bwMode="auto">
              <a:xfrm>
                <a:off x="1554" y="309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24" name="Line 14"/>
              <p:cNvSpPr>
                <a:spLocks noChangeShapeType="1"/>
              </p:cNvSpPr>
              <p:nvPr/>
            </p:nvSpPr>
            <p:spPr bwMode="auto">
              <a:xfrm>
                <a:off x="1641" y="317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25" name="Line 15"/>
              <p:cNvSpPr>
                <a:spLocks noChangeShapeType="1"/>
              </p:cNvSpPr>
              <p:nvPr/>
            </p:nvSpPr>
            <p:spPr bwMode="auto">
              <a:xfrm>
                <a:off x="1641" y="3176"/>
                <a:ext cx="11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26" name="Line 16"/>
              <p:cNvSpPr>
                <a:spLocks noChangeShapeType="1"/>
              </p:cNvSpPr>
              <p:nvPr/>
            </p:nvSpPr>
            <p:spPr bwMode="auto">
              <a:xfrm>
                <a:off x="1754" y="3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27" name="Line 17"/>
              <p:cNvSpPr>
                <a:spLocks noChangeShapeType="1"/>
              </p:cNvSpPr>
              <p:nvPr/>
            </p:nvSpPr>
            <p:spPr bwMode="auto">
              <a:xfrm>
                <a:off x="1754" y="3249"/>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28" name="Line 18"/>
              <p:cNvSpPr>
                <a:spLocks noChangeShapeType="1"/>
              </p:cNvSpPr>
              <p:nvPr/>
            </p:nvSpPr>
            <p:spPr bwMode="auto">
              <a:xfrm>
                <a:off x="1878" y="3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29" name="Line 19"/>
              <p:cNvSpPr>
                <a:spLocks noChangeShapeType="1"/>
              </p:cNvSpPr>
              <p:nvPr/>
            </p:nvSpPr>
            <p:spPr bwMode="auto">
              <a:xfrm>
                <a:off x="1878" y="3311"/>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30" name="Line 20"/>
              <p:cNvSpPr>
                <a:spLocks noChangeShapeType="1"/>
              </p:cNvSpPr>
              <p:nvPr/>
            </p:nvSpPr>
            <p:spPr bwMode="auto">
              <a:xfrm>
                <a:off x="2028" y="337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31" name="Line 21"/>
              <p:cNvSpPr>
                <a:spLocks noChangeShapeType="1"/>
              </p:cNvSpPr>
              <p:nvPr/>
            </p:nvSpPr>
            <p:spPr bwMode="auto">
              <a:xfrm>
                <a:off x="2028" y="337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32" name="Line 22"/>
              <p:cNvSpPr>
                <a:spLocks noChangeShapeType="1"/>
              </p:cNvSpPr>
              <p:nvPr/>
            </p:nvSpPr>
            <p:spPr bwMode="auto">
              <a:xfrm>
                <a:off x="2352" y="34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33" name="Line 23"/>
              <p:cNvSpPr>
                <a:spLocks noChangeShapeType="1"/>
              </p:cNvSpPr>
              <p:nvPr/>
            </p:nvSpPr>
            <p:spPr bwMode="auto">
              <a:xfrm>
                <a:off x="2352" y="3487"/>
                <a:ext cx="3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34" name="Line 24"/>
              <p:cNvSpPr>
                <a:spLocks noChangeShapeType="1"/>
              </p:cNvSpPr>
              <p:nvPr/>
            </p:nvSpPr>
            <p:spPr bwMode="auto">
              <a:xfrm>
                <a:off x="2727" y="35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35" name="Line 25"/>
              <p:cNvSpPr>
                <a:spLocks noChangeShapeType="1"/>
              </p:cNvSpPr>
              <p:nvPr/>
            </p:nvSpPr>
            <p:spPr bwMode="auto">
              <a:xfrm>
                <a:off x="2727" y="3570"/>
                <a:ext cx="424"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36" name="Line 26"/>
              <p:cNvSpPr>
                <a:spLocks noChangeShapeType="1"/>
              </p:cNvSpPr>
              <p:nvPr/>
            </p:nvSpPr>
            <p:spPr bwMode="auto">
              <a:xfrm>
                <a:off x="3151" y="36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37" name="Line 27"/>
              <p:cNvSpPr>
                <a:spLocks noChangeShapeType="1"/>
              </p:cNvSpPr>
              <p:nvPr/>
            </p:nvSpPr>
            <p:spPr bwMode="auto">
              <a:xfrm>
                <a:off x="3151" y="3622"/>
                <a:ext cx="436"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38" name="Line 28"/>
              <p:cNvSpPr>
                <a:spLocks noChangeShapeType="1"/>
              </p:cNvSpPr>
              <p:nvPr/>
            </p:nvSpPr>
            <p:spPr bwMode="auto">
              <a:xfrm>
                <a:off x="3587" y="36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39" name="Line 29"/>
              <p:cNvSpPr>
                <a:spLocks noChangeShapeType="1"/>
              </p:cNvSpPr>
              <p:nvPr/>
            </p:nvSpPr>
            <p:spPr bwMode="auto">
              <a:xfrm>
                <a:off x="3587" y="36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40" name="Line 30"/>
              <p:cNvSpPr>
                <a:spLocks noChangeShapeType="1"/>
              </p:cNvSpPr>
              <p:nvPr/>
            </p:nvSpPr>
            <p:spPr bwMode="auto">
              <a:xfrm>
                <a:off x="3587" y="36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41" name="Line 31"/>
              <p:cNvSpPr>
                <a:spLocks noChangeShapeType="1"/>
              </p:cNvSpPr>
              <p:nvPr/>
            </p:nvSpPr>
            <p:spPr bwMode="auto">
              <a:xfrm flipV="1">
                <a:off x="3587" y="3622"/>
                <a:ext cx="44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42" name="Line 32"/>
              <p:cNvSpPr>
                <a:spLocks noChangeShapeType="1"/>
              </p:cNvSpPr>
              <p:nvPr/>
            </p:nvSpPr>
            <p:spPr bwMode="auto">
              <a:xfrm>
                <a:off x="4036" y="36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43" name="Line 33"/>
              <p:cNvSpPr>
                <a:spLocks noChangeShapeType="1"/>
              </p:cNvSpPr>
              <p:nvPr/>
            </p:nvSpPr>
            <p:spPr bwMode="auto">
              <a:xfrm flipV="1">
                <a:off x="4036" y="3570"/>
                <a:ext cx="4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44" name="Line 34"/>
              <p:cNvSpPr>
                <a:spLocks noChangeShapeType="1"/>
              </p:cNvSpPr>
              <p:nvPr/>
            </p:nvSpPr>
            <p:spPr bwMode="auto">
              <a:xfrm>
                <a:off x="4461" y="35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45" name="Line 35"/>
              <p:cNvSpPr>
                <a:spLocks noChangeShapeType="1"/>
              </p:cNvSpPr>
              <p:nvPr/>
            </p:nvSpPr>
            <p:spPr bwMode="auto">
              <a:xfrm flipV="1">
                <a:off x="4461" y="3487"/>
                <a:ext cx="3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46" name="Line 36"/>
              <p:cNvSpPr>
                <a:spLocks noChangeShapeType="1"/>
              </p:cNvSpPr>
              <p:nvPr/>
            </p:nvSpPr>
            <p:spPr bwMode="auto">
              <a:xfrm>
                <a:off x="4835" y="34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47" name="Line 37"/>
              <p:cNvSpPr>
                <a:spLocks noChangeShapeType="1"/>
              </p:cNvSpPr>
              <p:nvPr/>
            </p:nvSpPr>
            <p:spPr bwMode="auto">
              <a:xfrm flipV="1">
                <a:off x="4835" y="337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48" name="Line 38"/>
              <p:cNvSpPr>
                <a:spLocks noChangeShapeType="1"/>
              </p:cNvSpPr>
              <p:nvPr/>
            </p:nvSpPr>
            <p:spPr bwMode="auto">
              <a:xfrm>
                <a:off x="5159" y="337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49" name="Line 39"/>
              <p:cNvSpPr>
                <a:spLocks noChangeShapeType="1"/>
              </p:cNvSpPr>
              <p:nvPr/>
            </p:nvSpPr>
            <p:spPr bwMode="auto">
              <a:xfrm flipV="1">
                <a:off x="5159" y="3311"/>
                <a:ext cx="1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50" name="Line 40"/>
              <p:cNvSpPr>
                <a:spLocks noChangeShapeType="1"/>
              </p:cNvSpPr>
              <p:nvPr/>
            </p:nvSpPr>
            <p:spPr bwMode="auto">
              <a:xfrm>
                <a:off x="5296" y="3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51" name="Line 41"/>
              <p:cNvSpPr>
                <a:spLocks noChangeShapeType="1"/>
              </p:cNvSpPr>
              <p:nvPr/>
            </p:nvSpPr>
            <p:spPr bwMode="auto">
              <a:xfrm flipV="1">
                <a:off x="5296" y="3249"/>
                <a:ext cx="1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52" name="Line 42"/>
              <p:cNvSpPr>
                <a:spLocks noChangeShapeType="1"/>
              </p:cNvSpPr>
              <p:nvPr/>
            </p:nvSpPr>
            <p:spPr bwMode="auto">
              <a:xfrm>
                <a:off x="5434" y="3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53" name="Line 43"/>
              <p:cNvSpPr>
                <a:spLocks noChangeShapeType="1"/>
              </p:cNvSpPr>
              <p:nvPr/>
            </p:nvSpPr>
            <p:spPr bwMode="auto">
              <a:xfrm flipV="1">
                <a:off x="5434" y="3176"/>
                <a:ext cx="1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54" name="Line 44"/>
              <p:cNvSpPr>
                <a:spLocks noChangeShapeType="1"/>
              </p:cNvSpPr>
              <p:nvPr/>
            </p:nvSpPr>
            <p:spPr bwMode="auto">
              <a:xfrm>
                <a:off x="5546" y="317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55" name="Line 45"/>
              <p:cNvSpPr>
                <a:spLocks noChangeShapeType="1"/>
              </p:cNvSpPr>
              <p:nvPr/>
            </p:nvSpPr>
            <p:spPr bwMode="auto">
              <a:xfrm flipV="1">
                <a:off x="5546" y="309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56" name="Line 46"/>
              <p:cNvSpPr>
                <a:spLocks noChangeShapeType="1"/>
              </p:cNvSpPr>
              <p:nvPr/>
            </p:nvSpPr>
            <p:spPr bwMode="auto">
              <a:xfrm>
                <a:off x="5633" y="30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57" name="Line 47"/>
              <p:cNvSpPr>
                <a:spLocks noChangeShapeType="1"/>
              </p:cNvSpPr>
              <p:nvPr/>
            </p:nvSpPr>
            <p:spPr bwMode="auto">
              <a:xfrm flipV="1">
                <a:off x="5633" y="301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58" name="Line 48"/>
              <p:cNvSpPr>
                <a:spLocks noChangeShapeType="1"/>
              </p:cNvSpPr>
              <p:nvPr/>
            </p:nvSpPr>
            <p:spPr bwMode="auto">
              <a:xfrm>
                <a:off x="5708" y="30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59" name="Line 49"/>
              <p:cNvSpPr>
                <a:spLocks noChangeShapeType="1"/>
              </p:cNvSpPr>
              <p:nvPr/>
            </p:nvSpPr>
            <p:spPr bwMode="auto">
              <a:xfrm flipV="1">
                <a:off x="5708" y="2927"/>
                <a:ext cx="50"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60" name="Line 50"/>
              <p:cNvSpPr>
                <a:spLocks noChangeShapeType="1"/>
              </p:cNvSpPr>
              <p:nvPr/>
            </p:nvSpPr>
            <p:spPr bwMode="auto">
              <a:xfrm>
                <a:off x="5758" y="29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61" name="Line 51"/>
              <p:cNvSpPr>
                <a:spLocks noChangeShapeType="1"/>
              </p:cNvSpPr>
              <p:nvPr/>
            </p:nvSpPr>
            <p:spPr bwMode="auto">
              <a:xfrm flipV="1">
                <a:off x="5758" y="2834"/>
                <a:ext cx="3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62" name="Line 52"/>
              <p:cNvSpPr>
                <a:spLocks noChangeShapeType="1"/>
              </p:cNvSpPr>
              <p:nvPr/>
            </p:nvSpPr>
            <p:spPr bwMode="auto">
              <a:xfrm>
                <a:off x="5795" y="283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63" name="Line 53"/>
              <p:cNvSpPr>
                <a:spLocks noChangeShapeType="1"/>
              </p:cNvSpPr>
              <p:nvPr/>
            </p:nvSpPr>
            <p:spPr bwMode="auto">
              <a:xfrm flipV="1">
                <a:off x="5795" y="275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64" name="Line 54"/>
              <p:cNvSpPr>
                <a:spLocks noChangeShapeType="1"/>
              </p:cNvSpPr>
              <p:nvPr/>
            </p:nvSpPr>
            <p:spPr bwMode="auto">
              <a:xfrm>
                <a:off x="5808"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65" name="Line 55"/>
              <p:cNvSpPr>
                <a:spLocks noChangeShapeType="1"/>
              </p:cNvSpPr>
              <p:nvPr/>
            </p:nvSpPr>
            <p:spPr bwMode="auto">
              <a:xfrm>
                <a:off x="5808"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66" name="Line 56"/>
              <p:cNvSpPr>
                <a:spLocks noChangeShapeType="1"/>
              </p:cNvSpPr>
              <p:nvPr/>
            </p:nvSpPr>
            <p:spPr bwMode="auto">
              <a:xfrm>
                <a:off x="5808"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67" name="Line 57"/>
              <p:cNvSpPr>
                <a:spLocks noChangeShapeType="1"/>
              </p:cNvSpPr>
              <p:nvPr/>
            </p:nvSpPr>
            <p:spPr bwMode="auto">
              <a:xfrm flipH="1" flipV="1">
                <a:off x="5795" y="2668"/>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68" name="Line 58"/>
              <p:cNvSpPr>
                <a:spLocks noChangeShapeType="1"/>
              </p:cNvSpPr>
              <p:nvPr/>
            </p:nvSpPr>
            <p:spPr bwMode="auto">
              <a:xfrm>
                <a:off x="5795" y="26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69" name="Line 59"/>
              <p:cNvSpPr>
                <a:spLocks noChangeShapeType="1"/>
              </p:cNvSpPr>
              <p:nvPr/>
            </p:nvSpPr>
            <p:spPr bwMode="auto">
              <a:xfrm flipH="1" flipV="1">
                <a:off x="5770" y="258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70" name="Line 60"/>
              <p:cNvSpPr>
                <a:spLocks noChangeShapeType="1"/>
              </p:cNvSpPr>
              <p:nvPr/>
            </p:nvSpPr>
            <p:spPr bwMode="auto">
              <a:xfrm>
                <a:off x="5770" y="25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71" name="Line 61"/>
              <p:cNvSpPr>
                <a:spLocks noChangeShapeType="1"/>
              </p:cNvSpPr>
              <p:nvPr/>
            </p:nvSpPr>
            <p:spPr bwMode="auto">
              <a:xfrm flipH="1" flipV="1">
                <a:off x="5720" y="251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72" name="Line 62"/>
              <p:cNvSpPr>
                <a:spLocks noChangeShapeType="1"/>
              </p:cNvSpPr>
              <p:nvPr/>
            </p:nvSpPr>
            <p:spPr bwMode="auto">
              <a:xfrm>
                <a:off x="5720" y="25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73" name="Line 63"/>
              <p:cNvSpPr>
                <a:spLocks noChangeShapeType="1"/>
              </p:cNvSpPr>
              <p:nvPr/>
            </p:nvSpPr>
            <p:spPr bwMode="auto">
              <a:xfrm flipH="1" flipV="1">
                <a:off x="5658" y="2440"/>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74" name="Line 64"/>
              <p:cNvSpPr>
                <a:spLocks noChangeShapeType="1"/>
              </p:cNvSpPr>
              <p:nvPr/>
            </p:nvSpPr>
            <p:spPr bwMode="auto">
              <a:xfrm>
                <a:off x="5658" y="244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75" name="Line 65"/>
              <p:cNvSpPr>
                <a:spLocks noChangeShapeType="1"/>
              </p:cNvSpPr>
              <p:nvPr/>
            </p:nvSpPr>
            <p:spPr bwMode="auto">
              <a:xfrm flipH="1" flipV="1">
                <a:off x="5571" y="236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76" name="Line 66"/>
              <p:cNvSpPr>
                <a:spLocks noChangeShapeType="1"/>
              </p:cNvSpPr>
              <p:nvPr/>
            </p:nvSpPr>
            <p:spPr bwMode="auto">
              <a:xfrm>
                <a:off x="5571" y="23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77" name="Line 67"/>
              <p:cNvSpPr>
                <a:spLocks noChangeShapeType="1"/>
              </p:cNvSpPr>
              <p:nvPr/>
            </p:nvSpPr>
            <p:spPr bwMode="auto">
              <a:xfrm flipH="1" flipV="1">
                <a:off x="5471" y="230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78" name="Line 68"/>
              <p:cNvSpPr>
                <a:spLocks noChangeShapeType="1"/>
              </p:cNvSpPr>
              <p:nvPr/>
            </p:nvSpPr>
            <p:spPr bwMode="auto">
              <a:xfrm>
                <a:off x="5471" y="23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79" name="Line 69"/>
              <p:cNvSpPr>
                <a:spLocks noChangeShapeType="1"/>
              </p:cNvSpPr>
              <p:nvPr/>
            </p:nvSpPr>
            <p:spPr bwMode="auto">
              <a:xfrm flipH="1" flipV="1">
                <a:off x="5359" y="224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80" name="Line 70"/>
              <p:cNvSpPr>
                <a:spLocks noChangeShapeType="1"/>
              </p:cNvSpPr>
              <p:nvPr/>
            </p:nvSpPr>
            <p:spPr bwMode="auto">
              <a:xfrm>
                <a:off x="5359" y="22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81" name="Line 71"/>
              <p:cNvSpPr>
                <a:spLocks noChangeShapeType="1"/>
              </p:cNvSpPr>
              <p:nvPr/>
            </p:nvSpPr>
            <p:spPr bwMode="auto">
              <a:xfrm flipH="1" flipV="1">
                <a:off x="5234" y="219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82" name="Line 72"/>
              <p:cNvSpPr>
                <a:spLocks noChangeShapeType="1"/>
              </p:cNvSpPr>
              <p:nvPr/>
            </p:nvSpPr>
            <p:spPr bwMode="auto">
              <a:xfrm>
                <a:off x="5234" y="21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83" name="Line 73"/>
              <p:cNvSpPr>
                <a:spLocks noChangeShapeType="1"/>
              </p:cNvSpPr>
              <p:nvPr/>
            </p:nvSpPr>
            <p:spPr bwMode="auto">
              <a:xfrm flipH="1" flipV="1">
                <a:off x="4935" y="2088"/>
                <a:ext cx="299"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84" name="Line 74"/>
              <p:cNvSpPr>
                <a:spLocks noChangeShapeType="1"/>
              </p:cNvSpPr>
              <p:nvPr/>
            </p:nvSpPr>
            <p:spPr bwMode="auto">
              <a:xfrm>
                <a:off x="4935" y="20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85" name="Line 75"/>
              <p:cNvSpPr>
                <a:spLocks noChangeShapeType="1"/>
              </p:cNvSpPr>
              <p:nvPr/>
            </p:nvSpPr>
            <p:spPr bwMode="auto">
              <a:xfrm flipH="1" flipV="1">
                <a:off x="4598" y="2015"/>
                <a:ext cx="3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86" name="Line 76"/>
              <p:cNvSpPr>
                <a:spLocks noChangeShapeType="1"/>
              </p:cNvSpPr>
              <p:nvPr/>
            </p:nvSpPr>
            <p:spPr bwMode="auto">
              <a:xfrm>
                <a:off x="4598" y="201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87" name="Line 77"/>
              <p:cNvSpPr>
                <a:spLocks noChangeShapeType="1"/>
              </p:cNvSpPr>
              <p:nvPr/>
            </p:nvSpPr>
            <p:spPr bwMode="auto">
              <a:xfrm flipH="1" flipV="1">
                <a:off x="4236" y="1974"/>
                <a:ext cx="3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88" name="Line 78"/>
              <p:cNvSpPr>
                <a:spLocks noChangeShapeType="1"/>
              </p:cNvSpPr>
              <p:nvPr/>
            </p:nvSpPr>
            <p:spPr bwMode="auto">
              <a:xfrm>
                <a:off x="4236" y="19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89" name="Line 79"/>
              <p:cNvSpPr>
                <a:spLocks noChangeShapeType="1"/>
              </p:cNvSpPr>
              <p:nvPr/>
            </p:nvSpPr>
            <p:spPr bwMode="auto">
              <a:xfrm flipH="1" flipV="1">
                <a:off x="3837" y="195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90" name="Line 80"/>
              <p:cNvSpPr>
                <a:spLocks noChangeShapeType="1"/>
              </p:cNvSpPr>
              <p:nvPr/>
            </p:nvSpPr>
            <p:spPr bwMode="auto">
              <a:xfrm>
                <a:off x="3837" y="19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91" name="Line 81"/>
              <p:cNvSpPr>
                <a:spLocks noChangeShapeType="1"/>
              </p:cNvSpPr>
              <p:nvPr/>
            </p:nvSpPr>
            <p:spPr bwMode="auto">
              <a:xfrm>
                <a:off x="3837" y="19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92" name="Line 82"/>
              <p:cNvSpPr>
                <a:spLocks noChangeShapeType="1"/>
              </p:cNvSpPr>
              <p:nvPr/>
            </p:nvSpPr>
            <p:spPr bwMode="auto">
              <a:xfrm>
                <a:off x="3837" y="19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93" name="Line 83"/>
              <p:cNvSpPr>
                <a:spLocks noChangeShapeType="1"/>
              </p:cNvSpPr>
              <p:nvPr/>
            </p:nvSpPr>
            <p:spPr bwMode="auto">
              <a:xfrm flipH="1">
                <a:off x="3438" y="195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94" name="Line 84"/>
              <p:cNvSpPr>
                <a:spLocks noChangeShapeType="1"/>
              </p:cNvSpPr>
              <p:nvPr/>
            </p:nvSpPr>
            <p:spPr bwMode="auto">
              <a:xfrm>
                <a:off x="3438" y="19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95" name="Line 85"/>
              <p:cNvSpPr>
                <a:spLocks noChangeShapeType="1"/>
              </p:cNvSpPr>
              <p:nvPr/>
            </p:nvSpPr>
            <p:spPr bwMode="auto">
              <a:xfrm flipH="1">
                <a:off x="3063" y="1974"/>
                <a:ext cx="37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96" name="Line 86"/>
              <p:cNvSpPr>
                <a:spLocks noChangeShapeType="1"/>
              </p:cNvSpPr>
              <p:nvPr/>
            </p:nvSpPr>
            <p:spPr bwMode="auto">
              <a:xfrm>
                <a:off x="3063" y="201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97" name="Line 87"/>
              <p:cNvSpPr>
                <a:spLocks noChangeShapeType="1"/>
              </p:cNvSpPr>
              <p:nvPr/>
            </p:nvSpPr>
            <p:spPr bwMode="auto">
              <a:xfrm flipH="1">
                <a:off x="2727" y="2015"/>
                <a:ext cx="336"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98" name="Line 88"/>
              <p:cNvSpPr>
                <a:spLocks noChangeShapeType="1"/>
              </p:cNvSpPr>
              <p:nvPr/>
            </p:nvSpPr>
            <p:spPr bwMode="auto">
              <a:xfrm>
                <a:off x="2727" y="20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99" name="Line 89"/>
              <p:cNvSpPr>
                <a:spLocks noChangeShapeType="1"/>
              </p:cNvSpPr>
              <p:nvPr/>
            </p:nvSpPr>
            <p:spPr bwMode="auto">
              <a:xfrm flipH="1">
                <a:off x="2440" y="2088"/>
                <a:ext cx="287"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00" name="Line 90"/>
              <p:cNvSpPr>
                <a:spLocks noChangeShapeType="1"/>
              </p:cNvSpPr>
              <p:nvPr/>
            </p:nvSpPr>
            <p:spPr bwMode="auto">
              <a:xfrm>
                <a:off x="2440" y="21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01" name="Line 91"/>
              <p:cNvSpPr>
                <a:spLocks noChangeShapeType="1"/>
              </p:cNvSpPr>
              <p:nvPr/>
            </p:nvSpPr>
            <p:spPr bwMode="auto">
              <a:xfrm flipH="1">
                <a:off x="2315" y="219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02" name="Line 92"/>
              <p:cNvSpPr>
                <a:spLocks noChangeShapeType="1"/>
              </p:cNvSpPr>
              <p:nvPr/>
            </p:nvSpPr>
            <p:spPr bwMode="auto">
              <a:xfrm>
                <a:off x="2315" y="22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03" name="Line 93"/>
              <p:cNvSpPr>
                <a:spLocks noChangeShapeType="1"/>
              </p:cNvSpPr>
              <p:nvPr/>
            </p:nvSpPr>
            <p:spPr bwMode="auto">
              <a:xfrm flipH="1">
                <a:off x="2203" y="224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04" name="Line 94"/>
              <p:cNvSpPr>
                <a:spLocks noChangeShapeType="1"/>
              </p:cNvSpPr>
              <p:nvPr/>
            </p:nvSpPr>
            <p:spPr bwMode="auto">
              <a:xfrm>
                <a:off x="2203" y="23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05" name="Line 95"/>
              <p:cNvSpPr>
                <a:spLocks noChangeShapeType="1"/>
              </p:cNvSpPr>
              <p:nvPr/>
            </p:nvSpPr>
            <p:spPr bwMode="auto">
              <a:xfrm flipH="1">
                <a:off x="2103" y="230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06" name="Line 96"/>
              <p:cNvSpPr>
                <a:spLocks noChangeShapeType="1"/>
              </p:cNvSpPr>
              <p:nvPr/>
            </p:nvSpPr>
            <p:spPr bwMode="auto">
              <a:xfrm>
                <a:off x="2103" y="23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07" name="Line 97"/>
              <p:cNvSpPr>
                <a:spLocks noChangeShapeType="1"/>
              </p:cNvSpPr>
              <p:nvPr/>
            </p:nvSpPr>
            <p:spPr bwMode="auto">
              <a:xfrm flipH="1">
                <a:off x="2016" y="236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08" name="Line 98"/>
              <p:cNvSpPr>
                <a:spLocks noChangeShapeType="1"/>
              </p:cNvSpPr>
              <p:nvPr/>
            </p:nvSpPr>
            <p:spPr bwMode="auto">
              <a:xfrm>
                <a:off x="2016" y="244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09" name="Line 99"/>
              <p:cNvSpPr>
                <a:spLocks noChangeShapeType="1"/>
              </p:cNvSpPr>
              <p:nvPr/>
            </p:nvSpPr>
            <p:spPr bwMode="auto">
              <a:xfrm flipH="1">
                <a:off x="1953" y="2440"/>
                <a:ext cx="6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10" name="Line 100"/>
              <p:cNvSpPr>
                <a:spLocks noChangeShapeType="1"/>
              </p:cNvSpPr>
              <p:nvPr/>
            </p:nvSpPr>
            <p:spPr bwMode="auto">
              <a:xfrm>
                <a:off x="1953" y="25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11" name="Line 101"/>
              <p:cNvSpPr>
                <a:spLocks noChangeShapeType="1"/>
              </p:cNvSpPr>
              <p:nvPr/>
            </p:nvSpPr>
            <p:spPr bwMode="auto">
              <a:xfrm flipH="1">
                <a:off x="1903" y="251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12" name="Line 102"/>
              <p:cNvSpPr>
                <a:spLocks noChangeShapeType="1"/>
              </p:cNvSpPr>
              <p:nvPr/>
            </p:nvSpPr>
            <p:spPr bwMode="auto">
              <a:xfrm>
                <a:off x="1903" y="25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13" name="Line 103"/>
              <p:cNvSpPr>
                <a:spLocks noChangeShapeType="1"/>
              </p:cNvSpPr>
              <p:nvPr/>
            </p:nvSpPr>
            <p:spPr bwMode="auto">
              <a:xfrm flipH="1">
                <a:off x="1878" y="258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14" name="Line 104"/>
              <p:cNvSpPr>
                <a:spLocks noChangeShapeType="1"/>
              </p:cNvSpPr>
              <p:nvPr/>
            </p:nvSpPr>
            <p:spPr bwMode="auto">
              <a:xfrm>
                <a:off x="1878" y="26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15" name="Line 105"/>
              <p:cNvSpPr>
                <a:spLocks noChangeShapeType="1"/>
              </p:cNvSpPr>
              <p:nvPr/>
            </p:nvSpPr>
            <p:spPr bwMode="auto">
              <a:xfrm flipH="1">
                <a:off x="1866" y="2668"/>
                <a:ext cx="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16" name="Line 106"/>
              <p:cNvSpPr>
                <a:spLocks noChangeShapeType="1"/>
              </p:cNvSpPr>
              <p:nvPr/>
            </p:nvSpPr>
            <p:spPr bwMode="auto">
              <a:xfrm>
                <a:off x="1866"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17" name="Line 107"/>
              <p:cNvSpPr>
                <a:spLocks noChangeShapeType="1"/>
              </p:cNvSpPr>
              <p:nvPr/>
            </p:nvSpPr>
            <p:spPr bwMode="auto">
              <a:xfrm>
                <a:off x="1866"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18" name="Line 108"/>
              <p:cNvSpPr>
                <a:spLocks noChangeShapeType="1"/>
              </p:cNvSpPr>
              <p:nvPr/>
            </p:nvSpPr>
            <p:spPr bwMode="auto">
              <a:xfrm>
                <a:off x="1866"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19" name="Line 109"/>
              <p:cNvSpPr>
                <a:spLocks noChangeShapeType="1"/>
              </p:cNvSpPr>
              <p:nvPr/>
            </p:nvSpPr>
            <p:spPr bwMode="auto">
              <a:xfrm>
                <a:off x="1866" y="2751"/>
                <a:ext cx="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20" name="Line 110"/>
              <p:cNvSpPr>
                <a:spLocks noChangeShapeType="1"/>
              </p:cNvSpPr>
              <p:nvPr/>
            </p:nvSpPr>
            <p:spPr bwMode="auto">
              <a:xfrm>
                <a:off x="1878" y="282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21" name="Line 111"/>
              <p:cNvSpPr>
                <a:spLocks noChangeShapeType="1"/>
              </p:cNvSpPr>
              <p:nvPr/>
            </p:nvSpPr>
            <p:spPr bwMode="auto">
              <a:xfrm>
                <a:off x="1878" y="2824"/>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22" name="Line 112"/>
              <p:cNvSpPr>
                <a:spLocks noChangeShapeType="1"/>
              </p:cNvSpPr>
              <p:nvPr/>
            </p:nvSpPr>
            <p:spPr bwMode="auto">
              <a:xfrm>
                <a:off x="1903" y="289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23" name="Line 113"/>
              <p:cNvSpPr>
                <a:spLocks noChangeShapeType="1"/>
              </p:cNvSpPr>
              <p:nvPr/>
            </p:nvSpPr>
            <p:spPr bwMode="auto">
              <a:xfrm>
                <a:off x="1903" y="2896"/>
                <a:ext cx="5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24" name="Line 114"/>
              <p:cNvSpPr>
                <a:spLocks noChangeShapeType="1"/>
              </p:cNvSpPr>
              <p:nvPr/>
            </p:nvSpPr>
            <p:spPr bwMode="auto">
              <a:xfrm>
                <a:off x="1953" y="296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25" name="Line 115"/>
              <p:cNvSpPr>
                <a:spLocks noChangeShapeType="1"/>
              </p:cNvSpPr>
              <p:nvPr/>
            </p:nvSpPr>
            <p:spPr bwMode="auto">
              <a:xfrm>
                <a:off x="1953" y="2969"/>
                <a:ext cx="6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26" name="Line 116"/>
              <p:cNvSpPr>
                <a:spLocks noChangeShapeType="1"/>
              </p:cNvSpPr>
              <p:nvPr/>
            </p:nvSpPr>
            <p:spPr bwMode="auto">
              <a:xfrm>
                <a:off x="2016" y="304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27" name="Line 117"/>
              <p:cNvSpPr>
                <a:spLocks noChangeShapeType="1"/>
              </p:cNvSpPr>
              <p:nvPr/>
            </p:nvSpPr>
            <p:spPr bwMode="auto">
              <a:xfrm>
                <a:off x="2016" y="304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28" name="Line 118"/>
              <p:cNvSpPr>
                <a:spLocks noChangeShapeType="1"/>
              </p:cNvSpPr>
              <p:nvPr/>
            </p:nvSpPr>
            <p:spPr bwMode="auto">
              <a:xfrm>
                <a:off x="2016" y="304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29" name="Line 119"/>
              <p:cNvSpPr>
                <a:spLocks noChangeShapeType="1"/>
              </p:cNvSpPr>
              <p:nvPr/>
            </p:nvSpPr>
            <p:spPr bwMode="auto">
              <a:xfrm>
                <a:off x="2016" y="304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30" name="Line 120"/>
              <p:cNvSpPr>
                <a:spLocks noChangeShapeType="1"/>
              </p:cNvSpPr>
              <p:nvPr/>
            </p:nvSpPr>
            <p:spPr bwMode="auto">
              <a:xfrm>
                <a:off x="2140" y="3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31" name="Line 121"/>
              <p:cNvSpPr>
                <a:spLocks noChangeShapeType="1"/>
              </p:cNvSpPr>
              <p:nvPr/>
            </p:nvSpPr>
            <p:spPr bwMode="auto">
              <a:xfrm>
                <a:off x="2140" y="313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32" name="Line 122"/>
              <p:cNvSpPr>
                <a:spLocks noChangeShapeType="1"/>
              </p:cNvSpPr>
              <p:nvPr/>
            </p:nvSpPr>
            <p:spPr bwMode="auto">
              <a:xfrm>
                <a:off x="2303" y="3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33" name="Line 123"/>
              <p:cNvSpPr>
                <a:spLocks noChangeShapeType="1"/>
              </p:cNvSpPr>
              <p:nvPr/>
            </p:nvSpPr>
            <p:spPr bwMode="auto">
              <a:xfrm>
                <a:off x="2303" y="3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34" name="Line 124"/>
              <p:cNvSpPr>
                <a:spLocks noChangeShapeType="1"/>
              </p:cNvSpPr>
              <p:nvPr/>
            </p:nvSpPr>
            <p:spPr bwMode="auto">
              <a:xfrm>
                <a:off x="2303" y="3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35" name="Line 125"/>
              <p:cNvSpPr>
                <a:spLocks noChangeShapeType="1"/>
              </p:cNvSpPr>
              <p:nvPr/>
            </p:nvSpPr>
            <p:spPr bwMode="auto">
              <a:xfrm>
                <a:off x="2303" y="322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36" name="Line 126"/>
              <p:cNvSpPr>
                <a:spLocks noChangeShapeType="1"/>
              </p:cNvSpPr>
              <p:nvPr/>
            </p:nvSpPr>
            <p:spPr bwMode="auto">
              <a:xfrm>
                <a:off x="2440" y="3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37" name="Line 127"/>
              <p:cNvSpPr>
                <a:spLocks noChangeShapeType="1"/>
              </p:cNvSpPr>
              <p:nvPr/>
            </p:nvSpPr>
            <p:spPr bwMode="auto">
              <a:xfrm>
                <a:off x="2440" y="328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38" name="Line 128"/>
              <p:cNvSpPr>
                <a:spLocks noChangeShapeType="1"/>
              </p:cNvSpPr>
              <p:nvPr/>
            </p:nvSpPr>
            <p:spPr bwMode="auto">
              <a:xfrm>
                <a:off x="2577" y="3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39" name="Line 129"/>
              <p:cNvSpPr>
                <a:spLocks noChangeShapeType="1"/>
              </p:cNvSpPr>
              <p:nvPr/>
            </p:nvSpPr>
            <p:spPr bwMode="auto">
              <a:xfrm>
                <a:off x="2577" y="333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40" name="Line 130"/>
              <p:cNvSpPr>
                <a:spLocks noChangeShapeType="1"/>
              </p:cNvSpPr>
              <p:nvPr/>
            </p:nvSpPr>
            <p:spPr bwMode="auto">
              <a:xfrm>
                <a:off x="2739" y="337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41" name="Line 131"/>
              <p:cNvSpPr>
                <a:spLocks noChangeShapeType="1"/>
              </p:cNvSpPr>
              <p:nvPr/>
            </p:nvSpPr>
            <p:spPr bwMode="auto">
              <a:xfrm>
                <a:off x="2739" y="337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42" name="Line 132"/>
              <p:cNvSpPr>
                <a:spLocks noChangeShapeType="1"/>
              </p:cNvSpPr>
              <p:nvPr/>
            </p:nvSpPr>
            <p:spPr bwMode="auto">
              <a:xfrm>
                <a:off x="2914" y="341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43" name="Line 133"/>
              <p:cNvSpPr>
                <a:spLocks noChangeShapeType="1"/>
              </p:cNvSpPr>
              <p:nvPr/>
            </p:nvSpPr>
            <p:spPr bwMode="auto">
              <a:xfrm>
                <a:off x="2914" y="341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44" name="Line 134"/>
              <p:cNvSpPr>
                <a:spLocks noChangeShapeType="1"/>
              </p:cNvSpPr>
              <p:nvPr/>
            </p:nvSpPr>
            <p:spPr bwMode="auto">
              <a:xfrm>
                <a:off x="3288" y="346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45" name="Line 135"/>
              <p:cNvSpPr>
                <a:spLocks noChangeShapeType="1"/>
              </p:cNvSpPr>
              <p:nvPr/>
            </p:nvSpPr>
            <p:spPr bwMode="auto">
              <a:xfrm>
                <a:off x="3288" y="346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46" name="Line 136"/>
              <p:cNvSpPr>
                <a:spLocks noChangeShapeType="1"/>
              </p:cNvSpPr>
              <p:nvPr/>
            </p:nvSpPr>
            <p:spPr bwMode="auto">
              <a:xfrm>
                <a:off x="3687" y="347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47" name="Line 137"/>
              <p:cNvSpPr>
                <a:spLocks noChangeShapeType="1"/>
              </p:cNvSpPr>
              <p:nvPr/>
            </p:nvSpPr>
            <p:spPr bwMode="auto">
              <a:xfrm>
                <a:off x="3687" y="347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48" name="Line 138"/>
              <p:cNvSpPr>
                <a:spLocks noChangeShapeType="1"/>
              </p:cNvSpPr>
              <p:nvPr/>
            </p:nvSpPr>
            <p:spPr bwMode="auto">
              <a:xfrm>
                <a:off x="3687" y="347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49" name="Line 139"/>
              <p:cNvSpPr>
                <a:spLocks noChangeShapeType="1"/>
              </p:cNvSpPr>
              <p:nvPr/>
            </p:nvSpPr>
            <p:spPr bwMode="auto">
              <a:xfrm flipV="1">
                <a:off x="3687" y="346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50" name="Line 140"/>
              <p:cNvSpPr>
                <a:spLocks noChangeShapeType="1"/>
              </p:cNvSpPr>
              <p:nvPr/>
            </p:nvSpPr>
            <p:spPr bwMode="auto">
              <a:xfrm>
                <a:off x="4061" y="346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51" name="Line 141"/>
              <p:cNvSpPr>
                <a:spLocks noChangeShapeType="1"/>
              </p:cNvSpPr>
              <p:nvPr/>
            </p:nvSpPr>
            <p:spPr bwMode="auto">
              <a:xfrm flipV="1">
                <a:off x="4061" y="342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52" name="Line 142"/>
              <p:cNvSpPr>
                <a:spLocks noChangeShapeType="1"/>
              </p:cNvSpPr>
              <p:nvPr/>
            </p:nvSpPr>
            <p:spPr bwMode="auto">
              <a:xfrm>
                <a:off x="4398" y="3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53" name="Line 143"/>
              <p:cNvSpPr>
                <a:spLocks noChangeShapeType="1"/>
              </p:cNvSpPr>
              <p:nvPr/>
            </p:nvSpPr>
            <p:spPr bwMode="auto">
              <a:xfrm flipV="1">
                <a:off x="4398" y="335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54" name="Line 144"/>
              <p:cNvSpPr>
                <a:spLocks noChangeShapeType="1"/>
              </p:cNvSpPr>
              <p:nvPr/>
            </p:nvSpPr>
            <p:spPr bwMode="auto">
              <a:xfrm>
                <a:off x="4710" y="33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55" name="Line 145"/>
              <p:cNvSpPr>
                <a:spLocks noChangeShapeType="1"/>
              </p:cNvSpPr>
              <p:nvPr/>
            </p:nvSpPr>
            <p:spPr bwMode="auto">
              <a:xfrm flipV="1">
                <a:off x="4710" y="326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56" name="Line 146"/>
              <p:cNvSpPr>
                <a:spLocks noChangeShapeType="1"/>
              </p:cNvSpPr>
              <p:nvPr/>
            </p:nvSpPr>
            <p:spPr bwMode="auto">
              <a:xfrm>
                <a:off x="4984" y="326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57" name="Line 147"/>
              <p:cNvSpPr>
                <a:spLocks noChangeShapeType="1"/>
              </p:cNvSpPr>
              <p:nvPr/>
            </p:nvSpPr>
            <p:spPr bwMode="auto">
              <a:xfrm flipV="1">
                <a:off x="4984" y="321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58" name="Line 148"/>
              <p:cNvSpPr>
                <a:spLocks noChangeShapeType="1"/>
              </p:cNvSpPr>
              <p:nvPr/>
            </p:nvSpPr>
            <p:spPr bwMode="auto">
              <a:xfrm>
                <a:off x="5097" y="321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59" name="Line 149"/>
              <p:cNvSpPr>
                <a:spLocks noChangeShapeType="1"/>
              </p:cNvSpPr>
              <p:nvPr/>
            </p:nvSpPr>
            <p:spPr bwMode="auto">
              <a:xfrm flipV="1">
                <a:off x="5097" y="315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60" name="Line 150"/>
              <p:cNvSpPr>
                <a:spLocks noChangeShapeType="1"/>
              </p:cNvSpPr>
              <p:nvPr/>
            </p:nvSpPr>
            <p:spPr bwMode="auto">
              <a:xfrm>
                <a:off x="5197" y="31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61" name="Line 151"/>
              <p:cNvSpPr>
                <a:spLocks noChangeShapeType="1"/>
              </p:cNvSpPr>
              <p:nvPr/>
            </p:nvSpPr>
            <p:spPr bwMode="auto">
              <a:xfrm flipV="1">
                <a:off x="5197" y="309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62" name="Line 152"/>
              <p:cNvSpPr>
                <a:spLocks noChangeShapeType="1"/>
              </p:cNvSpPr>
              <p:nvPr/>
            </p:nvSpPr>
            <p:spPr bwMode="auto">
              <a:xfrm>
                <a:off x="5296" y="30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63" name="Line 153"/>
              <p:cNvSpPr>
                <a:spLocks noChangeShapeType="1"/>
              </p:cNvSpPr>
              <p:nvPr/>
            </p:nvSpPr>
            <p:spPr bwMode="auto">
              <a:xfrm flipV="1">
                <a:off x="5296" y="303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64" name="Line 154"/>
              <p:cNvSpPr>
                <a:spLocks noChangeShapeType="1"/>
              </p:cNvSpPr>
              <p:nvPr/>
            </p:nvSpPr>
            <p:spPr bwMode="auto">
              <a:xfrm>
                <a:off x="5371" y="3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65" name="Line 155"/>
              <p:cNvSpPr>
                <a:spLocks noChangeShapeType="1"/>
              </p:cNvSpPr>
              <p:nvPr/>
            </p:nvSpPr>
            <p:spPr bwMode="auto">
              <a:xfrm flipV="1">
                <a:off x="5371" y="296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66" name="Line 156"/>
              <p:cNvSpPr>
                <a:spLocks noChangeShapeType="1"/>
              </p:cNvSpPr>
              <p:nvPr/>
            </p:nvSpPr>
            <p:spPr bwMode="auto">
              <a:xfrm>
                <a:off x="5434" y="296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67" name="Line 157"/>
              <p:cNvSpPr>
                <a:spLocks noChangeShapeType="1"/>
              </p:cNvSpPr>
              <p:nvPr/>
            </p:nvSpPr>
            <p:spPr bwMode="auto">
              <a:xfrm flipV="1">
                <a:off x="5434" y="289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68" name="Line 158"/>
              <p:cNvSpPr>
                <a:spLocks noChangeShapeType="1"/>
              </p:cNvSpPr>
              <p:nvPr/>
            </p:nvSpPr>
            <p:spPr bwMode="auto">
              <a:xfrm>
                <a:off x="5471" y="289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69" name="Line 159"/>
              <p:cNvSpPr>
                <a:spLocks noChangeShapeType="1"/>
              </p:cNvSpPr>
              <p:nvPr/>
            </p:nvSpPr>
            <p:spPr bwMode="auto">
              <a:xfrm flipV="1">
                <a:off x="5471" y="282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70" name="Line 160"/>
              <p:cNvSpPr>
                <a:spLocks noChangeShapeType="1"/>
              </p:cNvSpPr>
              <p:nvPr/>
            </p:nvSpPr>
            <p:spPr bwMode="auto">
              <a:xfrm>
                <a:off x="5508" y="282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71" name="Line 161"/>
              <p:cNvSpPr>
                <a:spLocks noChangeShapeType="1"/>
              </p:cNvSpPr>
              <p:nvPr/>
            </p:nvSpPr>
            <p:spPr bwMode="auto">
              <a:xfrm flipV="1">
                <a:off x="5508" y="275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72" name="Line 162"/>
              <p:cNvSpPr>
                <a:spLocks noChangeShapeType="1"/>
              </p:cNvSpPr>
              <p:nvPr/>
            </p:nvSpPr>
            <p:spPr bwMode="auto">
              <a:xfrm>
                <a:off x="5508"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73" name="Line 163"/>
              <p:cNvSpPr>
                <a:spLocks noChangeShapeType="1"/>
              </p:cNvSpPr>
              <p:nvPr/>
            </p:nvSpPr>
            <p:spPr bwMode="auto">
              <a:xfrm>
                <a:off x="5508"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74" name="Line 164"/>
              <p:cNvSpPr>
                <a:spLocks noChangeShapeType="1"/>
              </p:cNvSpPr>
              <p:nvPr/>
            </p:nvSpPr>
            <p:spPr bwMode="auto">
              <a:xfrm>
                <a:off x="5508"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75" name="Line 165"/>
              <p:cNvSpPr>
                <a:spLocks noChangeShapeType="1"/>
              </p:cNvSpPr>
              <p:nvPr/>
            </p:nvSpPr>
            <p:spPr bwMode="auto">
              <a:xfrm flipV="1">
                <a:off x="5508" y="267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76" name="Line 166"/>
              <p:cNvSpPr>
                <a:spLocks noChangeShapeType="1"/>
              </p:cNvSpPr>
              <p:nvPr/>
            </p:nvSpPr>
            <p:spPr bwMode="auto">
              <a:xfrm>
                <a:off x="5508" y="267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77" name="Line 167"/>
              <p:cNvSpPr>
                <a:spLocks noChangeShapeType="1"/>
              </p:cNvSpPr>
              <p:nvPr/>
            </p:nvSpPr>
            <p:spPr bwMode="auto">
              <a:xfrm flipH="1" flipV="1">
                <a:off x="5483" y="261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78" name="Line 168"/>
              <p:cNvSpPr>
                <a:spLocks noChangeShapeType="1"/>
              </p:cNvSpPr>
              <p:nvPr/>
            </p:nvSpPr>
            <p:spPr bwMode="auto">
              <a:xfrm>
                <a:off x="5483" y="26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79" name="Line 169"/>
              <p:cNvSpPr>
                <a:spLocks noChangeShapeType="1"/>
              </p:cNvSpPr>
              <p:nvPr/>
            </p:nvSpPr>
            <p:spPr bwMode="auto">
              <a:xfrm flipH="1" flipV="1">
                <a:off x="5446" y="255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80" name="Line 170"/>
              <p:cNvSpPr>
                <a:spLocks noChangeShapeType="1"/>
              </p:cNvSpPr>
              <p:nvPr/>
            </p:nvSpPr>
            <p:spPr bwMode="auto">
              <a:xfrm>
                <a:off x="5446" y="25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81" name="Line 171"/>
              <p:cNvSpPr>
                <a:spLocks noChangeShapeType="1"/>
              </p:cNvSpPr>
              <p:nvPr/>
            </p:nvSpPr>
            <p:spPr bwMode="auto">
              <a:xfrm flipH="1" flipV="1">
                <a:off x="5384" y="249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82" name="Line 172"/>
              <p:cNvSpPr>
                <a:spLocks noChangeShapeType="1"/>
              </p:cNvSpPr>
              <p:nvPr/>
            </p:nvSpPr>
            <p:spPr bwMode="auto">
              <a:xfrm>
                <a:off x="5384" y="24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83" name="Line 173"/>
              <p:cNvSpPr>
                <a:spLocks noChangeShapeType="1"/>
              </p:cNvSpPr>
              <p:nvPr/>
            </p:nvSpPr>
            <p:spPr bwMode="auto">
              <a:xfrm flipH="1" flipV="1">
                <a:off x="5234" y="238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84" name="Line 174"/>
              <p:cNvSpPr>
                <a:spLocks noChangeShapeType="1"/>
              </p:cNvSpPr>
              <p:nvPr/>
            </p:nvSpPr>
            <p:spPr bwMode="auto">
              <a:xfrm>
                <a:off x="5234" y="23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85" name="Line 175"/>
              <p:cNvSpPr>
                <a:spLocks noChangeShapeType="1"/>
              </p:cNvSpPr>
              <p:nvPr/>
            </p:nvSpPr>
            <p:spPr bwMode="auto">
              <a:xfrm flipH="1" flipV="1">
                <a:off x="5047" y="229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86" name="Line 176"/>
              <p:cNvSpPr>
                <a:spLocks noChangeShapeType="1"/>
              </p:cNvSpPr>
              <p:nvPr/>
            </p:nvSpPr>
            <p:spPr bwMode="auto">
              <a:xfrm>
                <a:off x="5047" y="22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87" name="Line 177"/>
              <p:cNvSpPr>
                <a:spLocks noChangeShapeType="1"/>
              </p:cNvSpPr>
              <p:nvPr/>
            </p:nvSpPr>
            <p:spPr bwMode="auto">
              <a:xfrm flipH="1" flipV="1">
                <a:off x="4810" y="221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88" name="Line 178"/>
              <p:cNvSpPr>
                <a:spLocks noChangeShapeType="1"/>
              </p:cNvSpPr>
              <p:nvPr/>
            </p:nvSpPr>
            <p:spPr bwMode="auto">
              <a:xfrm>
                <a:off x="4810" y="221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89" name="Line 179"/>
              <p:cNvSpPr>
                <a:spLocks noChangeShapeType="1"/>
              </p:cNvSpPr>
              <p:nvPr/>
            </p:nvSpPr>
            <p:spPr bwMode="auto">
              <a:xfrm flipH="1" flipV="1">
                <a:off x="4535" y="215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90" name="Line 180"/>
              <p:cNvSpPr>
                <a:spLocks noChangeShapeType="1"/>
              </p:cNvSpPr>
              <p:nvPr/>
            </p:nvSpPr>
            <p:spPr bwMode="auto">
              <a:xfrm>
                <a:off x="4535" y="21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91" name="Line 181"/>
              <p:cNvSpPr>
                <a:spLocks noChangeShapeType="1"/>
              </p:cNvSpPr>
              <p:nvPr/>
            </p:nvSpPr>
            <p:spPr bwMode="auto">
              <a:xfrm flipH="1" flipV="1">
                <a:off x="4236" y="211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92" name="Line 182"/>
              <p:cNvSpPr>
                <a:spLocks noChangeShapeType="1"/>
              </p:cNvSpPr>
              <p:nvPr/>
            </p:nvSpPr>
            <p:spPr bwMode="auto">
              <a:xfrm>
                <a:off x="4236" y="21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93" name="Line 183"/>
              <p:cNvSpPr>
                <a:spLocks noChangeShapeType="1"/>
              </p:cNvSpPr>
              <p:nvPr/>
            </p:nvSpPr>
            <p:spPr bwMode="auto">
              <a:xfrm flipH="1" flipV="1">
                <a:off x="3912" y="209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94" name="Line 184"/>
              <p:cNvSpPr>
                <a:spLocks noChangeShapeType="1"/>
              </p:cNvSpPr>
              <p:nvPr/>
            </p:nvSpPr>
            <p:spPr bwMode="auto">
              <a:xfrm>
                <a:off x="3912" y="209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95" name="Line 185"/>
              <p:cNvSpPr>
                <a:spLocks noChangeShapeType="1"/>
              </p:cNvSpPr>
              <p:nvPr/>
            </p:nvSpPr>
            <p:spPr bwMode="auto">
              <a:xfrm>
                <a:off x="3912" y="209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96" name="Line 186"/>
              <p:cNvSpPr>
                <a:spLocks noChangeShapeType="1"/>
              </p:cNvSpPr>
              <p:nvPr/>
            </p:nvSpPr>
            <p:spPr bwMode="auto">
              <a:xfrm>
                <a:off x="3912" y="209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97" name="Line 187"/>
              <p:cNvSpPr>
                <a:spLocks noChangeShapeType="1"/>
              </p:cNvSpPr>
              <p:nvPr/>
            </p:nvSpPr>
            <p:spPr bwMode="auto">
              <a:xfrm flipH="1">
                <a:off x="3587" y="209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98" name="Line 188"/>
              <p:cNvSpPr>
                <a:spLocks noChangeShapeType="1"/>
              </p:cNvSpPr>
              <p:nvPr/>
            </p:nvSpPr>
            <p:spPr bwMode="auto">
              <a:xfrm>
                <a:off x="3587" y="21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99" name="Line 189"/>
              <p:cNvSpPr>
                <a:spLocks noChangeShapeType="1"/>
              </p:cNvSpPr>
              <p:nvPr/>
            </p:nvSpPr>
            <p:spPr bwMode="auto">
              <a:xfrm flipH="1">
                <a:off x="3276" y="211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900" name="Line 190"/>
              <p:cNvSpPr>
                <a:spLocks noChangeShapeType="1"/>
              </p:cNvSpPr>
              <p:nvPr/>
            </p:nvSpPr>
            <p:spPr bwMode="auto">
              <a:xfrm>
                <a:off x="3276" y="21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901" name="Line 191"/>
              <p:cNvSpPr>
                <a:spLocks noChangeShapeType="1"/>
              </p:cNvSpPr>
              <p:nvPr/>
            </p:nvSpPr>
            <p:spPr bwMode="auto">
              <a:xfrm flipH="1">
                <a:off x="3001" y="215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902" name="Line 192"/>
              <p:cNvSpPr>
                <a:spLocks noChangeShapeType="1"/>
              </p:cNvSpPr>
              <p:nvPr/>
            </p:nvSpPr>
            <p:spPr bwMode="auto">
              <a:xfrm>
                <a:off x="3001" y="221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903" name="Line 193"/>
              <p:cNvSpPr>
                <a:spLocks noChangeShapeType="1"/>
              </p:cNvSpPr>
              <p:nvPr/>
            </p:nvSpPr>
            <p:spPr bwMode="auto">
              <a:xfrm flipH="1">
                <a:off x="2764" y="221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904" name="Line 194"/>
              <p:cNvSpPr>
                <a:spLocks noChangeShapeType="1"/>
              </p:cNvSpPr>
              <p:nvPr/>
            </p:nvSpPr>
            <p:spPr bwMode="auto">
              <a:xfrm>
                <a:off x="2764" y="22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905" name="Line 195"/>
              <p:cNvSpPr>
                <a:spLocks noChangeShapeType="1"/>
              </p:cNvSpPr>
              <p:nvPr/>
            </p:nvSpPr>
            <p:spPr bwMode="auto">
              <a:xfrm flipH="1">
                <a:off x="2577" y="229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906" name="Line 196"/>
              <p:cNvSpPr>
                <a:spLocks noChangeShapeType="1"/>
              </p:cNvSpPr>
              <p:nvPr/>
            </p:nvSpPr>
            <p:spPr bwMode="auto">
              <a:xfrm>
                <a:off x="2577" y="23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907" name="Line 197"/>
              <p:cNvSpPr>
                <a:spLocks noChangeShapeType="1"/>
              </p:cNvSpPr>
              <p:nvPr/>
            </p:nvSpPr>
            <p:spPr bwMode="auto">
              <a:xfrm flipH="1">
                <a:off x="2427" y="238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908" name="Line 198"/>
              <p:cNvSpPr>
                <a:spLocks noChangeShapeType="1"/>
              </p:cNvSpPr>
              <p:nvPr/>
            </p:nvSpPr>
            <p:spPr bwMode="auto">
              <a:xfrm>
                <a:off x="2427" y="24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909" name="Line 199"/>
              <p:cNvSpPr>
                <a:spLocks noChangeShapeType="1"/>
              </p:cNvSpPr>
              <p:nvPr/>
            </p:nvSpPr>
            <p:spPr bwMode="auto">
              <a:xfrm flipH="1">
                <a:off x="2365" y="249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910" name="Line 200"/>
              <p:cNvSpPr>
                <a:spLocks noChangeShapeType="1"/>
              </p:cNvSpPr>
              <p:nvPr/>
            </p:nvSpPr>
            <p:spPr bwMode="auto">
              <a:xfrm>
                <a:off x="2365" y="25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911" name="Line 201"/>
              <p:cNvSpPr>
                <a:spLocks noChangeShapeType="1"/>
              </p:cNvSpPr>
              <p:nvPr/>
            </p:nvSpPr>
            <p:spPr bwMode="auto">
              <a:xfrm flipH="1">
                <a:off x="2327" y="255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912" name="Line 202"/>
              <p:cNvSpPr>
                <a:spLocks noChangeShapeType="1"/>
              </p:cNvSpPr>
              <p:nvPr/>
            </p:nvSpPr>
            <p:spPr bwMode="auto">
              <a:xfrm>
                <a:off x="2327" y="26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913" name="Line 203"/>
              <p:cNvSpPr>
                <a:spLocks noChangeShapeType="1"/>
              </p:cNvSpPr>
              <p:nvPr/>
            </p:nvSpPr>
            <p:spPr bwMode="auto">
              <a:xfrm flipH="1">
                <a:off x="2303" y="261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914" name="Line 204"/>
              <p:cNvSpPr>
                <a:spLocks noChangeShapeType="1"/>
              </p:cNvSpPr>
              <p:nvPr/>
            </p:nvSpPr>
            <p:spPr bwMode="auto">
              <a:xfrm>
                <a:off x="2303" y="267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10" name="Group 406"/>
            <p:cNvGrpSpPr>
              <a:grpSpLocks/>
            </p:cNvGrpSpPr>
            <p:nvPr/>
          </p:nvGrpSpPr>
          <p:grpSpPr bwMode="auto">
            <a:xfrm>
              <a:off x="2016" y="2098"/>
              <a:ext cx="3492" cy="1379"/>
              <a:chOff x="2016" y="2098"/>
              <a:chExt cx="3492" cy="1379"/>
            </a:xfrm>
          </p:grpSpPr>
          <p:sp>
            <p:nvSpPr>
              <p:cNvPr id="515" name="Line 206"/>
              <p:cNvSpPr>
                <a:spLocks noChangeShapeType="1"/>
              </p:cNvSpPr>
              <p:nvPr/>
            </p:nvSpPr>
            <p:spPr bwMode="auto">
              <a:xfrm>
                <a:off x="2303" y="267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6" name="Line 207"/>
              <p:cNvSpPr>
                <a:spLocks noChangeShapeType="1"/>
              </p:cNvSpPr>
              <p:nvPr/>
            </p:nvSpPr>
            <p:spPr bwMode="auto">
              <a:xfrm>
                <a:off x="2303"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7" name="Line 208"/>
              <p:cNvSpPr>
                <a:spLocks noChangeShapeType="1"/>
              </p:cNvSpPr>
              <p:nvPr/>
            </p:nvSpPr>
            <p:spPr bwMode="auto">
              <a:xfrm>
                <a:off x="2303"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8" name="Line 209"/>
              <p:cNvSpPr>
                <a:spLocks noChangeShapeType="1"/>
              </p:cNvSpPr>
              <p:nvPr/>
            </p:nvSpPr>
            <p:spPr bwMode="auto">
              <a:xfrm>
                <a:off x="2303"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9" name="Line 210"/>
              <p:cNvSpPr>
                <a:spLocks noChangeShapeType="1"/>
              </p:cNvSpPr>
              <p:nvPr/>
            </p:nvSpPr>
            <p:spPr bwMode="auto">
              <a:xfrm>
                <a:off x="2303" y="275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20" name="Line 211"/>
              <p:cNvSpPr>
                <a:spLocks noChangeShapeType="1"/>
              </p:cNvSpPr>
              <p:nvPr/>
            </p:nvSpPr>
            <p:spPr bwMode="auto">
              <a:xfrm>
                <a:off x="2303" y="280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21" name="Line 212"/>
              <p:cNvSpPr>
                <a:spLocks noChangeShapeType="1"/>
              </p:cNvSpPr>
              <p:nvPr/>
            </p:nvSpPr>
            <p:spPr bwMode="auto">
              <a:xfrm>
                <a:off x="2303" y="280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22" name="Line 213"/>
              <p:cNvSpPr>
                <a:spLocks noChangeShapeType="1"/>
              </p:cNvSpPr>
              <p:nvPr/>
            </p:nvSpPr>
            <p:spPr bwMode="auto">
              <a:xfrm>
                <a:off x="2327" y="28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23" name="Line 214"/>
              <p:cNvSpPr>
                <a:spLocks noChangeShapeType="1"/>
              </p:cNvSpPr>
              <p:nvPr/>
            </p:nvSpPr>
            <p:spPr bwMode="auto">
              <a:xfrm>
                <a:off x="2327" y="286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24" name="Line 215"/>
              <p:cNvSpPr>
                <a:spLocks noChangeShapeType="1"/>
              </p:cNvSpPr>
              <p:nvPr/>
            </p:nvSpPr>
            <p:spPr bwMode="auto">
              <a:xfrm>
                <a:off x="2365" y="29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25" name="Line 216"/>
              <p:cNvSpPr>
                <a:spLocks noChangeShapeType="1"/>
              </p:cNvSpPr>
              <p:nvPr/>
            </p:nvSpPr>
            <p:spPr bwMode="auto">
              <a:xfrm>
                <a:off x="2365" y="292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26" name="Line 217"/>
              <p:cNvSpPr>
                <a:spLocks noChangeShapeType="1"/>
              </p:cNvSpPr>
              <p:nvPr/>
            </p:nvSpPr>
            <p:spPr bwMode="auto">
              <a:xfrm>
                <a:off x="2415" y="297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27" name="Line 218"/>
              <p:cNvSpPr>
                <a:spLocks noChangeShapeType="1"/>
              </p:cNvSpPr>
              <p:nvPr/>
            </p:nvSpPr>
            <p:spPr bwMode="auto">
              <a:xfrm>
                <a:off x="2415" y="297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28" name="Line 219"/>
              <p:cNvSpPr>
                <a:spLocks noChangeShapeType="1"/>
              </p:cNvSpPr>
              <p:nvPr/>
            </p:nvSpPr>
            <p:spPr bwMode="auto">
              <a:xfrm>
                <a:off x="2415" y="297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29" name="Line 220"/>
              <p:cNvSpPr>
                <a:spLocks noChangeShapeType="1"/>
              </p:cNvSpPr>
              <p:nvPr/>
            </p:nvSpPr>
            <p:spPr bwMode="auto">
              <a:xfrm>
                <a:off x="2415" y="297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30" name="Line 221"/>
              <p:cNvSpPr>
                <a:spLocks noChangeShapeType="1"/>
              </p:cNvSpPr>
              <p:nvPr/>
            </p:nvSpPr>
            <p:spPr bwMode="auto">
              <a:xfrm>
                <a:off x="2515" y="3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31" name="Line 222"/>
              <p:cNvSpPr>
                <a:spLocks noChangeShapeType="1"/>
              </p:cNvSpPr>
              <p:nvPr/>
            </p:nvSpPr>
            <p:spPr bwMode="auto">
              <a:xfrm>
                <a:off x="2515" y="305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32" name="Line 223"/>
              <p:cNvSpPr>
                <a:spLocks noChangeShapeType="1"/>
              </p:cNvSpPr>
              <p:nvPr/>
            </p:nvSpPr>
            <p:spPr bwMode="auto">
              <a:xfrm>
                <a:off x="2639" y="3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33" name="Line 224"/>
              <p:cNvSpPr>
                <a:spLocks noChangeShapeType="1"/>
              </p:cNvSpPr>
              <p:nvPr/>
            </p:nvSpPr>
            <p:spPr bwMode="auto">
              <a:xfrm>
                <a:off x="2639" y="3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34" name="Line 225"/>
              <p:cNvSpPr>
                <a:spLocks noChangeShapeType="1"/>
              </p:cNvSpPr>
              <p:nvPr/>
            </p:nvSpPr>
            <p:spPr bwMode="auto">
              <a:xfrm>
                <a:off x="2639" y="3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35" name="Line 226"/>
              <p:cNvSpPr>
                <a:spLocks noChangeShapeType="1"/>
              </p:cNvSpPr>
              <p:nvPr/>
            </p:nvSpPr>
            <p:spPr bwMode="auto">
              <a:xfrm>
                <a:off x="2639" y="311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36" name="Line 227"/>
              <p:cNvSpPr>
                <a:spLocks noChangeShapeType="1"/>
              </p:cNvSpPr>
              <p:nvPr/>
            </p:nvSpPr>
            <p:spPr bwMode="auto">
              <a:xfrm>
                <a:off x="2851" y="320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37" name="Line 228"/>
              <p:cNvSpPr>
                <a:spLocks noChangeShapeType="1"/>
              </p:cNvSpPr>
              <p:nvPr/>
            </p:nvSpPr>
            <p:spPr bwMode="auto">
              <a:xfrm>
                <a:off x="2851" y="320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38" name="Line 229"/>
              <p:cNvSpPr>
                <a:spLocks noChangeShapeType="1"/>
              </p:cNvSpPr>
              <p:nvPr/>
            </p:nvSpPr>
            <p:spPr bwMode="auto">
              <a:xfrm>
                <a:off x="3113" y="326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39" name="Line 230"/>
              <p:cNvSpPr>
                <a:spLocks noChangeShapeType="1"/>
              </p:cNvSpPr>
              <p:nvPr/>
            </p:nvSpPr>
            <p:spPr bwMode="auto">
              <a:xfrm>
                <a:off x="3113" y="326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40" name="Line 231"/>
              <p:cNvSpPr>
                <a:spLocks noChangeShapeType="1"/>
              </p:cNvSpPr>
              <p:nvPr/>
            </p:nvSpPr>
            <p:spPr bwMode="auto">
              <a:xfrm>
                <a:off x="3413" y="3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41" name="Line 232"/>
              <p:cNvSpPr>
                <a:spLocks noChangeShapeType="1"/>
              </p:cNvSpPr>
              <p:nvPr/>
            </p:nvSpPr>
            <p:spPr bwMode="auto">
              <a:xfrm>
                <a:off x="3413" y="331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42" name="Line 233"/>
              <p:cNvSpPr>
                <a:spLocks noChangeShapeType="1"/>
              </p:cNvSpPr>
              <p:nvPr/>
            </p:nvSpPr>
            <p:spPr bwMode="auto">
              <a:xfrm>
                <a:off x="3725" y="332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43" name="Line 234"/>
              <p:cNvSpPr>
                <a:spLocks noChangeShapeType="1"/>
              </p:cNvSpPr>
              <p:nvPr/>
            </p:nvSpPr>
            <p:spPr bwMode="auto">
              <a:xfrm>
                <a:off x="3725" y="332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44" name="Line 235"/>
              <p:cNvSpPr>
                <a:spLocks noChangeShapeType="1"/>
              </p:cNvSpPr>
              <p:nvPr/>
            </p:nvSpPr>
            <p:spPr bwMode="auto">
              <a:xfrm>
                <a:off x="3725" y="332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45" name="Line 236"/>
              <p:cNvSpPr>
                <a:spLocks noChangeShapeType="1"/>
              </p:cNvSpPr>
              <p:nvPr/>
            </p:nvSpPr>
            <p:spPr bwMode="auto">
              <a:xfrm flipV="1">
                <a:off x="3725" y="331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46" name="Line 237"/>
              <p:cNvSpPr>
                <a:spLocks noChangeShapeType="1"/>
              </p:cNvSpPr>
              <p:nvPr/>
            </p:nvSpPr>
            <p:spPr bwMode="auto">
              <a:xfrm>
                <a:off x="4024" y="3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47" name="Line 238"/>
              <p:cNvSpPr>
                <a:spLocks noChangeShapeType="1"/>
              </p:cNvSpPr>
              <p:nvPr/>
            </p:nvSpPr>
            <p:spPr bwMode="auto">
              <a:xfrm flipV="1">
                <a:off x="4024" y="328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48" name="Line 239"/>
              <p:cNvSpPr>
                <a:spLocks noChangeShapeType="1"/>
              </p:cNvSpPr>
              <p:nvPr/>
            </p:nvSpPr>
            <p:spPr bwMode="auto">
              <a:xfrm>
                <a:off x="4286" y="3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49" name="Line 240"/>
              <p:cNvSpPr>
                <a:spLocks noChangeShapeType="1"/>
              </p:cNvSpPr>
              <p:nvPr/>
            </p:nvSpPr>
            <p:spPr bwMode="auto">
              <a:xfrm flipV="1">
                <a:off x="4286" y="322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50" name="Line 241"/>
              <p:cNvSpPr>
                <a:spLocks noChangeShapeType="1"/>
              </p:cNvSpPr>
              <p:nvPr/>
            </p:nvSpPr>
            <p:spPr bwMode="auto">
              <a:xfrm>
                <a:off x="4535" y="3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51" name="Line 242"/>
              <p:cNvSpPr>
                <a:spLocks noChangeShapeType="1"/>
              </p:cNvSpPr>
              <p:nvPr/>
            </p:nvSpPr>
            <p:spPr bwMode="auto">
              <a:xfrm flipV="1">
                <a:off x="4535" y="315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52" name="Line 243"/>
              <p:cNvSpPr>
                <a:spLocks noChangeShapeType="1"/>
              </p:cNvSpPr>
              <p:nvPr/>
            </p:nvSpPr>
            <p:spPr bwMode="auto">
              <a:xfrm>
                <a:off x="4747" y="31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53" name="Line 244"/>
              <p:cNvSpPr>
                <a:spLocks noChangeShapeType="1"/>
              </p:cNvSpPr>
              <p:nvPr/>
            </p:nvSpPr>
            <p:spPr bwMode="auto">
              <a:xfrm flipV="1">
                <a:off x="4747" y="307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54" name="Line 245"/>
              <p:cNvSpPr>
                <a:spLocks noChangeShapeType="1"/>
              </p:cNvSpPr>
              <p:nvPr/>
            </p:nvSpPr>
            <p:spPr bwMode="auto">
              <a:xfrm>
                <a:off x="4922" y="307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55" name="Line 246"/>
              <p:cNvSpPr>
                <a:spLocks noChangeShapeType="1"/>
              </p:cNvSpPr>
              <p:nvPr/>
            </p:nvSpPr>
            <p:spPr bwMode="auto">
              <a:xfrm flipV="1">
                <a:off x="4922" y="296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56" name="Line 247"/>
              <p:cNvSpPr>
                <a:spLocks noChangeShapeType="1"/>
              </p:cNvSpPr>
              <p:nvPr/>
            </p:nvSpPr>
            <p:spPr bwMode="auto">
              <a:xfrm>
                <a:off x="5047" y="296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57" name="Line 248"/>
              <p:cNvSpPr>
                <a:spLocks noChangeShapeType="1"/>
              </p:cNvSpPr>
              <p:nvPr/>
            </p:nvSpPr>
            <p:spPr bwMode="auto">
              <a:xfrm flipV="1">
                <a:off x="5047" y="291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58" name="Line 249"/>
              <p:cNvSpPr>
                <a:spLocks noChangeShapeType="1"/>
              </p:cNvSpPr>
              <p:nvPr/>
            </p:nvSpPr>
            <p:spPr bwMode="auto">
              <a:xfrm>
                <a:off x="5097" y="29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59" name="Line 250"/>
              <p:cNvSpPr>
                <a:spLocks noChangeShapeType="1"/>
              </p:cNvSpPr>
              <p:nvPr/>
            </p:nvSpPr>
            <p:spPr bwMode="auto">
              <a:xfrm flipV="1">
                <a:off x="5097" y="286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60" name="Line 251"/>
              <p:cNvSpPr>
                <a:spLocks noChangeShapeType="1"/>
              </p:cNvSpPr>
              <p:nvPr/>
            </p:nvSpPr>
            <p:spPr bwMode="auto">
              <a:xfrm>
                <a:off x="5134" y="28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61" name="Line 252"/>
              <p:cNvSpPr>
                <a:spLocks noChangeShapeType="1"/>
              </p:cNvSpPr>
              <p:nvPr/>
            </p:nvSpPr>
            <p:spPr bwMode="auto">
              <a:xfrm flipV="1">
                <a:off x="5134" y="280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62" name="Line 253"/>
              <p:cNvSpPr>
                <a:spLocks noChangeShapeType="1"/>
              </p:cNvSpPr>
              <p:nvPr/>
            </p:nvSpPr>
            <p:spPr bwMode="auto">
              <a:xfrm>
                <a:off x="5159" y="280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63" name="Line 254"/>
              <p:cNvSpPr>
                <a:spLocks noChangeShapeType="1"/>
              </p:cNvSpPr>
              <p:nvPr/>
            </p:nvSpPr>
            <p:spPr bwMode="auto">
              <a:xfrm flipV="1">
                <a:off x="5159" y="275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64" name="Line 255"/>
              <p:cNvSpPr>
                <a:spLocks noChangeShapeType="1"/>
              </p:cNvSpPr>
              <p:nvPr/>
            </p:nvSpPr>
            <p:spPr bwMode="auto">
              <a:xfrm>
                <a:off x="5159"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65" name="Line 256"/>
              <p:cNvSpPr>
                <a:spLocks noChangeShapeType="1"/>
              </p:cNvSpPr>
              <p:nvPr/>
            </p:nvSpPr>
            <p:spPr bwMode="auto">
              <a:xfrm>
                <a:off x="5159"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66" name="Line 257"/>
              <p:cNvSpPr>
                <a:spLocks noChangeShapeType="1"/>
              </p:cNvSpPr>
              <p:nvPr/>
            </p:nvSpPr>
            <p:spPr bwMode="auto">
              <a:xfrm>
                <a:off x="5159"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67" name="Line 258"/>
              <p:cNvSpPr>
                <a:spLocks noChangeShapeType="1"/>
              </p:cNvSpPr>
              <p:nvPr/>
            </p:nvSpPr>
            <p:spPr bwMode="auto">
              <a:xfrm flipH="1" flipV="1">
                <a:off x="5147" y="264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68" name="Line 259"/>
              <p:cNvSpPr>
                <a:spLocks noChangeShapeType="1"/>
              </p:cNvSpPr>
              <p:nvPr/>
            </p:nvSpPr>
            <p:spPr bwMode="auto">
              <a:xfrm>
                <a:off x="5147" y="264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69" name="Line 260"/>
              <p:cNvSpPr>
                <a:spLocks noChangeShapeType="1"/>
              </p:cNvSpPr>
              <p:nvPr/>
            </p:nvSpPr>
            <p:spPr bwMode="auto">
              <a:xfrm flipH="1" flipV="1">
                <a:off x="5072" y="255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70" name="Line 261"/>
              <p:cNvSpPr>
                <a:spLocks noChangeShapeType="1"/>
              </p:cNvSpPr>
              <p:nvPr/>
            </p:nvSpPr>
            <p:spPr bwMode="auto">
              <a:xfrm>
                <a:off x="5072" y="25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71" name="Line 262"/>
              <p:cNvSpPr>
                <a:spLocks noChangeShapeType="1"/>
              </p:cNvSpPr>
              <p:nvPr/>
            </p:nvSpPr>
            <p:spPr bwMode="auto">
              <a:xfrm flipH="1" flipV="1">
                <a:off x="4960" y="247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72" name="Line 263"/>
              <p:cNvSpPr>
                <a:spLocks noChangeShapeType="1"/>
              </p:cNvSpPr>
              <p:nvPr/>
            </p:nvSpPr>
            <p:spPr bwMode="auto">
              <a:xfrm>
                <a:off x="4960" y="24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73" name="Line 264"/>
              <p:cNvSpPr>
                <a:spLocks noChangeShapeType="1"/>
              </p:cNvSpPr>
              <p:nvPr/>
            </p:nvSpPr>
            <p:spPr bwMode="auto">
              <a:xfrm flipH="1" flipV="1">
                <a:off x="4810" y="239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74" name="Line 265"/>
              <p:cNvSpPr>
                <a:spLocks noChangeShapeType="1"/>
              </p:cNvSpPr>
              <p:nvPr/>
            </p:nvSpPr>
            <p:spPr bwMode="auto">
              <a:xfrm>
                <a:off x="4810" y="239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75" name="Line 266"/>
              <p:cNvSpPr>
                <a:spLocks noChangeShapeType="1"/>
              </p:cNvSpPr>
              <p:nvPr/>
            </p:nvSpPr>
            <p:spPr bwMode="auto">
              <a:xfrm flipH="1" flipV="1">
                <a:off x="4635" y="234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76" name="Line 267"/>
              <p:cNvSpPr>
                <a:spLocks noChangeShapeType="1"/>
              </p:cNvSpPr>
              <p:nvPr/>
            </p:nvSpPr>
            <p:spPr bwMode="auto">
              <a:xfrm>
                <a:off x="4635" y="23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77" name="Line 268"/>
              <p:cNvSpPr>
                <a:spLocks noChangeShapeType="1"/>
              </p:cNvSpPr>
              <p:nvPr/>
            </p:nvSpPr>
            <p:spPr bwMode="auto">
              <a:xfrm flipH="1" flipV="1">
                <a:off x="4423" y="229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78" name="Line 269"/>
              <p:cNvSpPr>
                <a:spLocks noChangeShapeType="1"/>
              </p:cNvSpPr>
              <p:nvPr/>
            </p:nvSpPr>
            <p:spPr bwMode="auto">
              <a:xfrm>
                <a:off x="4423" y="22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79" name="Line 270"/>
              <p:cNvSpPr>
                <a:spLocks noChangeShapeType="1"/>
              </p:cNvSpPr>
              <p:nvPr/>
            </p:nvSpPr>
            <p:spPr bwMode="auto">
              <a:xfrm flipH="1" flipV="1">
                <a:off x="4199" y="227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80" name="Line 271"/>
              <p:cNvSpPr>
                <a:spLocks noChangeShapeType="1"/>
              </p:cNvSpPr>
              <p:nvPr/>
            </p:nvSpPr>
            <p:spPr bwMode="auto">
              <a:xfrm>
                <a:off x="4199" y="22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81" name="Line 272"/>
              <p:cNvSpPr>
                <a:spLocks noChangeShapeType="1"/>
              </p:cNvSpPr>
              <p:nvPr/>
            </p:nvSpPr>
            <p:spPr bwMode="auto">
              <a:xfrm flipH="1" flipV="1">
                <a:off x="3949" y="226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82" name="Line 273"/>
              <p:cNvSpPr>
                <a:spLocks noChangeShapeType="1"/>
              </p:cNvSpPr>
              <p:nvPr/>
            </p:nvSpPr>
            <p:spPr bwMode="auto">
              <a:xfrm>
                <a:off x="3949" y="22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83" name="Line 274"/>
              <p:cNvSpPr>
                <a:spLocks noChangeShapeType="1"/>
              </p:cNvSpPr>
              <p:nvPr/>
            </p:nvSpPr>
            <p:spPr bwMode="auto">
              <a:xfrm>
                <a:off x="3949" y="22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84" name="Line 275"/>
              <p:cNvSpPr>
                <a:spLocks noChangeShapeType="1"/>
              </p:cNvSpPr>
              <p:nvPr/>
            </p:nvSpPr>
            <p:spPr bwMode="auto">
              <a:xfrm>
                <a:off x="3949" y="22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85" name="Line 276"/>
              <p:cNvSpPr>
                <a:spLocks noChangeShapeType="1"/>
              </p:cNvSpPr>
              <p:nvPr/>
            </p:nvSpPr>
            <p:spPr bwMode="auto">
              <a:xfrm flipH="1">
                <a:off x="3712" y="226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86" name="Line 277"/>
              <p:cNvSpPr>
                <a:spLocks noChangeShapeType="1"/>
              </p:cNvSpPr>
              <p:nvPr/>
            </p:nvSpPr>
            <p:spPr bwMode="auto">
              <a:xfrm>
                <a:off x="3712" y="22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87" name="Line 278"/>
              <p:cNvSpPr>
                <a:spLocks noChangeShapeType="1"/>
              </p:cNvSpPr>
              <p:nvPr/>
            </p:nvSpPr>
            <p:spPr bwMode="auto">
              <a:xfrm flipH="1">
                <a:off x="3488" y="227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88" name="Line 279"/>
              <p:cNvSpPr>
                <a:spLocks noChangeShapeType="1"/>
              </p:cNvSpPr>
              <p:nvPr/>
            </p:nvSpPr>
            <p:spPr bwMode="auto">
              <a:xfrm>
                <a:off x="3488" y="22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89" name="Line 280"/>
              <p:cNvSpPr>
                <a:spLocks noChangeShapeType="1"/>
              </p:cNvSpPr>
              <p:nvPr/>
            </p:nvSpPr>
            <p:spPr bwMode="auto">
              <a:xfrm flipH="1">
                <a:off x="3276" y="229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90" name="Line 281"/>
              <p:cNvSpPr>
                <a:spLocks noChangeShapeType="1"/>
              </p:cNvSpPr>
              <p:nvPr/>
            </p:nvSpPr>
            <p:spPr bwMode="auto">
              <a:xfrm>
                <a:off x="3276" y="23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91" name="Line 282"/>
              <p:cNvSpPr>
                <a:spLocks noChangeShapeType="1"/>
              </p:cNvSpPr>
              <p:nvPr/>
            </p:nvSpPr>
            <p:spPr bwMode="auto">
              <a:xfrm flipH="1">
                <a:off x="3101" y="234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92" name="Line 283"/>
              <p:cNvSpPr>
                <a:spLocks noChangeShapeType="1"/>
              </p:cNvSpPr>
              <p:nvPr/>
            </p:nvSpPr>
            <p:spPr bwMode="auto">
              <a:xfrm>
                <a:off x="3101" y="239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93" name="Line 284"/>
              <p:cNvSpPr>
                <a:spLocks noChangeShapeType="1"/>
              </p:cNvSpPr>
              <p:nvPr/>
            </p:nvSpPr>
            <p:spPr bwMode="auto">
              <a:xfrm flipH="1">
                <a:off x="2951" y="239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94" name="Line 285"/>
              <p:cNvSpPr>
                <a:spLocks noChangeShapeType="1"/>
              </p:cNvSpPr>
              <p:nvPr/>
            </p:nvSpPr>
            <p:spPr bwMode="auto">
              <a:xfrm>
                <a:off x="2951" y="24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95" name="Line 286"/>
              <p:cNvSpPr>
                <a:spLocks noChangeShapeType="1"/>
              </p:cNvSpPr>
              <p:nvPr/>
            </p:nvSpPr>
            <p:spPr bwMode="auto">
              <a:xfrm flipH="1">
                <a:off x="2839" y="247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96" name="Line 287"/>
              <p:cNvSpPr>
                <a:spLocks noChangeShapeType="1"/>
              </p:cNvSpPr>
              <p:nvPr/>
            </p:nvSpPr>
            <p:spPr bwMode="auto">
              <a:xfrm>
                <a:off x="2839" y="25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97" name="Line 288"/>
              <p:cNvSpPr>
                <a:spLocks noChangeShapeType="1"/>
              </p:cNvSpPr>
              <p:nvPr/>
            </p:nvSpPr>
            <p:spPr bwMode="auto">
              <a:xfrm flipH="1">
                <a:off x="2764" y="255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98" name="Line 289"/>
              <p:cNvSpPr>
                <a:spLocks noChangeShapeType="1"/>
              </p:cNvSpPr>
              <p:nvPr/>
            </p:nvSpPr>
            <p:spPr bwMode="auto">
              <a:xfrm>
                <a:off x="2764" y="264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99" name="Line 290"/>
              <p:cNvSpPr>
                <a:spLocks noChangeShapeType="1"/>
              </p:cNvSpPr>
              <p:nvPr/>
            </p:nvSpPr>
            <p:spPr bwMode="auto">
              <a:xfrm flipH="1">
                <a:off x="2739" y="264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00" name="Line 291"/>
              <p:cNvSpPr>
                <a:spLocks noChangeShapeType="1"/>
              </p:cNvSpPr>
              <p:nvPr/>
            </p:nvSpPr>
            <p:spPr bwMode="auto">
              <a:xfrm>
                <a:off x="2739"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01" name="Line 292"/>
              <p:cNvSpPr>
                <a:spLocks noChangeShapeType="1"/>
              </p:cNvSpPr>
              <p:nvPr/>
            </p:nvSpPr>
            <p:spPr bwMode="auto">
              <a:xfrm>
                <a:off x="2739"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02" name="Line 293"/>
              <p:cNvSpPr>
                <a:spLocks noChangeShapeType="1"/>
              </p:cNvSpPr>
              <p:nvPr/>
            </p:nvSpPr>
            <p:spPr bwMode="auto">
              <a:xfrm>
                <a:off x="2739"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03" name="Line 294"/>
              <p:cNvSpPr>
                <a:spLocks noChangeShapeType="1"/>
              </p:cNvSpPr>
              <p:nvPr/>
            </p:nvSpPr>
            <p:spPr bwMode="auto">
              <a:xfrm>
                <a:off x="2739" y="275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04" name="Line 295"/>
              <p:cNvSpPr>
                <a:spLocks noChangeShapeType="1"/>
              </p:cNvSpPr>
              <p:nvPr/>
            </p:nvSpPr>
            <p:spPr bwMode="auto">
              <a:xfrm>
                <a:off x="2764" y="283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05" name="Line 296"/>
              <p:cNvSpPr>
                <a:spLocks noChangeShapeType="1"/>
              </p:cNvSpPr>
              <p:nvPr/>
            </p:nvSpPr>
            <p:spPr bwMode="auto">
              <a:xfrm>
                <a:off x="2764" y="283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06" name="Line 297"/>
              <p:cNvSpPr>
                <a:spLocks noChangeShapeType="1"/>
              </p:cNvSpPr>
              <p:nvPr/>
            </p:nvSpPr>
            <p:spPr bwMode="auto">
              <a:xfrm>
                <a:off x="2826" y="29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07" name="Line 298"/>
              <p:cNvSpPr>
                <a:spLocks noChangeShapeType="1"/>
              </p:cNvSpPr>
              <p:nvPr/>
            </p:nvSpPr>
            <p:spPr bwMode="auto">
              <a:xfrm>
                <a:off x="2826" y="29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08" name="Line 299"/>
              <p:cNvSpPr>
                <a:spLocks noChangeShapeType="1"/>
              </p:cNvSpPr>
              <p:nvPr/>
            </p:nvSpPr>
            <p:spPr bwMode="auto">
              <a:xfrm>
                <a:off x="2826" y="29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09" name="Line 300"/>
              <p:cNvSpPr>
                <a:spLocks noChangeShapeType="1"/>
              </p:cNvSpPr>
              <p:nvPr/>
            </p:nvSpPr>
            <p:spPr bwMode="auto">
              <a:xfrm>
                <a:off x="2826" y="291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10" name="Line 301"/>
              <p:cNvSpPr>
                <a:spLocks noChangeShapeType="1"/>
              </p:cNvSpPr>
              <p:nvPr/>
            </p:nvSpPr>
            <p:spPr bwMode="auto">
              <a:xfrm>
                <a:off x="2901" y="296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11" name="Line 302"/>
              <p:cNvSpPr>
                <a:spLocks noChangeShapeType="1"/>
              </p:cNvSpPr>
              <p:nvPr/>
            </p:nvSpPr>
            <p:spPr bwMode="auto">
              <a:xfrm>
                <a:off x="2901" y="296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12" name="Line 303"/>
              <p:cNvSpPr>
                <a:spLocks noChangeShapeType="1"/>
              </p:cNvSpPr>
              <p:nvPr/>
            </p:nvSpPr>
            <p:spPr bwMode="auto">
              <a:xfrm>
                <a:off x="2989" y="302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13" name="Line 304"/>
              <p:cNvSpPr>
                <a:spLocks noChangeShapeType="1"/>
              </p:cNvSpPr>
              <p:nvPr/>
            </p:nvSpPr>
            <p:spPr bwMode="auto">
              <a:xfrm>
                <a:off x="2989" y="302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14" name="Line 305"/>
              <p:cNvSpPr>
                <a:spLocks noChangeShapeType="1"/>
              </p:cNvSpPr>
              <p:nvPr/>
            </p:nvSpPr>
            <p:spPr bwMode="auto">
              <a:xfrm>
                <a:off x="2989" y="302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15" name="Line 306"/>
              <p:cNvSpPr>
                <a:spLocks noChangeShapeType="1"/>
              </p:cNvSpPr>
              <p:nvPr/>
            </p:nvSpPr>
            <p:spPr bwMode="auto">
              <a:xfrm>
                <a:off x="2989" y="302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16" name="Line 307"/>
              <p:cNvSpPr>
                <a:spLocks noChangeShapeType="1"/>
              </p:cNvSpPr>
              <p:nvPr/>
            </p:nvSpPr>
            <p:spPr bwMode="auto">
              <a:xfrm>
                <a:off x="3151" y="307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17" name="Line 308"/>
              <p:cNvSpPr>
                <a:spLocks noChangeShapeType="1"/>
              </p:cNvSpPr>
              <p:nvPr/>
            </p:nvSpPr>
            <p:spPr bwMode="auto">
              <a:xfrm>
                <a:off x="3151" y="307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18" name="Line 309"/>
              <p:cNvSpPr>
                <a:spLocks noChangeShapeType="1"/>
              </p:cNvSpPr>
              <p:nvPr/>
            </p:nvSpPr>
            <p:spPr bwMode="auto">
              <a:xfrm>
                <a:off x="3325" y="3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19" name="Line 310"/>
              <p:cNvSpPr>
                <a:spLocks noChangeShapeType="1"/>
              </p:cNvSpPr>
              <p:nvPr/>
            </p:nvSpPr>
            <p:spPr bwMode="auto">
              <a:xfrm>
                <a:off x="3325" y="311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20" name="Line 311"/>
              <p:cNvSpPr>
                <a:spLocks noChangeShapeType="1"/>
              </p:cNvSpPr>
              <p:nvPr/>
            </p:nvSpPr>
            <p:spPr bwMode="auto">
              <a:xfrm>
                <a:off x="3537" y="3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21" name="Line 312"/>
              <p:cNvSpPr>
                <a:spLocks noChangeShapeType="1"/>
              </p:cNvSpPr>
              <p:nvPr/>
            </p:nvSpPr>
            <p:spPr bwMode="auto">
              <a:xfrm>
                <a:off x="3537" y="314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22" name="Line 313"/>
              <p:cNvSpPr>
                <a:spLocks noChangeShapeType="1"/>
              </p:cNvSpPr>
              <p:nvPr/>
            </p:nvSpPr>
            <p:spPr bwMode="auto">
              <a:xfrm>
                <a:off x="3750" y="31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23" name="Line 314"/>
              <p:cNvSpPr>
                <a:spLocks noChangeShapeType="1"/>
              </p:cNvSpPr>
              <p:nvPr/>
            </p:nvSpPr>
            <p:spPr bwMode="auto">
              <a:xfrm>
                <a:off x="3750" y="31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24" name="Line 315"/>
              <p:cNvSpPr>
                <a:spLocks noChangeShapeType="1"/>
              </p:cNvSpPr>
              <p:nvPr/>
            </p:nvSpPr>
            <p:spPr bwMode="auto">
              <a:xfrm>
                <a:off x="3750" y="31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25" name="Line 316"/>
              <p:cNvSpPr>
                <a:spLocks noChangeShapeType="1"/>
              </p:cNvSpPr>
              <p:nvPr/>
            </p:nvSpPr>
            <p:spPr bwMode="auto">
              <a:xfrm flipV="1">
                <a:off x="3750" y="314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26" name="Line 317"/>
              <p:cNvSpPr>
                <a:spLocks noChangeShapeType="1"/>
              </p:cNvSpPr>
              <p:nvPr/>
            </p:nvSpPr>
            <p:spPr bwMode="auto">
              <a:xfrm>
                <a:off x="3962" y="3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27" name="Line 318"/>
              <p:cNvSpPr>
                <a:spLocks noChangeShapeType="1"/>
              </p:cNvSpPr>
              <p:nvPr/>
            </p:nvSpPr>
            <p:spPr bwMode="auto">
              <a:xfrm flipV="1">
                <a:off x="3962" y="312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28" name="Line 319"/>
              <p:cNvSpPr>
                <a:spLocks noChangeShapeType="1"/>
              </p:cNvSpPr>
              <p:nvPr/>
            </p:nvSpPr>
            <p:spPr bwMode="auto">
              <a:xfrm>
                <a:off x="4149" y="312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29" name="Line 320"/>
              <p:cNvSpPr>
                <a:spLocks noChangeShapeType="1"/>
              </p:cNvSpPr>
              <p:nvPr/>
            </p:nvSpPr>
            <p:spPr bwMode="auto">
              <a:xfrm flipV="1">
                <a:off x="4149" y="308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30" name="Line 321"/>
              <p:cNvSpPr>
                <a:spLocks noChangeShapeType="1"/>
              </p:cNvSpPr>
              <p:nvPr/>
            </p:nvSpPr>
            <p:spPr bwMode="auto">
              <a:xfrm>
                <a:off x="4323" y="3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31" name="Line 322"/>
              <p:cNvSpPr>
                <a:spLocks noChangeShapeType="1"/>
              </p:cNvSpPr>
              <p:nvPr/>
            </p:nvSpPr>
            <p:spPr bwMode="auto">
              <a:xfrm flipV="1">
                <a:off x="4323" y="303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32" name="Line 323"/>
              <p:cNvSpPr>
                <a:spLocks noChangeShapeType="1"/>
              </p:cNvSpPr>
              <p:nvPr/>
            </p:nvSpPr>
            <p:spPr bwMode="auto">
              <a:xfrm>
                <a:off x="4473" y="3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33" name="Line 324"/>
              <p:cNvSpPr>
                <a:spLocks noChangeShapeType="1"/>
              </p:cNvSpPr>
              <p:nvPr/>
            </p:nvSpPr>
            <p:spPr bwMode="auto">
              <a:xfrm flipV="1">
                <a:off x="4473" y="297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34" name="Line 325"/>
              <p:cNvSpPr>
                <a:spLocks noChangeShapeType="1"/>
              </p:cNvSpPr>
              <p:nvPr/>
            </p:nvSpPr>
            <p:spPr bwMode="auto">
              <a:xfrm>
                <a:off x="4598" y="297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35" name="Line 326"/>
              <p:cNvSpPr>
                <a:spLocks noChangeShapeType="1"/>
              </p:cNvSpPr>
              <p:nvPr/>
            </p:nvSpPr>
            <p:spPr bwMode="auto">
              <a:xfrm flipV="1">
                <a:off x="4598" y="290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36" name="Line 327"/>
              <p:cNvSpPr>
                <a:spLocks noChangeShapeType="1"/>
              </p:cNvSpPr>
              <p:nvPr/>
            </p:nvSpPr>
            <p:spPr bwMode="auto">
              <a:xfrm>
                <a:off x="4685" y="290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37" name="Line 328"/>
              <p:cNvSpPr>
                <a:spLocks noChangeShapeType="1"/>
              </p:cNvSpPr>
              <p:nvPr/>
            </p:nvSpPr>
            <p:spPr bwMode="auto">
              <a:xfrm flipV="1">
                <a:off x="4685" y="283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38" name="Line 329"/>
              <p:cNvSpPr>
                <a:spLocks noChangeShapeType="1"/>
              </p:cNvSpPr>
              <p:nvPr/>
            </p:nvSpPr>
            <p:spPr bwMode="auto">
              <a:xfrm>
                <a:off x="4747" y="283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39" name="Line 330"/>
              <p:cNvSpPr>
                <a:spLocks noChangeShapeType="1"/>
              </p:cNvSpPr>
              <p:nvPr/>
            </p:nvSpPr>
            <p:spPr bwMode="auto">
              <a:xfrm flipV="1">
                <a:off x="4747" y="275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40" name="Line 331"/>
              <p:cNvSpPr>
                <a:spLocks noChangeShapeType="1"/>
              </p:cNvSpPr>
              <p:nvPr/>
            </p:nvSpPr>
            <p:spPr bwMode="auto">
              <a:xfrm>
                <a:off x="4772"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41" name="Line 332"/>
              <p:cNvSpPr>
                <a:spLocks noChangeShapeType="1"/>
              </p:cNvSpPr>
              <p:nvPr/>
            </p:nvSpPr>
            <p:spPr bwMode="auto">
              <a:xfrm>
                <a:off x="4772"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42" name="Line 333"/>
              <p:cNvSpPr>
                <a:spLocks noChangeShapeType="1"/>
              </p:cNvSpPr>
              <p:nvPr/>
            </p:nvSpPr>
            <p:spPr bwMode="auto">
              <a:xfrm>
                <a:off x="4772"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43" name="Line 334"/>
              <p:cNvSpPr>
                <a:spLocks noChangeShapeType="1"/>
              </p:cNvSpPr>
              <p:nvPr/>
            </p:nvSpPr>
            <p:spPr bwMode="auto">
              <a:xfrm flipH="1" flipV="1">
                <a:off x="4747" y="267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44" name="Line 335"/>
              <p:cNvSpPr>
                <a:spLocks noChangeShapeType="1"/>
              </p:cNvSpPr>
              <p:nvPr/>
            </p:nvSpPr>
            <p:spPr bwMode="auto">
              <a:xfrm>
                <a:off x="4747" y="267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45" name="Line 336"/>
              <p:cNvSpPr>
                <a:spLocks noChangeShapeType="1"/>
              </p:cNvSpPr>
              <p:nvPr/>
            </p:nvSpPr>
            <p:spPr bwMode="auto">
              <a:xfrm flipH="1" flipV="1">
                <a:off x="4710" y="262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46" name="Line 337"/>
              <p:cNvSpPr>
                <a:spLocks noChangeShapeType="1"/>
              </p:cNvSpPr>
              <p:nvPr/>
            </p:nvSpPr>
            <p:spPr bwMode="auto">
              <a:xfrm>
                <a:off x="4710" y="26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47" name="Line 338"/>
              <p:cNvSpPr>
                <a:spLocks noChangeShapeType="1"/>
              </p:cNvSpPr>
              <p:nvPr/>
            </p:nvSpPr>
            <p:spPr bwMode="auto">
              <a:xfrm flipH="1" flipV="1">
                <a:off x="4635" y="256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48" name="Line 339"/>
              <p:cNvSpPr>
                <a:spLocks noChangeShapeType="1"/>
              </p:cNvSpPr>
              <p:nvPr/>
            </p:nvSpPr>
            <p:spPr bwMode="auto">
              <a:xfrm>
                <a:off x="4635" y="25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49" name="Line 340"/>
              <p:cNvSpPr>
                <a:spLocks noChangeShapeType="1"/>
              </p:cNvSpPr>
              <p:nvPr/>
            </p:nvSpPr>
            <p:spPr bwMode="auto">
              <a:xfrm flipH="1" flipV="1">
                <a:off x="4535" y="252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50" name="Line 341"/>
              <p:cNvSpPr>
                <a:spLocks noChangeShapeType="1"/>
              </p:cNvSpPr>
              <p:nvPr/>
            </p:nvSpPr>
            <p:spPr bwMode="auto">
              <a:xfrm>
                <a:off x="4535" y="25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51" name="Line 342"/>
              <p:cNvSpPr>
                <a:spLocks noChangeShapeType="1"/>
              </p:cNvSpPr>
              <p:nvPr/>
            </p:nvSpPr>
            <p:spPr bwMode="auto">
              <a:xfrm flipH="1" flipV="1">
                <a:off x="4411" y="248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52" name="Line 343"/>
              <p:cNvSpPr>
                <a:spLocks noChangeShapeType="1"/>
              </p:cNvSpPr>
              <p:nvPr/>
            </p:nvSpPr>
            <p:spPr bwMode="auto">
              <a:xfrm>
                <a:off x="4411" y="248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53" name="Line 344"/>
              <p:cNvSpPr>
                <a:spLocks noChangeShapeType="1"/>
              </p:cNvSpPr>
              <p:nvPr/>
            </p:nvSpPr>
            <p:spPr bwMode="auto">
              <a:xfrm flipH="1" flipV="1">
                <a:off x="4273" y="245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54" name="Line 345"/>
              <p:cNvSpPr>
                <a:spLocks noChangeShapeType="1"/>
              </p:cNvSpPr>
              <p:nvPr/>
            </p:nvSpPr>
            <p:spPr bwMode="auto">
              <a:xfrm>
                <a:off x="4273" y="24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55" name="Line 346"/>
              <p:cNvSpPr>
                <a:spLocks noChangeShapeType="1"/>
              </p:cNvSpPr>
              <p:nvPr/>
            </p:nvSpPr>
            <p:spPr bwMode="auto">
              <a:xfrm flipH="1" flipV="1">
                <a:off x="4124" y="243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56" name="Line 347"/>
              <p:cNvSpPr>
                <a:spLocks noChangeShapeType="1"/>
              </p:cNvSpPr>
              <p:nvPr/>
            </p:nvSpPr>
            <p:spPr bwMode="auto">
              <a:xfrm>
                <a:off x="4124" y="243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57" name="Line 348"/>
              <p:cNvSpPr>
                <a:spLocks noChangeShapeType="1"/>
              </p:cNvSpPr>
              <p:nvPr/>
            </p:nvSpPr>
            <p:spPr bwMode="auto">
              <a:xfrm flipH="1" flipV="1">
                <a:off x="3962" y="242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58" name="Line 349"/>
              <p:cNvSpPr>
                <a:spLocks noChangeShapeType="1"/>
              </p:cNvSpPr>
              <p:nvPr/>
            </p:nvSpPr>
            <p:spPr bwMode="auto">
              <a:xfrm>
                <a:off x="3962" y="24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59" name="Line 350"/>
              <p:cNvSpPr>
                <a:spLocks noChangeShapeType="1"/>
              </p:cNvSpPr>
              <p:nvPr/>
            </p:nvSpPr>
            <p:spPr bwMode="auto">
              <a:xfrm>
                <a:off x="3962" y="24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60" name="Line 351"/>
              <p:cNvSpPr>
                <a:spLocks noChangeShapeType="1"/>
              </p:cNvSpPr>
              <p:nvPr/>
            </p:nvSpPr>
            <p:spPr bwMode="auto">
              <a:xfrm>
                <a:off x="3962" y="24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61" name="Line 352"/>
              <p:cNvSpPr>
                <a:spLocks noChangeShapeType="1"/>
              </p:cNvSpPr>
              <p:nvPr/>
            </p:nvSpPr>
            <p:spPr bwMode="auto">
              <a:xfrm flipH="1">
                <a:off x="3799" y="242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62" name="Line 353"/>
              <p:cNvSpPr>
                <a:spLocks noChangeShapeType="1"/>
              </p:cNvSpPr>
              <p:nvPr/>
            </p:nvSpPr>
            <p:spPr bwMode="auto">
              <a:xfrm>
                <a:off x="3799" y="243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63" name="Line 354"/>
              <p:cNvSpPr>
                <a:spLocks noChangeShapeType="1"/>
              </p:cNvSpPr>
              <p:nvPr/>
            </p:nvSpPr>
            <p:spPr bwMode="auto">
              <a:xfrm flipH="1">
                <a:off x="3650" y="243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64" name="Line 355"/>
              <p:cNvSpPr>
                <a:spLocks noChangeShapeType="1"/>
              </p:cNvSpPr>
              <p:nvPr/>
            </p:nvSpPr>
            <p:spPr bwMode="auto">
              <a:xfrm>
                <a:off x="3650" y="24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65" name="Line 356"/>
              <p:cNvSpPr>
                <a:spLocks noChangeShapeType="1"/>
              </p:cNvSpPr>
              <p:nvPr/>
            </p:nvSpPr>
            <p:spPr bwMode="auto">
              <a:xfrm flipH="1">
                <a:off x="3513" y="245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66" name="Line 357"/>
              <p:cNvSpPr>
                <a:spLocks noChangeShapeType="1"/>
              </p:cNvSpPr>
              <p:nvPr/>
            </p:nvSpPr>
            <p:spPr bwMode="auto">
              <a:xfrm>
                <a:off x="3513" y="248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67" name="Line 358"/>
              <p:cNvSpPr>
                <a:spLocks noChangeShapeType="1"/>
              </p:cNvSpPr>
              <p:nvPr/>
            </p:nvSpPr>
            <p:spPr bwMode="auto">
              <a:xfrm flipH="1">
                <a:off x="3388" y="248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68" name="Line 359"/>
              <p:cNvSpPr>
                <a:spLocks noChangeShapeType="1"/>
              </p:cNvSpPr>
              <p:nvPr/>
            </p:nvSpPr>
            <p:spPr bwMode="auto">
              <a:xfrm>
                <a:off x="3388" y="25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69" name="Line 360"/>
              <p:cNvSpPr>
                <a:spLocks noChangeShapeType="1"/>
              </p:cNvSpPr>
              <p:nvPr/>
            </p:nvSpPr>
            <p:spPr bwMode="auto">
              <a:xfrm flipH="1">
                <a:off x="3300" y="252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70" name="Line 361"/>
              <p:cNvSpPr>
                <a:spLocks noChangeShapeType="1"/>
              </p:cNvSpPr>
              <p:nvPr/>
            </p:nvSpPr>
            <p:spPr bwMode="auto">
              <a:xfrm>
                <a:off x="3300" y="25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71" name="Line 362"/>
              <p:cNvSpPr>
                <a:spLocks noChangeShapeType="1"/>
              </p:cNvSpPr>
              <p:nvPr/>
            </p:nvSpPr>
            <p:spPr bwMode="auto">
              <a:xfrm flipH="1">
                <a:off x="3226" y="256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72" name="Line 363"/>
              <p:cNvSpPr>
                <a:spLocks noChangeShapeType="1"/>
              </p:cNvSpPr>
              <p:nvPr/>
            </p:nvSpPr>
            <p:spPr bwMode="auto">
              <a:xfrm>
                <a:off x="3226" y="26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73" name="Line 364"/>
              <p:cNvSpPr>
                <a:spLocks noChangeShapeType="1"/>
              </p:cNvSpPr>
              <p:nvPr/>
            </p:nvSpPr>
            <p:spPr bwMode="auto">
              <a:xfrm flipH="1">
                <a:off x="3176" y="262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74" name="Line 365"/>
              <p:cNvSpPr>
                <a:spLocks noChangeShapeType="1"/>
              </p:cNvSpPr>
              <p:nvPr/>
            </p:nvSpPr>
            <p:spPr bwMode="auto">
              <a:xfrm>
                <a:off x="3176" y="267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75" name="Line 366"/>
              <p:cNvSpPr>
                <a:spLocks noChangeShapeType="1"/>
              </p:cNvSpPr>
              <p:nvPr/>
            </p:nvSpPr>
            <p:spPr bwMode="auto">
              <a:xfrm flipH="1">
                <a:off x="3163" y="267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76" name="Line 367"/>
              <p:cNvSpPr>
                <a:spLocks noChangeShapeType="1"/>
              </p:cNvSpPr>
              <p:nvPr/>
            </p:nvSpPr>
            <p:spPr bwMode="auto">
              <a:xfrm>
                <a:off x="3163"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77" name="Line 368"/>
              <p:cNvSpPr>
                <a:spLocks noChangeShapeType="1"/>
              </p:cNvSpPr>
              <p:nvPr/>
            </p:nvSpPr>
            <p:spPr bwMode="auto">
              <a:xfrm>
                <a:off x="3163"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78" name="Line 369"/>
              <p:cNvSpPr>
                <a:spLocks noChangeShapeType="1"/>
              </p:cNvSpPr>
              <p:nvPr/>
            </p:nvSpPr>
            <p:spPr bwMode="auto">
              <a:xfrm>
                <a:off x="3163"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79" name="Line 370"/>
              <p:cNvSpPr>
                <a:spLocks noChangeShapeType="1"/>
              </p:cNvSpPr>
              <p:nvPr/>
            </p:nvSpPr>
            <p:spPr bwMode="auto">
              <a:xfrm>
                <a:off x="3163" y="275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80" name="Line 371"/>
              <p:cNvSpPr>
                <a:spLocks noChangeShapeType="1"/>
              </p:cNvSpPr>
              <p:nvPr/>
            </p:nvSpPr>
            <p:spPr bwMode="auto">
              <a:xfrm>
                <a:off x="3176" y="280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81" name="Line 372"/>
              <p:cNvSpPr>
                <a:spLocks noChangeShapeType="1"/>
              </p:cNvSpPr>
              <p:nvPr/>
            </p:nvSpPr>
            <p:spPr bwMode="auto">
              <a:xfrm>
                <a:off x="3176" y="280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82" name="Freeform 373"/>
              <p:cNvSpPr>
                <a:spLocks/>
              </p:cNvSpPr>
              <p:nvPr/>
            </p:nvSpPr>
            <p:spPr bwMode="auto">
              <a:xfrm>
                <a:off x="2016" y="2098"/>
                <a:ext cx="3492" cy="1379"/>
              </a:xfrm>
              <a:custGeom>
                <a:avLst/>
                <a:gdLst>
                  <a:gd name="T0" fmla="*/ 287 w 3492"/>
                  <a:gd name="T1" fmla="*/ 1130 h 1379"/>
                  <a:gd name="T2" fmla="*/ 561 w 3492"/>
                  <a:gd name="T3" fmla="*/ 1234 h 1379"/>
                  <a:gd name="T4" fmla="*/ 1272 w 3492"/>
                  <a:gd name="T5" fmla="*/ 1368 h 1379"/>
                  <a:gd name="T6" fmla="*/ 2045 w 3492"/>
                  <a:gd name="T7" fmla="*/ 1368 h 1379"/>
                  <a:gd name="T8" fmla="*/ 2968 w 3492"/>
                  <a:gd name="T9" fmla="*/ 1171 h 1379"/>
                  <a:gd name="T10" fmla="*/ 3280 w 3492"/>
                  <a:gd name="T11" fmla="*/ 995 h 1379"/>
                  <a:gd name="T12" fmla="*/ 3455 w 3492"/>
                  <a:gd name="T13" fmla="*/ 798 h 1379"/>
                  <a:gd name="T14" fmla="*/ 3492 w 3492"/>
                  <a:gd name="T15" fmla="*/ 653 h 1379"/>
                  <a:gd name="T16" fmla="*/ 3430 w 3492"/>
                  <a:gd name="T17" fmla="*/ 456 h 1379"/>
                  <a:gd name="T18" fmla="*/ 3031 w 3492"/>
                  <a:gd name="T19" fmla="*/ 197 h 1379"/>
                  <a:gd name="T20" fmla="*/ 2220 w 3492"/>
                  <a:gd name="T21" fmla="*/ 21 h 1379"/>
                  <a:gd name="T22" fmla="*/ 1571 w 3492"/>
                  <a:gd name="T23" fmla="*/ 21 h 1379"/>
                  <a:gd name="T24" fmla="*/ 748 w 3492"/>
                  <a:gd name="T25" fmla="*/ 197 h 1379"/>
                  <a:gd name="T26" fmla="*/ 349 w 3492"/>
                  <a:gd name="T27" fmla="*/ 456 h 1379"/>
                  <a:gd name="T28" fmla="*/ 287 w 3492"/>
                  <a:gd name="T29" fmla="*/ 653 h 1379"/>
                  <a:gd name="T30" fmla="*/ 311 w 3492"/>
                  <a:gd name="T31" fmla="*/ 767 h 1379"/>
                  <a:gd name="T32" fmla="*/ 399 w 3492"/>
                  <a:gd name="T33" fmla="*/ 881 h 1379"/>
                  <a:gd name="T34" fmla="*/ 623 w 3492"/>
                  <a:gd name="T35" fmla="*/ 1016 h 1379"/>
                  <a:gd name="T36" fmla="*/ 1397 w 3492"/>
                  <a:gd name="T37" fmla="*/ 1213 h 1379"/>
                  <a:gd name="T38" fmla="*/ 2008 w 3492"/>
                  <a:gd name="T39" fmla="*/ 1213 h 1379"/>
                  <a:gd name="T40" fmla="*/ 2731 w 3492"/>
                  <a:gd name="T41" fmla="*/ 1057 h 1379"/>
                  <a:gd name="T42" fmla="*/ 3081 w 3492"/>
                  <a:gd name="T43" fmla="*/ 819 h 1379"/>
                  <a:gd name="T44" fmla="*/ 3143 w 3492"/>
                  <a:gd name="T45" fmla="*/ 653 h 1379"/>
                  <a:gd name="T46" fmla="*/ 3056 w 3492"/>
                  <a:gd name="T47" fmla="*/ 456 h 1379"/>
                  <a:gd name="T48" fmla="*/ 2619 w 3492"/>
                  <a:gd name="T49" fmla="*/ 249 h 1379"/>
                  <a:gd name="T50" fmla="*/ 1933 w 3492"/>
                  <a:gd name="T51" fmla="*/ 166 h 1379"/>
                  <a:gd name="T52" fmla="*/ 1472 w 3492"/>
                  <a:gd name="T53" fmla="*/ 197 h 1379"/>
                  <a:gd name="T54" fmla="*/ 935 w 3492"/>
                  <a:gd name="T55" fmla="*/ 373 h 1379"/>
                  <a:gd name="T56" fmla="*/ 723 w 3492"/>
                  <a:gd name="T57" fmla="*/ 653 h 1379"/>
                  <a:gd name="T58" fmla="*/ 810 w 3492"/>
                  <a:gd name="T59" fmla="*/ 819 h 1379"/>
                  <a:gd name="T60" fmla="*/ 973 w 3492"/>
                  <a:gd name="T61" fmla="*/ 923 h 1379"/>
                  <a:gd name="T62" fmla="*/ 1309 w 3492"/>
                  <a:gd name="T63" fmla="*/ 1016 h 1379"/>
                  <a:gd name="T64" fmla="*/ 1734 w 3492"/>
                  <a:gd name="T65" fmla="*/ 1057 h 1379"/>
                  <a:gd name="T66" fmla="*/ 2307 w 3492"/>
                  <a:gd name="T67" fmla="*/ 985 h 1379"/>
                  <a:gd name="T68" fmla="*/ 2669 w 3492"/>
                  <a:gd name="T69" fmla="*/ 809 h 1379"/>
                  <a:gd name="T70" fmla="*/ 2756 w 3492"/>
                  <a:gd name="T71" fmla="*/ 653 h 1379"/>
                  <a:gd name="T72" fmla="*/ 2619 w 3492"/>
                  <a:gd name="T73" fmla="*/ 467 h 1379"/>
                  <a:gd name="T74" fmla="*/ 2257 w 3492"/>
                  <a:gd name="T75" fmla="*/ 353 h 1379"/>
                  <a:gd name="T76" fmla="*/ 1946 w 3492"/>
                  <a:gd name="T77" fmla="*/ 322 h 1379"/>
                  <a:gd name="T78" fmla="*/ 1497 w 3492"/>
                  <a:gd name="T79" fmla="*/ 384 h 1379"/>
                  <a:gd name="T80" fmla="*/ 1210 w 3492"/>
                  <a:gd name="T81" fmla="*/ 529 h 1379"/>
                  <a:gd name="T82" fmla="*/ 1147 w 3492"/>
                  <a:gd name="T83" fmla="*/ 653 h 1379"/>
                  <a:gd name="T84" fmla="*/ 1210 w 3492"/>
                  <a:gd name="T85" fmla="*/ 757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2" h="1379">
                    <a:moveTo>
                      <a:pt x="0" y="943"/>
                    </a:moveTo>
                    <a:lnTo>
                      <a:pt x="124" y="1037"/>
                    </a:lnTo>
                    <a:lnTo>
                      <a:pt x="287" y="1130"/>
                    </a:lnTo>
                    <a:lnTo>
                      <a:pt x="287" y="1130"/>
                    </a:lnTo>
                    <a:lnTo>
                      <a:pt x="424" y="1182"/>
                    </a:lnTo>
                    <a:lnTo>
                      <a:pt x="561" y="1234"/>
                    </a:lnTo>
                    <a:lnTo>
                      <a:pt x="723" y="1275"/>
                    </a:lnTo>
                    <a:lnTo>
                      <a:pt x="898" y="1317"/>
                    </a:lnTo>
                    <a:lnTo>
                      <a:pt x="1272" y="1368"/>
                    </a:lnTo>
                    <a:lnTo>
                      <a:pt x="1671" y="1379"/>
                    </a:lnTo>
                    <a:lnTo>
                      <a:pt x="1671" y="1379"/>
                    </a:lnTo>
                    <a:lnTo>
                      <a:pt x="2045" y="1368"/>
                    </a:lnTo>
                    <a:lnTo>
                      <a:pt x="2382" y="1327"/>
                    </a:lnTo>
                    <a:lnTo>
                      <a:pt x="2694" y="1254"/>
                    </a:lnTo>
                    <a:lnTo>
                      <a:pt x="2968" y="1171"/>
                    </a:lnTo>
                    <a:lnTo>
                      <a:pt x="3081" y="1120"/>
                    </a:lnTo>
                    <a:lnTo>
                      <a:pt x="3181" y="1057"/>
                    </a:lnTo>
                    <a:lnTo>
                      <a:pt x="3280" y="995"/>
                    </a:lnTo>
                    <a:lnTo>
                      <a:pt x="3355" y="933"/>
                    </a:lnTo>
                    <a:lnTo>
                      <a:pt x="3418" y="871"/>
                    </a:lnTo>
                    <a:lnTo>
                      <a:pt x="3455" y="798"/>
                    </a:lnTo>
                    <a:lnTo>
                      <a:pt x="3492" y="726"/>
                    </a:lnTo>
                    <a:lnTo>
                      <a:pt x="3492" y="653"/>
                    </a:lnTo>
                    <a:lnTo>
                      <a:pt x="3492" y="653"/>
                    </a:lnTo>
                    <a:lnTo>
                      <a:pt x="3492" y="581"/>
                    </a:lnTo>
                    <a:lnTo>
                      <a:pt x="3467" y="518"/>
                    </a:lnTo>
                    <a:lnTo>
                      <a:pt x="3430" y="456"/>
                    </a:lnTo>
                    <a:lnTo>
                      <a:pt x="3368" y="394"/>
                    </a:lnTo>
                    <a:lnTo>
                      <a:pt x="3218" y="290"/>
                    </a:lnTo>
                    <a:lnTo>
                      <a:pt x="3031" y="197"/>
                    </a:lnTo>
                    <a:lnTo>
                      <a:pt x="2794" y="114"/>
                    </a:lnTo>
                    <a:lnTo>
                      <a:pt x="2519" y="52"/>
                    </a:lnTo>
                    <a:lnTo>
                      <a:pt x="2220" y="21"/>
                    </a:lnTo>
                    <a:lnTo>
                      <a:pt x="1896" y="0"/>
                    </a:lnTo>
                    <a:lnTo>
                      <a:pt x="1896" y="0"/>
                    </a:lnTo>
                    <a:lnTo>
                      <a:pt x="1571" y="21"/>
                    </a:lnTo>
                    <a:lnTo>
                      <a:pt x="1260" y="52"/>
                    </a:lnTo>
                    <a:lnTo>
                      <a:pt x="985" y="114"/>
                    </a:lnTo>
                    <a:lnTo>
                      <a:pt x="748" y="197"/>
                    </a:lnTo>
                    <a:lnTo>
                      <a:pt x="561" y="290"/>
                    </a:lnTo>
                    <a:lnTo>
                      <a:pt x="411" y="394"/>
                    </a:lnTo>
                    <a:lnTo>
                      <a:pt x="349" y="456"/>
                    </a:lnTo>
                    <a:lnTo>
                      <a:pt x="311" y="518"/>
                    </a:lnTo>
                    <a:lnTo>
                      <a:pt x="287" y="581"/>
                    </a:lnTo>
                    <a:lnTo>
                      <a:pt x="287" y="653"/>
                    </a:lnTo>
                    <a:lnTo>
                      <a:pt x="287" y="653"/>
                    </a:lnTo>
                    <a:lnTo>
                      <a:pt x="287" y="705"/>
                    </a:lnTo>
                    <a:lnTo>
                      <a:pt x="311" y="767"/>
                    </a:lnTo>
                    <a:lnTo>
                      <a:pt x="349" y="829"/>
                    </a:lnTo>
                    <a:lnTo>
                      <a:pt x="399" y="881"/>
                    </a:lnTo>
                    <a:lnTo>
                      <a:pt x="399" y="881"/>
                    </a:lnTo>
                    <a:lnTo>
                      <a:pt x="499" y="954"/>
                    </a:lnTo>
                    <a:lnTo>
                      <a:pt x="623" y="1016"/>
                    </a:lnTo>
                    <a:lnTo>
                      <a:pt x="623" y="1016"/>
                    </a:lnTo>
                    <a:lnTo>
                      <a:pt x="835" y="1109"/>
                    </a:lnTo>
                    <a:lnTo>
                      <a:pt x="1097" y="1171"/>
                    </a:lnTo>
                    <a:lnTo>
                      <a:pt x="1397" y="1213"/>
                    </a:lnTo>
                    <a:lnTo>
                      <a:pt x="1709" y="1223"/>
                    </a:lnTo>
                    <a:lnTo>
                      <a:pt x="1709" y="1223"/>
                    </a:lnTo>
                    <a:lnTo>
                      <a:pt x="2008" y="1213"/>
                    </a:lnTo>
                    <a:lnTo>
                      <a:pt x="2270" y="1182"/>
                    </a:lnTo>
                    <a:lnTo>
                      <a:pt x="2519" y="1130"/>
                    </a:lnTo>
                    <a:lnTo>
                      <a:pt x="2731" y="1057"/>
                    </a:lnTo>
                    <a:lnTo>
                      <a:pt x="2906" y="975"/>
                    </a:lnTo>
                    <a:lnTo>
                      <a:pt x="3031" y="871"/>
                    </a:lnTo>
                    <a:lnTo>
                      <a:pt x="3081" y="819"/>
                    </a:lnTo>
                    <a:lnTo>
                      <a:pt x="3118" y="767"/>
                    </a:lnTo>
                    <a:lnTo>
                      <a:pt x="3143" y="705"/>
                    </a:lnTo>
                    <a:lnTo>
                      <a:pt x="3143" y="653"/>
                    </a:lnTo>
                    <a:lnTo>
                      <a:pt x="3143" y="653"/>
                    </a:lnTo>
                    <a:lnTo>
                      <a:pt x="3131" y="550"/>
                    </a:lnTo>
                    <a:lnTo>
                      <a:pt x="3056" y="456"/>
                    </a:lnTo>
                    <a:lnTo>
                      <a:pt x="2944" y="373"/>
                    </a:lnTo>
                    <a:lnTo>
                      <a:pt x="2794" y="301"/>
                    </a:lnTo>
                    <a:lnTo>
                      <a:pt x="2619" y="249"/>
                    </a:lnTo>
                    <a:lnTo>
                      <a:pt x="2407" y="197"/>
                    </a:lnTo>
                    <a:lnTo>
                      <a:pt x="2183" y="176"/>
                    </a:lnTo>
                    <a:lnTo>
                      <a:pt x="1933" y="166"/>
                    </a:lnTo>
                    <a:lnTo>
                      <a:pt x="1933" y="166"/>
                    </a:lnTo>
                    <a:lnTo>
                      <a:pt x="1696" y="176"/>
                    </a:lnTo>
                    <a:lnTo>
                      <a:pt x="1472" y="197"/>
                    </a:lnTo>
                    <a:lnTo>
                      <a:pt x="1260" y="249"/>
                    </a:lnTo>
                    <a:lnTo>
                      <a:pt x="1085" y="301"/>
                    </a:lnTo>
                    <a:lnTo>
                      <a:pt x="935" y="373"/>
                    </a:lnTo>
                    <a:lnTo>
                      <a:pt x="823" y="456"/>
                    </a:lnTo>
                    <a:lnTo>
                      <a:pt x="748" y="550"/>
                    </a:lnTo>
                    <a:lnTo>
                      <a:pt x="723" y="653"/>
                    </a:lnTo>
                    <a:lnTo>
                      <a:pt x="723" y="653"/>
                    </a:lnTo>
                    <a:lnTo>
                      <a:pt x="748" y="736"/>
                    </a:lnTo>
                    <a:lnTo>
                      <a:pt x="810" y="819"/>
                    </a:lnTo>
                    <a:lnTo>
                      <a:pt x="810" y="819"/>
                    </a:lnTo>
                    <a:lnTo>
                      <a:pt x="885" y="871"/>
                    </a:lnTo>
                    <a:lnTo>
                      <a:pt x="973" y="923"/>
                    </a:lnTo>
                    <a:lnTo>
                      <a:pt x="973" y="923"/>
                    </a:lnTo>
                    <a:lnTo>
                      <a:pt x="1135" y="975"/>
                    </a:lnTo>
                    <a:lnTo>
                      <a:pt x="1309" y="1016"/>
                    </a:lnTo>
                    <a:lnTo>
                      <a:pt x="1521" y="1047"/>
                    </a:lnTo>
                    <a:lnTo>
                      <a:pt x="1734" y="1057"/>
                    </a:lnTo>
                    <a:lnTo>
                      <a:pt x="1734" y="1057"/>
                    </a:lnTo>
                    <a:lnTo>
                      <a:pt x="1946" y="1047"/>
                    </a:lnTo>
                    <a:lnTo>
                      <a:pt x="2133" y="1026"/>
                    </a:lnTo>
                    <a:lnTo>
                      <a:pt x="2307" y="985"/>
                    </a:lnTo>
                    <a:lnTo>
                      <a:pt x="2457" y="933"/>
                    </a:lnTo>
                    <a:lnTo>
                      <a:pt x="2582" y="881"/>
                    </a:lnTo>
                    <a:lnTo>
                      <a:pt x="2669" y="809"/>
                    </a:lnTo>
                    <a:lnTo>
                      <a:pt x="2731" y="736"/>
                    </a:lnTo>
                    <a:lnTo>
                      <a:pt x="2756" y="653"/>
                    </a:lnTo>
                    <a:lnTo>
                      <a:pt x="2756" y="653"/>
                    </a:lnTo>
                    <a:lnTo>
                      <a:pt x="2731" y="581"/>
                    </a:lnTo>
                    <a:lnTo>
                      <a:pt x="2694" y="529"/>
                    </a:lnTo>
                    <a:lnTo>
                      <a:pt x="2619" y="467"/>
                    </a:lnTo>
                    <a:lnTo>
                      <a:pt x="2519" y="425"/>
                    </a:lnTo>
                    <a:lnTo>
                      <a:pt x="2395" y="384"/>
                    </a:lnTo>
                    <a:lnTo>
                      <a:pt x="2257" y="353"/>
                    </a:lnTo>
                    <a:lnTo>
                      <a:pt x="2108" y="332"/>
                    </a:lnTo>
                    <a:lnTo>
                      <a:pt x="1946" y="322"/>
                    </a:lnTo>
                    <a:lnTo>
                      <a:pt x="1946" y="322"/>
                    </a:lnTo>
                    <a:lnTo>
                      <a:pt x="1783" y="332"/>
                    </a:lnTo>
                    <a:lnTo>
                      <a:pt x="1634" y="353"/>
                    </a:lnTo>
                    <a:lnTo>
                      <a:pt x="1497" y="384"/>
                    </a:lnTo>
                    <a:lnTo>
                      <a:pt x="1372" y="425"/>
                    </a:lnTo>
                    <a:lnTo>
                      <a:pt x="1284" y="467"/>
                    </a:lnTo>
                    <a:lnTo>
                      <a:pt x="1210" y="529"/>
                    </a:lnTo>
                    <a:lnTo>
                      <a:pt x="1160" y="581"/>
                    </a:lnTo>
                    <a:lnTo>
                      <a:pt x="1147" y="653"/>
                    </a:lnTo>
                    <a:lnTo>
                      <a:pt x="1147" y="653"/>
                    </a:lnTo>
                    <a:lnTo>
                      <a:pt x="1160" y="705"/>
                    </a:lnTo>
                    <a:lnTo>
                      <a:pt x="1210" y="757"/>
                    </a:lnTo>
                    <a:lnTo>
                      <a:pt x="1210" y="757"/>
                    </a:lnTo>
                    <a:lnTo>
                      <a:pt x="0" y="94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683" name="Line 374"/>
              <p:cNvSpPr>
                <a:spLocks noChangeShapeType="1"/>
              </p:cNvSpPr>
              <p:nvPr/>
            </p:nvSpPr>
            <p:spPr bwMode="auto">
              <a:xfrm>
                <a:off x="2016" y="304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84" name="Line 375"/>
              <p:cNvSpPr>
                <a:spLocks noChangeShapeType="1"/>
              </p:cNvSpPr>
              <p:nvPr/>
            </p:nvSpPr>
            <p:spPr bwMode="auto">
              <a:xfrm>
                <a:off x="2140" y="3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85" name="Line 376"/>
              <p:cNvSpPr>
                <a:spLocks noChangeShapeType="1"/>
              </p:cNvSpPr>
              <p:nvPr/>
            </p:nvSpPr>
            <p:spPr bwMode="auto">
              <a:xfrm>
                <a:off x="2140" y="313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86" name="Line 377"/>
              <p:cNvSpPr>
                <a:spLocks noChangeShapeType="1"/>
              </p:cNvSpPr>
              <p:nvPr/>
            </p:nvSpPr>
            <p:spPr bwMode="auto">
              <a:xfrm>
                <a:off x="2303" y="3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87" name="Line 378"/>
              <p:cNvSpPr>
                <a:spLocks noChangeShapeType="1"/>
              </p:cNvSpPr>
              <p:nvPr/>
            </p:nvSpPr>
            <p:spPr bwMode="auto">
              <a:xfrm>
                <a:off x="2303" y="3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88" name="Line 379"/>
              <p:cNvSpPr>
                <a:spLocks noChangeShapeType="1"/>
              </p:cNvSpPr>
              <p:nvPr/>
            </p:nvSpPr>
            <p:spPr bwMode="auto">
              <a:xfrm>
                <a:off x="2303" y="3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89" name="Line 380"/>
              <p:cNvSpPr>
                <a:spLocks noChangeShapeType="1"/>
              </p:cNvSpPr>
              <p:nvPr/>
            </p:nvSpPr>
            <p:spPr bwMode="auto">
              <a:xfrm>
                <a:off x="2303" y="322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90" name="Line 381"/>
              <p:cNvSpPr>
                <a:spLocks noChangeShapeType="1"/>
              </p:cNvSpPr>
              <p:nvPr/>
            </p:nvSpPr>
            <p:spPr bwMode="auto">
              <a:xfrm>
                <a:off x="2440" y="3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91" name="Line 382"/>
              <p:cNvSpPr>
                <a:spLocks noChangeShapeType="1"/>
              </p:cNvSpPr>
              <p:nvPr/>
            </p:nvSpPr>
            <p:spPr bwMode="auto">
              <a:xfrm>
                <a:off x="2440" y="328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92" name="Line 383"/>
              <p:cNvSpPr>
                <a:spLocks noChangeShapeType="1"/>
              </p:cNvSpPr>
              <p:nvPr/>
            </p:nvSpPr>
            <p:spPr bwMode="auto">
              <a:xfrm>
                <a:off x="2577" y="3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93" name="Line 384"/>
              <p:cNvSpPr>
                <a:spLocks noChangeShapeType="1"/>
              </p:cNvSpPr>
              <p:nvPr/>
            </p:nvSpPr>
            <p:spPr bwMode="auto">
              <a:xfrm>
                <a:off x="2577" y="333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94" name="Line 385"/>
              <p:cNvSpPr>
                <a:spLocks noChangeShapeType="1"/>
              </p:cNvSpPr>
              <p:nvPr/>
            </p:nvSpPr>
            <p:spPr bwMode="auto">
              <a:xfrm>
                <a:off x="2739" y="337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95" name="Line 386"/>
              <p:cNvSpPr>
                <a:spLocks noChangeShapeType="1"/>
              </p:cNvSpPr>
              <p:nvPr/>
            </p:nvSpPr>
            <p:spPr bwMode="auto">
              <a:xfrm>
                <a:off x="2739" y="337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96" name="Line 387"/>
              <p:cNvSpPr>
                <a:spLocks noChangeShapeType="1"/>
              </p:cNvSpPr>
              <p:nvPr/>
            </p:nvSpPr>
            <p:spPr bwMode="auto">
              <a:xfrm>
                <a:off x="2914" y="341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97" name="Line 388"/>
              <p:cNvSpPr>
                <a:spLocks noChangeShapeType="1"/>
              </p:cNvSpPr>
              <p:nvPr/>
            </p:nvSpPr>
            <p:spPr bwMode="auto">
              <a:xfrm>
                <a:off x="2914" y="341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98" name="Line 389"/>
              <p:cNvSpPr>
                <a:spLocks noChangeShapeType="1"/>
              </p:cNvSpPr>
              <p:nvPr/>
            </p:nvSpPr>
            <p:spPr bwMode="auto">
              <a:xfrm>
                <a:off x="3288" y="346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99" name="Line 390"/>
              <p:cNvSpPr>
                <a:spLocks noChangeShapeType="1"/>
              </p:cNvSpPr>
              <p:nvPr/>
            </p:nvSpPr>
            <p:spPr bwMode="auto">
              <a:xfrm>
                <a:off x="3288" y="346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00" name="Line 391"/>
              <p:cNvSpPr>
                <a:spLocks noChangeShapeType="1"/>
              </p:cNvSpPr>
              <p:nvPr/>
            </p:nvSpPr>
            <p:spPr bwMode="auto">
              <a:xfrm>
                <a:off x="3687" y="347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01" name="Line 392"/>
              <p:cNvSpPr>
                <a:spLocks noChangeShapeType="1"/>
              </p:cNvSpPr>
              <p:nvPr/>
            </p:nvSpPr>
            <p:spPr bwMode="auto">
              <a:xfrm>
                <a:off x="3687" y="347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02" name="Line 393"/>
              <p:cNvSpPr>
                <a:spLocks noChangeShapeType="1"/>
              </p:cNvSpPr>
              <p:nvPr/>
            </p:nvSpPr>
            <p:spPr bwMode="auto">
              <a:xfrm>
                <a:off x="3687" y="347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03" name="Line 394"/>
              <p:cNvSpPr>
                <a:spLocks noChangeShapeType="1"/>
              </p:cNvSpPr>
              <p:nvPr/>
            </p:nvSpPr>
            <p:spPr bwMode="auto">
              <a:xfrm flipV="1">
                <a:off x="3687" y="346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04" name="Line 395"/>
              <p:cNvSpPr>
                <a:spLocks noChangeShapeType="1"/>
              </p:cNvSpPr>
              <p:nvPr/>
            </p:nvSpPr>
            <p:spPr bwMode="auto">
              <a:xfrm>
                <a:off x="4061" y="346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05" name="Line 396"/>
              <p:cNvSpPr>
                <a:spLocks noChangeShapeType="1"/>
              </p:cNvSpPr>
              <p:nvPr/>
            </p:nvSpPr>
            <p:spPr bwMode="auto">
              <a:xfrm flipV="1">
                <a:off x="4061" y="342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06" name="Line 397"/>
              <p:cNvSpPr>
                <a:spLocks noChangeShapeType="1"/>
              </p:cNvSpPr>
              <p:nvPr/>
            </p:nvSpPr>
            <p:spPr bwMode="auto">
              <a:xfrm>
                <a:off x="4398" y="3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07" name="Line 398"/>
              <p:cNvSpPr>
                <a:spLocks noChangeShapeType="1"/>
              </p:cNvSpPr>
              <p:nvPr/>
            </p:nvSpPr>
            <p:spPr bwMode="auto">
              <a:xfrm flipV="1">
                <a:off x="4398" y="335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08" name="Line 399"/>
              <p:cNvSpPr>
                <a:spLocks noChangeShapeType="1"/>
              </p:cNvSpPr>
              <p:nvPr/>
            </p:nvSpPr>
            <p:spPr bwMode="auto">
              <a:xfrm>
                <a:off x="4710" y="33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09" name="Line 400"/>
              <p:cNvSpPr>
                <a:spLocks noChangeShapeType="1"/>
              </p:cNvSpPr>
              <p:nvPr/>
            </p:nvSpPr>
            <p:spPr bwMode="auto">
              <a:xfrm flipV="1">
                <a:off x="4710" y="326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10" name="Line 401"/>
              <p:cNvSpPr>
                <a:spLocks noChangeShapeType="1"/>
              </p:cNvSpPr>
              <p:nvPr/>
            </p:nvSpPr>
            <p:spPr bwMode="auto">
              <a:xfrm>
                <a:off x="4984" y="326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11" name="Line 402"/>
              <p:cNvSpPr>
                <a:spLocks noChangeShapeType="1"/>
              </p:cNvSpPr>
              <p:nvPr/>
            </p:nvSpPr>
            <p:spPr bwMode="auto">
              <a:xfrm flipV="1">
                <a:off x="4984" y="321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12" name="Line 403"/>
              <p:cNvSpPr>
                <a:spLocks noChangeShapeType="1"/>
              </p:cNvSpPr>
              <p:nvPr/>
            </p:nvSpPr>
            <p:spPr bwMode="auto">
              <a:xfrm>
                <a:off x="5097" y="321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13" name="Line 404"/>
              <p:cNvSpPr>
                <a:spLocks noChangeShapeType="1"/>
              </p:cNvSpPr>
              <p:nvPr/>
            </p:nvSpPr>
            <p:spPr bwMode="auto">
              <a:xfrm flipV="1">
                <a:off x="5097" y="315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14" name="Line 405"/>
              <p:cNvSpPr>
                <a:spLocks noChangeShapeType="1"/>
              </p:cNvSpPr>
              <p:nvPr/>
            </p:nvSpPr>
            <p:spPr bwMode="auto">
              <a:xfrm>
                <a:off x="5197" y="31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11" name="Group 607"/>
            <p:cNvGrpSpPr>
              <a:grpSpLocks/>
            </p:cNvGrpSpPr>
            <p:nvPr/>
          </p:nvGrpSpPr>
          <p:grpSpPr bwMode="auto">
            <a:xfrm>
              <a:off x="2303" y="2098"/>
              <a:ext cx="3205" cy="1223"/>
              <a:chOff x="2303" y="2098"/>
              <a:chExt cx="3205" cy="1223"/>
            </a:xfrm>
          </p:grpSpPr>
          <p:sp>
            <p:nvSpPr>
              <p:cNvPr id="315" name="Line 407"/>
              <p:cNvSpPr>
                <a:spLocks noChangeShapeType="1"/>
              </p:cNvSpPr>
              <p:nvPr/>
            </p:nvSpPr>
            <p:spPr bwMode="auto">
              <a:xfrm flipV="1">
                <a:off x="5197" y="309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6" name="Line 408"/>
              <p:cNvSpPr>
                <a:spLocks noChangeShapeType="1"/>
              </p:cNvSpPr>
              <p:nvPr/>
            </p:nvSpPr>
            <p:spPr bwMode="auto">
              <a:xfrm>
                <a:off x="5296" y="30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7" name="Line 409"/>
              <p:cNvSpPr>
                <a:spLocks noChangeShapeType="1"/>
              </p:cNvSpPr>
              <p:nvPr/>
            </p:nvSpPr>
            <p:spPr bwMode="auto">
              <a:xfrm flipV="1">
                <a:off x="5296" y="303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8" name="Line 410"/>
              <p:cNvSpPr>
                <a:spLocks noChangeShapeType="1"/>
              </p:cNvSpPr>
              <p:nvPr/>
            </p:nvSpPr>
            <p:spPr bwMode="auto">
              <a:xfrm>
                <a:off x="5371" y="3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9" name="Line 411"/>
              <p:cNvSpPr>
                <a:spLocks noChangeShapeType="1"/>
              </p:cNvSpPr>
              <p:nvPr/>
            </p:nvSpPr>
            <p:spPr bwMode="auto">
              <a:xfrm flipV="1">
                <a:off x="5371" y="296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20" name="Line 412"/>
              <p:cNvSpPr>
                <a:spLocks noChangeShapeType="1"/>
              </p:cNvSpPr>
              <p:nvPr/>
            </p:nvSpPr>
            <p:spPr bwMode="auto">
              <a:xfrm>
                <a:off x="5434" y="296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21" name="Line 413"/>
              <p:cNvSpPr>
                <a:spLocks noChangeShapeType="1"/>
              </p:cNvSpPr>
              <p:nvPr/>
            </p:nvSpPr>
            <p:spPr bwMode="auto">
              <a:xfrm flipV="1">
                <a:off x="5434" y="289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22" name="Line 414"/>
              <p:cNvSpPr>
                <a:spLocks noChangeShapeType="1"/>
              </p:cNvSpPr>
              <p:nvPr/>
            </p:nvSpPr>
            <p:spPr bwMode="auto">
              <a:xfrm>
                <a:off x="5471" y="289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23" name="Line 415"/>
              <p:cNvSpPr>
                <a:spLocks noChangeShapeType="1"/>
              </p:cNvSpPr>
              <p:nvPr/>
            </p:nvSpPr>
            <p:spPr bwMode="auto">
              <a:xfrm flipV="1">
                <a:off x="5471" y="282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24" name="Line 416"/>
              <p:cNvSpPr>
                <a:spLocks noChangeShapeType="1"/>
              </p:cNvSpPr>
              <p:nvPr/>
            </p:nvSpPr>
            <p:spPr bwMode="auto">
              <a:xfrm>
                <a:off x="5508" y="282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25" name="Line 417"/>
              <p:cNvSpPr>
                <a:spLocks noChangeShapeType="1"/>
              </p:cNvSpPr>
              <p:nvPr/>
            </p:nvSpPr>
            <p:spPr bwMode="auto">
              <a:xfrm flipV="1">
                <a:off x="5508" y="275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26" name="Line 418"/>
              <p:cNvSpPr>
                <a:spLocks noChangeShapeType="1"/>
              </p:cNvSpPr>
              <p:nvPr/>
            </p:nvSpPr>
            <p:spPr bwMode="auto">
              <a:xfrm>
                <a:off x="5508"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27" name="Line 419"/>
              <p:cNvSpPr>
                <a:spLocks noChangeShapeType="1"/>
              </p:cNvSpPr>
              <p:nvPr/>
            </p:nvSpPr>
            <p:spPr bwMode="auto">
              <a:xfrm>
                <a:off x="5508"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28" name="Line 420"/>
              <p:cNvSpPr>
                <a:spLocks noChangeShapeType="1"/>
              </p:cNvSpPr>
              <p:nvPr/>
            </p:nvSpPr>
            <p:spPr bwMode="auto">
              <a:xfrm>
                <a:off x="5508"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29" name="Line 421"/>
              <p:cNvSpPr>
                <a:spLocks noChangeShapeType="1"/>
              </p:cNvSpPr>
              <p:nvPr/>
            </p:nvSpPr>
            <p:spPr bwMode="auto">
              <a:xfrm flipV="1">
                <a:off x="5508" y="267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30" name="Line 422"/>
              <p:cNvSpPr>
                <a:spLocks noChangeShapeType="1"/>
              </p:cNvSpPr>
              <p:nvPr/>
            </p:nvSpPr>
            <p:spPr bwMode="auto">
              <a:xfrm>
                <a:off x="5508" y="267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31" name="Line 423"/>
              <p:cNvSpPr>
                <a:spLocks noChangeShapeType="1"/>
              </p:cNvSpPr>
              <p:nvPr/>
            </p:nvSpPr>
            <p:spPr bwMode="auto">
              <a:xfrm flipH="1" flipV="1">
                <a:off x="5483" y="261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32" name="Line 424"/>
              <p:cNvSpPr>
                <a:spLocks noChangeShapeType="1"/>
              </p:cNvSpPr>
              <p:nvPr/>
            </p:nvSpPr>
            <p:spPr bwMode="auto">
              <a:xfrm>
                <a:off x="5483" y="26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33" name="Line 425"/>
              <p:cNvSpPr>
                <a:spLocks noChangeShapeType="1"/>
              </p:cNvSpPr>
              <p:nvPr/>
            </p:nvSpPr>
            <p:spPr bwMode="auto">
              <a:xfrm flipH="1" flipV="1">
                <a:off x="5446" y="255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34" name="Line 426"/>
              <p:cNvSpPr>
                <a:spLocks noChangeShapeType="1"/>
              </p:cNvSpPr>
              <p:nvPr/>
            </p:nvSpPr>
            <p:spPr bwMode="auto">
              <a:xfrm>
                <a:off x="5446" y="25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35" name="Line 427"/>
              <p:cNvSpPr>
                <a:spLocks noChangeShapeType="1"/>
              </p:cNvSpPr>
              <p:nvPr/>
            </p:nvSpPr>
            <p:spPr bwMode="auto">
              <a:xfrm flipH="1" flipV="1">
                <a:off x="5384" y="249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36" name="Line 428"/>
              <p:cNvSpPr>
                <a:spLocks noChangeShapeType="1"/>
              </p:cNvSpPr>
              <p:nvPr/>
            </p:nvSpPr>
            <p:spPr bwMode="auto">
              <a:xfrm>
                <a:off x="5384" y="24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37" name="Line 429"/>
              <p:cNvSpPr>
                <a:spLocks noChangeShapeType="1"/>
              </p:cNvSpPr>
              <p:nvPr/>
            </p:nvSpPr>
            <p:spPr bwMode="auto">
              <a:xfrm flipH="1" flipV="1">
                <a:off x="5234" y="238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38" name="Line 430"/>
              <p:cNvSpPr>
                <a:spLocks noChangeShapeType="1"/>
              </p:cNvSpPr>
              <p:nvPr/>
            </p:nvSpPr>
            <p:spPr bwMode="auto">
              <a:xfrm>
                <a:off x="5234" y="23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39" name="Line 431"/>
              <p:cNvSpPr>
                <a:spLocks noChangeShapeType="1"/>
              </p:cNvSpPr>
              <p:nvPr/>
            </p:nvSpPr>
            <p:spPr bwMode="auto">
              <a:xfrm flipH="1" flipV="1">
                <a:off x="5047" y="229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40" name="Line 432"/>
              <p:cNvSpPr>
                <a:spLocks noChangeShapeType="1"/>
              </p:cNvSpPr>
              <p:nvPr/>
            </p:nvSpPr>
            <p:spPr bwMode="auto">
              <a:xfrm>
                <a:off x="5047" y="22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41" name="Line 433"/>
              <p:cNvSpPr>
                <a:spLocks noChangeShapeType="1"/>
              </p:cNvSpPr>
              <p:nvPr/>
            </p:nvSpPr>
            <p:spPr bwMode="auto">
              <a:xfrm flipH="1" flipV="1">
                <a:off x="4810" y="221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42" name="Line 434"/>
              <p:cNvSpPr>
                <a:spLocks noChangeShapeType="1"/>
              </p:cNvSpPr>
              <p:nvPr/>
            </p:nvSpPr>
            <p:spPr bwMode="auto">
              <a:xfrm>
                <a:off x="4810" y="221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43" name="Line 435"/>
              <p:cNvSpPr>
                <a:spLocks noChangeShapeType="1"/>
              </p:cNvSpPr>
              <p:nvPr/>
            </p:nvSpPr>
            <p:spPr bwMode="auto">
              <a:xfrm flipH="1" flipV="1">
                <a:off x="4535" y="215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44" name="Line 436"/>
              <p:cNvSpPr>
                <a:spLocks noChangeShapeType="1"/>
              </p:cNvSpPr>
              <p:nvPr/>
            </p:nvSpPr>
            <p:spPr bwMode="auto">
              <a:xfrm>
                <a:off x="4535" y="21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45" name="Line 437"/>
              <p:cNvSpPr>
                <a:spLocks noChangeShapeType="1"/>
              </p:cNvSpPr>
              <p:nvPr/>
            </p:nvSpPr>
            <p:spPr bwMode="auto">
              <a:xfrm flipH="1" flipV="1">
                <a:off x="4236" y="211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46" name="Line 438"/>
              <p:cNvSpPr>
                <a:spLocks noChangeShapeType="1"/>
              </p:cNvSpPr>
              <p:nvPr/>
            </p:nvSpPr>
            <p:spPr bwMode="auto">
              <a:xfrm>
                <a:off x="4236" y="21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47" name="Line 439"/>
              <p:cNvSpPr>
                <a:spLocks noChangeShapeType="1"/>
              </p:cNvSpPr>
              <p:nvPr/>
            </p:nvSpPr>
            <p:spPr bwMode="auto">
              <a:xfrm flipH="1" flipV="1">
                <a:off x="3912" y="209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48" name="Line 440"/>
              <p:cNvSpPr>
                <a:spLocks noChangeShapeType="1"/>
              </p:cNvSpPr>
              <p:nvPr/>
            </p:nvSpPr>
            <p:spPr bwMode="auto">
              <a:xfrm>
                <a:off x="3912" y="209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49" name="Line 441"/>
              <p:cNvSpPr>
                <a:spLocks noChangeShapeType="1"/>
              </p:cNvSpPr>
              <p:nvPr/>
            </p:nvSpPr>
            <p:spPr bwMode="auto">
              <a:xfrm>
                <a:off x="3912" y="209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50" name="Line 442"/>
              <p:cNvSpPr>
                <a:spLocks noChangeShapeType="1"/>
              </p:cNvSpPr>
              <p:nvPr/>
            </p:nvSpPr>
            <p:spPr bwMode="auto">
              <a:xfrm>
                <a:off x="3912" y="209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51" name="Line 443"/>
              <p:cNvSpPr>
                <a:spLocks noChangeShapeType="1"/>
              </p:cNvSpPr>
              <p:nvPr/>
            </p:nvSpPr>
            <p:spPr bwMode="auto">
              <a:xfrm flipH="1">
                <a:off x="3587" y="209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52" name="Line 444"/>
              <p:cNvSpPr>
                <a:spLocks noChangeShapeType="1"/>
              </p:cNvSpPr>
              <p:nvPr/>
            </p:nvSpPr>
            <p:spPr bwMode="auto">
              <a:xfrm>
                <a:off x="3587" y="21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53" name="Line 445"/>
              <p:cNvSpPr>
                <a:spLocks noChangeShapeType="1"/>
              </p:cNvSpPr>
              <p:nvPr/>
            </p:nvSpPr>
            <p:spPr bwMode="auto">
              <a:xfrm flipH="1">
                <a:off x="3276" y="211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54" name="Line 446"/>
              <p:cNvSpPr>
                <a:spLocks noChangeShapeType="1"/>
              </p:cNvSpPr>
              <p:nvPr/>
            </p:nvSpPr>
            <p:spPr bwMode="auto">
              <a:xfrm>
                <a:off x="3276" y="21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55" name="Line 447"/>
              <p:cNvSpPr>
                <a:spLocks noChangeShapeType="1"/>
              </p:cNvSpPr>
              <p:nvPr/>
            </p:nvSpPr>
            <p:spPr bwMode="auto">
              <a:xfrm flipH="1">
                <a:off x="3001" y="215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56" name="Line 448"/>
              <p:cNvSpPr>
                <a:spLocks noChangeShapeType="1"/>
              </p:cNvSpPr>
              <p:nvPr/>
            </p:nvSpPr>
            <p:spPr bwMode="auto">
              <a:xfrm>
                <a:off x="3001" y="221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57" name="Line 449"/>
              <p:cNvSpPr>
                <a:spLocks noChangeShapeType="1"/>
              </p:cNvSpPr>
              <p:nvPr/>
            </p:nvSpPr>
            <p:spPr bwMode="auto">
              <a:xfrm flipH="1">
                <a:off x="2764" y="221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58" name="Line 450"/>
              <p:cNvSpPr>
                <a:spLocks noChangeShapeType="1"/>
              </p:cNvSpPr>
              <p:nvPr/>
            </p:nvSpPr>
            <p:spPr bwMode="auto">
              <a:xfrm>
                <a:off x="2764" y="22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59" name="Line 451"/>
              <p:cNvSpPr>
                <a:spLocks noChangeShapeType="1"/>
              </p:cNvSpPr>
              <p:nvPr/>
            </p:nvSpPr>
            <p:spPr bwMode="auto">
              <a:xfrm flipH="1">
                <a:off x="2577" y="229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60" name="Line 452"/>
              <p:cNvSpPr>
                <a:spLocks noChangeShapeType="1"/>
              </p:cNvSpPr>
              <p:nvPr/>
            </p:nvSpPr>
            <p:spPr bwMode="auto">
              <a:xfrm>
                <a:off x="2577" y="23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61" name="Line 453"/>
              <p:cNvSpPr>
                <a:spLocks noChangeShapeType="1"/>
              </p:cNvSpPr>
              <p:nvPr/>
            </p:nvSpPr>
            <p:spPr bwMode="auto">
              <a:xfrm flipH="1">
                <a:off x="2427" y="238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62" name="Line 454"/>
              <p:cNvSpPr>
                <a:spLocks noChangeShapeType="1"/>
              </p:cNvSpPr>
              <p:nvPr/>
            </p:nvSpPr>
            <p:spPr bwMode="auto">
              <a:xfrm>
                <a:off x="2427" y="24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63" name="Line 455"/>
              <p:cNvSpPr>
                <a:spLocks noChangeShapeType="1"/>
              </p:cNvSpPr>
              <p:nvPr/>
            </p:nvSpPr>
            <p:spPr bwMode="auto">
              <a:xfrm flipH="1">
                <a:off x="2365" y="249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64" name="Line 456"/>
              <p:cNvSpPr>
                <a:spLocks noChangeShapeType="1"/>
              </p:cNvSpPr>
              <p:nvPr/>
            </p:nvSpPr>
            <p:spPr bwMode="auto">
              <a:xfrm>
                <a:off x="2365" y="25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65" name="Line 457"/>
              <p:cNvSpPr>
                <a:spLocks noChangeShapeType="1"/>
              </p:cNvSpPr>
              <p:nvPr/>
            </p:nvSpPr>
            <p:spPr bwMode="auto">
              <a:xfrm flipH="1">
                <a:off x="2327" y="255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66" name="Line 458"/>
              <p:cNvSpPr>
                <a:spLocks noChangeShapeType="1"/>
              </p:cNvSpPr>
              <p:nvPr/>
            </p:nvSpPr>
            <p:spPr bwMode="auto">
              <a:xfrm>
                <a:off x="2327" y="26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67" name="Line 459"/>
              <p:cNvSpPr>
                <a:spLocks noChangeShapeType="1"/>
              </p:cNvSpPr>
              <p:nvPr/>
            </p:nvSpPr>
            <p:spPr bwMode="auto">
              <a:xfrm flipH="1">
                <a:off x="2303" y="261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68" name="Line 460"/>
              <p:cNvSpPr>
                <a:spLocks noChangeShapeType="1"/>
              </p:cNvSpPr>
              <p:nvPr/>
            </p:nvSpPr>
            <p:spPr bwMode="auto">
              <a:xfrm>
                <a:off x="2303" y="267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69" name="Line 461"/>
              <p:cNvSpPr>
                <a:spLocks noChangeShapeType="1"/>
              </p:cNvSpPr>
              <p:nvPr/>
            </p:nvSpPr>
            <p:spPr bwMode="auto">
              <a:xfrm>
                <a:off x="2303" y="267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70" name="Line 462"/>
              <p:cNvSpPr>
                <a:spLocks noChangeShapeType="1"/>
              </p:cNvSpPr>
              <p:nvPr/>
            </p:nvSpPr>
            <p:spPr bwMode="auto">
              <a:xfrm>
                <a:off x="2303"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71" name="Line 463"/>
              <p:cNvSpPr>
                <a:spLocks noChangeShapeType="1"/>
              </p:cNvSpPr>
              <p:nvPr/>
            </p:nvSpPr>
            <p:spPr bwMode="auto">
              <a:xfrm>
                <a:off x="2303"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72" name="Line 464"/>
              <p:cNvSpPr>
                <a:spLocks noChangeShapeType="1"/>
              </p:cNvSpPr>
              <p:nvPr/>
            </p:nvSpPr>
            <p:spPr bwMode="auto">
              <a:xfrm>
                <a:off x="2303"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73" name="Line 465"/>
              <p:cNvSpPr>
                <a:spLocks noChangeShapeType="1"/>
              </p:cNvSpPr>
              <p:nvPr/>
            </p:nvSpPr>
            <p:spPr bwMode="auto">
              <a:xfrm>
                <a:off x="2303" y="275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74" name="Line 466"/>
              <p:cNvSpPr>
                <a:spLocks noChangeShapeType="1"/>
              </p:cNvSpPr>
              <p:nvPr/>
            </p:nvSpPr>
            <p:spPr bwMode="auto">
              <a:xfrm>
                <a:off x="2303" y="280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75" name="Line 467"/>
              <p:cNvSpPr>
                <a:spLocks noChangeShapeType="1"/>
              </p:cNvSpPr>
              <p:nvPr/>
            </p:nvSpPr>
            <p:spPr bwMode="auto">
              <a:xfrm>
                <a:off x="2303" y="280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76" name="Line 468"/>
              <p:cNvSpPr>
                <a:spLocks noChangeShapeType="1"/>
              </p:cNvSpPr>
              <p:nvPr/>
            </p:nvSpPr>
            <p:spPr bwMode="auto">
              <a:xfrm>
                <a:off x="2327" y="28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77" name="Line 469"/>
              <p:cNvSpPr>
                <a:spLocks noChangeShapeType="1"/>
              </p:cNvSpPr>
              <p:nvPr/>
            </p:nvSpPr>
            <p:spPr bwMode="auto">
              <a:xfrm>
                <a:off x="2327" y="286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78" name="Line 470"/>
              <p:cNvSpPr>
                <a:spLocks noChangeShapeType="1"/>
              </p:cNvSpPr>
              <p:nvPr/>
            </p:nvSpPr>
            <p:spPr bwMode="auto">
              <a:xfrm>
                <a:off x="2365" y="29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79" name="Line 471"/>
              <p:cNvSpPr>
                <a:spLocks noChangeShapeType="1"/>
              </p:cNvSpPr>
              <p:nvPr/>
            </p:nvSpPr>
            <p:spPr bwMode="auto">
              <a:xfrm>
                <a:off x="2365" y="292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80" name="Line 472"/>
              <p:cNvSpPr>
                <a:spLocks noChangeShapeType="1"/>
              </p:cNvSpPr>
              <p:nvPr/>
            </p:nvSpPr>
            <p:spPr bwMode="auto">
              <a:xfrm>
                <a:off x="2415" y="297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81" name="Line 473"/>
              <p:cNvSpPr>
                <a:spLocks noChangeShapeType="1"/>
              </p:cNvSpPr>
              <p:nvPr/>
            </p:nvSpPr>
            <p:spPr bwMode="auto">
              <a:xfrm>
                <a:off x="2415" y="297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82" name="Line 474"/>
              <p:cNvSpPr>
                <a:spLocks noChangeShapeType="1"/>
              </p:cNvSpPr>
              <p:nvPr/>
            </p:nvSpPr>
            <p:spPr bwMode="auto">
              <a:xfrm>
                <a:off x="2415" y="297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83" name="Line 475"/>
              <p:cNvSpPr>
                <a:spLocks noChangeShapeType="1"/>
              </p:cNvSpPr>
              <p:nvPr/>
            </p:nvSpPr>
            <p:spPr bwMode="auto">
              <a:xfrm>
                <a:off x="2415" y="297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84" name="Line 476"/>
              <p:cNvSpPr>
                <a:spLocks noChangeShapeType="1"/>
              </p:cNvSpPr>
              <p:nvPr/>
            </p:nvSpPr>
            <p:spPr bwMode="auto">
              <a:xfrm>
                <a:off x="2515" y="3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85" name="Line 477"/>
              <p:cNvSpPr>
                <a:spLocks noChangeShapeType="1"/>
              </p:cNvSpPr>
              <p:nvPr/>
            </p:nvSpPr>
            <p:spPr bwMode="auto">
              <a:xfrm>
                <a:off x="2515" y="305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86" name="Line 478"/>
              <p:cNvSpPr>
                <a:spLocks noChangeShapeType="1"/>
              </p:cNvSpPr>
              <p:nvPr/>
            </p:nvSpPr>
            <p:spPr bwMode="auto">
              <a:xfrm>
                <a:off x="2639" y="3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87" name="Line 479"/>
              <p:cNvSpPr>
                <a:spLocks noChangeShapeType="1"/>
              </p:cNvSpPr>
              <p:nvPr/>
            </p:nvSpPr>
            <p:spPr bwMode="auto">
              <a:xfrm>
                <a:off x="2639" y="3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88" name="Line 480"/>
              <p:cNvSpPr>
                <a:spLocks noChangeShapeType="1"/>
              </p:cNvSpPr>
              <p:nvPr/>
            </p:nvSpPr>
            <p:spPr bwMode="auto">
              <a:xfrm>
                <a:off x="2639" y="3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89" name="Line 481"/>
              <p:cNvSpPr>
                <a:spLocks noChangeShapeType="1"/>
              </p:cNvSpPr>
              <p:nvPr/>
            </p:nvSpPr>
            <p:spPr bwMode="auto">
              <a:xfrm>
                <a:off x="2639" y="311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90" name="Line 482"/>
              <p:cNvSpPr>
                <a:spLocks noChangeShapeType="1"/>
              </p:cNvSpPr>
              <p:nvPr/>
            </p:nvSpPr>
            <p:spPr bwMode="auto">
              <a:xfrm>
                <a:off x="2851" y="320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91" name="Line 483"/>
              <p:cNvSpPr>
                <a:spLocks noChangeShapeType="1"/>
              </p:cNvSpPr>
              <p:nvPr/>
            </p:nvSpPr>
            <p:spPr bwMode="auto">
              <a:xfrm>
                <a:off x="2851" y="320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92" name="Line 484"/>
              <p:cNvSpPr>
                <a:spLocks noChangeShapeType="1"/>
              </p:cNvSpPr>
              <p:nvPr/>
            </p:nvSpPr>
            <p:spPr bwMode="auto">
              <a:xfrm>
                <a:off x="3113" y="326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93" name="Line 485"/>
              <p:cNvSpPr>
                <a:spLocks noChangeShapeType="1"/>
              </p:cNvSpPr>
              <p:nvPr/>
            </p:nvSpPr>
            <p:spPr bwMode="auto">
              <a:xfrm>
                <a:off x="3113" y="326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94" name="Line 486"/>
              <p:cNvSpPr>
                <a:spLocks noChangeShapeType="1"/>
              </p:cNvSpPr>
              <p:nvPr/>
            </p:nvSpPr>
            <p:spPr bwMode="auto">
              <a:xfrm>
                <a:off x="3413" y="3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95" name="Line 487"/>
              <p:cNvSpPr>
                <a:spLocks noChangeShapeType="1"/>
              </p:cNvSpPr>
              <p:nvPr/>
            </p:nvSpPr>
            <p:spPr bwMode="auto">
              <a:xfrm>
                <a:off x="3413" y="331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96" name="Line 488"/>
              <p:cNvSpPr>
                <a:spLocks noChangeShapeType="1"/>
              </p:cNvSpPr>
              <p:nvPr/>
            </p:nvSpPr>
            <p:spPr bwMode="auto">
              <a:xfrm>
                <a:off x="3725" y="332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97" name="Line 489"/>
              <p:cNvSpPr>
                <a:spLocks noChangeShapeType="1"/>
              </p:cNvSpPr>
              <p:nvPr/>
            </p:nvSpPr>
            <p:spPr bwMode="auto">
              <a:xfrm>
                <a:off x="3725" y="332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98" name="Line 490"/>
              <p:cNvSpPr>
                <a:spLocks noChangeShapeType="1"/>
              </p:cNvSpPr>
              <p:nvPr/>
            </p:nvSpPr>
            <p:spPr bwMode="auto">
              <a:xfrm>
                <a:off x="3725" y="332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99" name="Line 491"/>
              <p:cNvSpPr>
                <a:spLocks noChangeShapeType="1"/>
              </p:cNvSpPr>
              <p:nvPr/>
            </p:nvSpPr>
            <p:spPr bwMode="auto">
              <a:xfrm flipV="1">
                <a:off x="3725" y="331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00" name="Line 492"/>
              <p:cNvSpPr>
                <a:spLocks noChangeShapeType="1"/>
              </p:cNvSpPr>
              <p:nvPr/>
            </p:nvSpPr>
            <p:spPr bwMode="auto">
              <a:xfrm>
                <a:off x="4024" y="3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01" name="Line 493"/>
              <p:cNvSpPr>
                <a:spLocks noChangeShapeType="1"/>
              </p:cNvSpPr>
              <p:nvPr/>
            </p:nvSpPr>
            <p:spPr bwMode="auto">
              <a:xfrm flipV="1">
                <a:off x="4024" y="328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02" name="Line 494"/>
              <p:cNvSpPr>
                <a:spLocks noChangeShapeType="1"/>
              </p:cNvSpPr>
              <p:nvPr/>
            </p:nvSpPr>
            <p:spPr bwMode="auto">
              <a:xfrm>
                <a:off x="4286" y="3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03" name="Line 495"/>
              <p:cNvSpPr>
                <a:spLocks noChangeShapeType="1"/>
              </p:cNvSpPr>
              <p:nvPr/>
            </p:nvSpPr>
            <p:spPr bwMode="auto">
              <a:xfrm flipV="1">
                <a:off x="4286" y="322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04" name="Line 496"/>
              <p:cNvSpPr>
                <a:spLocks noChangeShapeType="1"/>
              </p:cNvSpPr>
              <p:nvPr/>
            </p:nvSpPr>
            <p:spPr bwMode="auto">
              <a:xfrm>
                <a:off x="4535" y="3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05" name="Line 497"/>
              <p:cNvSpPr>
                <a:spLocks noChangeShapeType="1"/>
              </p:cNvSpPr>
              <p:nvPr/>
            </p:nvSpPr>
            <p:spPr bwMode="auto">
              <a:xfrm flipV="1">
                <a:off x="4535" y="315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06" name="Line 498"/>
              <p:cNvSpPr>
                <a:spLocks noChangeShapeType="1"/>
              </p:cNvSpPr>
              <p:nvPr/>
            </p:nvSpPr>
            <p:spPr bwMode="auto">
              <a:xfrm>
                <a:off x="4747" y="31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07" name="Line 499"/>
              <p:cNvSpPr>
                <a:spLocks noChangeShapeType="1"/>
              </p:cNvSpPr>
              <p:nvPr/>
            </p:nvSpPr>
            <p:spPr bwMode="auto">
              <a:xfrm flipV="1">
                <a:off x="4747" y="307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08" name="Line 500"/>
              <p:cNvSpPr>
                <a:spLocks noChangeShapeType="1"/>
              </p:cNvSpPr>
              <p:nvPr/>
            </p:nvSpPr>
            <p:spPr bwMode="auto">
              <a:xfrm>
                <a:off x="4922" y="307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09" name="Line 501"/>
              <p:cNvSpPr>
                <a:spLocks noChangeShapeType="1"/>
              </p:cNvSpPr>
              <p:nvPr/>
            </p:nvSpPr>
            <p:spPr bwMode="auto">
              <a:xfrm flipV="1">
                <a:off x="4922" y="296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10" name="Line 502"/>
              <p:cNvSpPr>
                <a:spLocks noChangeShapeType="1"/>
              </p:cNvSpPr>
              <p:nvPr/>
            </p:nvSpPr>
            <p:spPr bwMode="auto">
              <a:xfrm>
                <a:off x="5047" y="296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11" name="Line 503"/>
              <p:cNvSpPr>
                <a:spLocks noChangeShapeType="1"/>
              </p:cNvSpPr>
              <p:nvPr/>
            </p:nvSpPr>
            <p:spPr bwMode="auto">
              <a:xfrm flipV="1">
                <a:off x="5047" y="291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12" name="Line 504"/>
              <p:cNvSpPr>
                <a:spLocks noChangeShapeType="1"/>
              </p:cNvSpPr>
              <p:nvPr/>
            </p:nvSpPr>
            <p:spPr bwMode="auto">
              <a:xfrm>
                <a:off x="5097" y="29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13" name="Line 505"/>
              <p:cNvSpPr>
                <a:spLocks noChangeShapeType="1"/>
              </p:cNvSpPr>
              <p:nvPr/>
            </p:nvSpPr>
            <p:spPr bwMode="auto">
              <a:xfrm flipV="1">
                <a:off x="5097" y="286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14" name="Line 506"/>
              <p:cNvSpPr>
                <a:spLocks noChangeShapeType="1"/>
              </p:cNvSpPr>
              <p:nvPr/>
            </p:nvSpPr>
            <p:spPr bwMode="auto">
              <a:xfrm>
                <a:off x="5134" y="28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15" name="Line 507"/>
              <p:cNvSpPr>
                <a:spLocks noChangeShapeType="1"/>
              </p:cNvSpPr>
              <p:nvPr/>
            </p:nvSpPr>
            <p:spPr bwMode="auto">
              <a:xfrm flipV="1">
                <a:off x="5134" y="280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16" name="Line 508"/>
              <p:cNvSpPr>
                <a:spLocks noChangeShapeType="1"/>
              </p:cNvSpPr>
              <p:nvPr/>
            </p:nvSpPr>
            <p:spPr bwMode="auto">
              <a:xfrm>
                <a:off x="5159" y="280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17" name="Line 509"/>
              <p:cNvSpPr>
                <a:spLocks noChangeShapeType="1"/>
              </p:cNvSpPr>
              <p:nvPr/>
            </p:nvSpPr>
            <p:spPr bwMode="auto">
              <a:xfrm flipV="1">
                <a:off x="5159" y="275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18" name="Line 510"/>
              <p:cNvSpPr>
                <a:spLocks noChangeShapeType="1"/>
              </p:cNvSpPr>
              <p:nvPr/>
            </p:nvSpPr>
            <p:spPr bwMode="auto">
              <a:xfrm>
                <a:off x="5159"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19" name="Line 511"/>
              <p:cNvSpPr>
                <a:spLocks noChangeShapeType="1"/>
              </p:cNvSpPr>
              <p:nvPr/>
            </p:nvSpPr>
            <p:spPr bwMode="auto">
              <a:xfrm>
                <a:off x="5159"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20" name="Line 512"/>
              <p:cNvSpPr>
                <a:spLocks noChangeShapeType="1"/>
              </p:cNvSpPr>
              <p:nvPr/>
            </p:nvSpPr>
            <p:spPr bwMode="auto">
              <a:xfrm>
                <a:off x="5159"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21" name="Line 513"/>
              <p:cNvSpPr>
                <a:spLocks noChangeShapeType="1"/>
              </p:cNvSpPr>
              <p:nvPr/>
            </p:nvSpPr>
            <p:spPr bwMode="auto">
              <a:xfrm flipH="1" flipV="1">
                <a:off x="5147" y="264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22" name="Line 514"/>
              <p:cNvSpPr>
                <a:spLocks noChangeShapeType="1"/>
              </p:cNvSpPr>
              <p:nvPr/>
            </p:nvSpPr>
            <p:spPr bwMode="auto">
              <a:xfrm>
                <a:off x="5147" y="264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23" name="Line 515"/>
              <p:cNvSpPr>
                <a:spLocks noChangeShapeType="1"/>
              </p:cNvSpPr>
              <p:nvPr/>
            </p:nvSpPr>
            <p:spPr bwMode="auto">
              <a:xfrm flipH="1" flipV="1">
                <a:off x="5072" y="255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24" name="Line 516"/>
              <p:cNvSpPr>
                <a:spLocks noChangeShapeType="1"/>
              </p:cNvSpPr>
              <p:nvPr/>
            </p:nvSpPr>
            <p:spPr bwMode="auto">
              <a:xfrm>
                <a:off x="5072" y="25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25" name="Line 517"/>
              <p:cNvSpPr>
                <a:spLocks noChangeShapeType="1"/>
              </p:cNvSpPr>
              <p:nvPr/>
            </p:nvSpPr>
            <p:spPr bwMode="auto">
              <a:xfrm flipH="1" flipV="1">
                <a:off x="4960" y="247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26" name="Line 518"/>
              <p:cNvSpPr>
                <a:spLocks noChangeShapeType="1"/>
              </p:cNvSpPr>
              <p:nvPr/>
            </p:nvSpPr>
            <p:spPr bwMode="auto">
              <a:xfrm>
                <a:off x="4960" y="24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27" name="Line 519"/>
              <p:cNvSpPr>
                <a:spLocks noChangeShapeType="1"/>
              </p:cNvSpPr>
              <p:nvPr/>
            </p:nvSpPr>
            <p:spPr bwMode="auto">
              <a:xfrm flipH="1" flipV="1">
                <a:off x="4810" y="239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28" name="Line 520"/>
              <p:cNvSpPr>
                <a:spLocks noChangeShapeType="1"/>
              </p:cNvSpPr>
              <p:nvPr/>
            </p:nvSpPr>
            <p:spPr bwMode="auto">
              <a:xfrm>
                <a:off x="4810" y="239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29" name="Line 521"/>
              <p:cNvSpPr>
                <a:spLocks noChangeShapeType="1"/>
              </p:cNvSpPr>
              <p:nvPr/>
            </p:nvSpPr>
            <p:spPr bwMode="auto">
              <a:xfrm flipH="1" flipV="1">
                <a:off x="4635" y="234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30" name="Line 522"/>
              <p:cNvSpPr>
                <a:spLocks noChangeShapeType="1"/>
              </p:cNvSpPr>
              <p:nvPr/>
            </p:nvSpPr>
            <p:spPr bwMode="auto">
              <a:xfrm>
                <a:off x="4635" y="23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31" name="Line 523"/>
              <p:cNvSpPr>
                <a:spLocks noChangeShapeType="1"/>
              </p:cNvSpPr>
              <p:nvPr/>
            </p:nvSpPr>
            <p:spPr bwMode="auto">
              <a:xfrm flipH="1" flipV="1">
                <a:off x="4423" y="229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32" name="Line 524"/>
              <p:cNvSpPr>
                <a:spLocks noChangeShapeType="1"/>
              </p:cNvSpPr>
              <p:nvPr/>
            </p:nvSpPr>
            <p:spPr bwMode="auto">
              <a:xfrm>
                <a:off x="4423" y="22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33" name="Line 525"/>
              <p:cNvSpPr>
                <a:spLocks noChangeShapeType="1"/>
              </p:cNvSpPr>
              <p:nvPr/>
            </p:nvSpPr>
            <p:spPr bwMode="auto">
              <a:xfrm flipH="1" flipV="1">
                <a:off x="4199" y="227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34" name="Line 526"/>
              <p:cNvSpPr>
                <a:spLocks noChangeShapeType="1"/>
              </p:cNvSpPr>
              <p:nvPr/>
            </p:nvSpPr>
            <p:spPr bwMode="auto">
              <a:xfrm>
                <a:off x="4199" y="22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35" name="Line 527"/>
              <p:cNvSpPr>
                <a:spLocks noChangeShapeType="1"/>
              </p:cNvSpPr>
              <p:nvPr/>
            </p:nvSpPr>
            <p:spPr bwMode="auto">
              <a:xfrm flipH="1" flipV="1">
                <a:off x="3949" y="226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36" name="Line 528"/>
              <p:cNvSpPr>
                <a:spLocks noChangeShapeType="1"/>
              </p:cNvSpPr>
              <p:nvPr/>
            </p:nvSpPr>
            <p:spPr bwMode="auto">
              <a:xfrm>
                <a:off x="3949" y="22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37" name="Line 529"/>
              <p:cNvSpPr>
                <a:spLocks noChangeShapeType="1"/>
              </p:cNvSpPr>
              <p:nvPr/>
            </p:nvSpPr>
            <p:spPr bwMode="auto">
              <a:xfrm>
                <a:off x="3949" y="22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38" name="Line 530"/>
              <p:cNvSpPr>
                <a:spLocks noChangeShapeType="1"/>
              </p:cNvSpPr>
              <p:nvPr/>
            </p:nvSpPr>
            <p:spPr bwMode="auto">
              <a:xfrm>
                <a:off x="3949" y="22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39" name="Line 531"/>
              <p:cNvSpPr>
                <a:spLocks noChangeShapeType="1"/>
              </p:cNvSpPr>
              <p:nvPr/>
            </p:nvSpPr>
            <p:spPr bwMode="auto">
              <a:xfrm flipH="1">
                <a:off x="3712" y="226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40" name="Line 532"/>
              <p:cNvSpPr>
                <a:spLocks noChangeShapeType="1"/>
              </p:cNvSpPr>
              <p:nvPr/>
            </p:nvSpPr>
            <p:spPr bwMode="auto">
              <a:xfrm>
                <a:off x="3712" y="22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41" name="Line 533"/>
              <p:cNvSpPr>
                <a:spLocks noChangeShapeType="1"/>
              </p:cNvSpPr>
              <p:nvPr/>
            </p:nvSpPr>
            <p:spPr bwMode="auto">
              <a:xfrm flipH="1">
                <a:off x="3488" y="227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42" name="Line 534"/>
              <p:cNvSpPr>
                <a:spLocks noChangeShapeType="1"/>
              </p:cNvSpPr>
              <p:nvPr/>
            </p:nvSpPr>
            <p:spPr bwMode="auto">
              <a:xfrm>
                <a:off x="3488" y="22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43" name="Line 535"/>
              <p:cNvSpPr>
                <a:spLocks noChangeShapeType="1"/>
              </p:cNvSpPr>
              <p:nvPr/>
            </p:nvSpPr>
            <p:spPr bwMode="auto">
              <a:xfrm flipH="1">
                <a:off x="3276" y="229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44" name="Line 536"/>
              <p:cNvSpPr>
                <a:spLocks noChangeShapeType="1"/>
              </p:cNvSpPr>
              <p:nvPr/>
            </p:nvSpPr>
            <p:spPr bwMode="auto">
              <a:xfrm>
                <a:off x="3276" y="23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45" name="Line 537"/>
              <p:cNvSpPr>
                <a:spLocks noChangeShapeType="1"/>
              </p:cNvSpPr>
              <p:nvPr/>
            </p:nvSpPr>
            <p:spPr bwMode="auto">
              <a:xfrm flipH="1">
                <a:off x="3101" y="234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46" name="Line 538"/>
              <p:cNvSpPr>
                <a:spLocks noChangeShapeType="1"/>
              </p:cNvSpPr>
              <p:nvPr/>
            </p:nvSpPr>
            <p:spPr bwMode="auto">
              <a:xfrm>
                <a:off x="3101" y="239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47" name="Line 539"/>
              <p:cNvSpPr>
                <a:spLocks noChangeShapeType="1"/>
              </p:cNvSpPr>
              <p:nvPr/>
            </p:nvSpPr>
            <p:spPr bwMode="auto">
              <a:xfrm flipH="1">
                <a:off x="2951" y="239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48" name="Line 540"/>
              <p:cNvSpPr>
                <a:spLocks noChangeShapeType="1"/>
              </p:cNvSpPr>
              <p:nvPr/>
            </p:nvSpPr>
            <p:spPr bwMode="auto">
              <a:xfrm>
                <a:off x="2951" y="24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49" name="Line 541"/>
              <p:cNvSpPr>
                <a:spLocks noChangeShapeType="1"/>
              </p:cNvSpPr>
              <p:nvPr/>
            </p:nvSpPr>
            <p:spPr bwMode="auto">
              <a:xfrm flipH="1">
                <a:off x="2839" y="247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50" name="Line 542"/>
              <p:cNvSpPr>
                <a:spLocks noChangeShapeType="1"/>
              </p:cNvSpPr>
              <p:nvPr/>
            </p:nvSpPr>
            <p:spPr bwMode="auto">
              <a:xfrm>
                <a:off x="2839" y="25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51" name="Line 543"/>
              <p:cNvSpPr>
                <a:spLocks noChangeShapeType="1"/>
              </p:cNvSpPr>
              <p:nvPr/>
            </p:nvSpPr>
            <p:spPr bwMode="auto">
              <a:xfrm flipH="1">
                <a:off x="2764" y="255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52" name="Line 544"/>
              <p:cNvSpPr>
                <a:spLocks noChangeShapeType="1"/>
              </p:cNvSpPr>
              <p:nvPr/>
            </p:nvSpPr>
            <p:spPr bwMode="auto">
              <a:xfrm>
                <a:off x="2764" y="264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53" name="Line 545"/>
              <p:cNvSpPr>
                <a:spLocks noChangeShapeType="1"/>
              </p:cNvSpPr>
              <p:nvPr/>
            </p:nvSpPr>
            <p:spPr bwMode="auto">
              <a:xfrm flipH="1">
                <a:off x="2739" y="264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54" name="Line 546"/>
              <p:cNvSpPr>
                <a:spLocks noChangeShapeType="1"/>
              </p:cNvSpPr>
              <p:nvPr/>
            </p:nvSpPr>
            <p:spPr bwMode="auto">
              <a:xfrm>
                <a:off x="2739"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55" name="Line 547"/>
              <p:cNvSpPr>
                <a:spLocks noChangeShapeType="1"/>
              </p:cNvSpPr>
              <p:nvPr/>
            </p:nvSpPr>
            <p:spPr bwMode="auto">
              <a:xfrm>
                <a:off x="2739"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56" name="Line 548"/>
              <p:cNvSpPr>
                <a:spLocks noChangeShapeType="1"/>
              </p:cNvSpPr>
              <p:nvPr/>
            </p:nvSpPr>
            <p:spPr bwMode="auto">
              <a:xfrm>
                <a:off x="2739"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57" name="Line 549"/>
              <p:cNvSpPr>
                <a:spLocks noChangeShapeType="1"/>
              </p:cNvSpPr>
              <p:nvPr/>
            </p:nvSpPr>
            <p:spPr bwMode="auto">
              <a:xfrm>
                <a:off x="2739" y="275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58" name="Line 550"/>
              <p:cNvSpPr>
                <a:spLocks noChangeShapeType="1"/>
              </p:cNvSpPr>
              <p:nvPr/>
            </p:nvSpPr>
            <p:spPr bwMode="auto">
              <a:xfrm>
                <a:off x="2764" y="283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59" name="Line 551"/>
              <p:cNvSpPr>
                <a:spLocks noChangeShapeType="1"/>
              </p:cNvSpPr>
              <p:nvPr/>
            </p:nvSpPr>
            <p:spPr bwMode="auto">
              <a:xfrm>
                <a:off x="2764" y="283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60" name="Line 552"/>
              <p:cNvSpPr>
                <a:spLocks noChangeShapeType="1"/>
              </p:cNvSpPr>
              <p:nvPr/>
            </p:nvSpPr>
            <p:spPr bwMode="auto">
              <a:xfrm>
                <a:off x="2826" y="29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61" name="Line 553"/>
              <p:cNvSpPr>
                <a:spLocks noChangeShapeType="1"/>
              </p:cNvSpPr>
              <p:nvPr/>
            </p:nvSpPr>
            <p:spPr bwMode="auto">
              <a:xfrm>
                <a:off x="2826" y="29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62" name="Line 554"/>
              <p:cNvSpPr>
                <a:spLocks noChangeShapeType="1"/>
              </p:cNvSpPr>
              <p:nvPr/>
            </p:nvSpPr>
            <p:spPr bwMode="auto">
              <a:xfrm>
                <a:off x="2826" y="29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63" name="Line 555"/>
              <p:cNvSpPr>
                <a:spLocks noChangeShapeType="1"/>
              </p:cNvSpPr>
              <p:nvPr/>
            </p:nvSpPr>
            <p:spPr bwMode="auto">
              <a:xfrm>
                <a:off x="2826" y="291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64" name="Line 556"/>
              <p:cNvSpPr>
                <a:spLocks noChangeShapeType="1"/>
              </p:cNvSpPr>
              <p:nvPr/>
            </p:nvSpPr>
            <p:spPr bwMode="auto">
              <a:xfrm>
                <a:off x="2901" y="296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65" name="Line 557"/>
              <p:cNvSpPr>
                <a:spLocks noChangeShapeType="1"/>
              </p:cNvSpPr>
              <p:nvPr/>
            </p:nvSpPr>
            <p:spPr bwMode="auto">
              <a:xfrm>
                <a:off x="2901" y="296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66" name="Line 558"/>
              <p:cNvSpPr>
                <a:spLocks noChangeShapeType="1"/>
              </p:cNvSpPr>
              <p:nvPr/>
            </p:nvSpPr>
            <p:spPr bwMode="auto">
              <a:xfrm>
                <a:off x="2989" y="302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67" name="Line 559"/>
              <p:cNvSpPr>
                <a:spLocks noChangeShapeType="1"/>
              </p:cNvSpPr>
              <p:nvPr/>
            </p:nvSpPr>
            <p:spPr bwMode="auto">
              <a:xfrm>
                <a:off x="2989" y="302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68" name="Line 560"/>
              <p:cNvSpPr>
                <a:spLocks noChangeShapeType="1"/>
              </p:cNvSpPr>
              <p:nvPr/>
            </p:nvSpPr>
            <p:spPr bwMode="auto">
              <a:xfrm>
                <a:off x="2989" y="302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69" name="Line 561"/>
              <p:cNvSpPr>
                <a:spLocks noChangeShapeType="1"/>
              </p:cNvSpPr>
              <p:nvPr/>
            </p:nvSpPr>
            <p:spPr bwMode="auto">
              <a:xfrm>
                <a:off x="2989" y="302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70" name="Line 562"/>
              <p:cNvSpPr>
                <a:spLocks noChangeShapeType="1"/>
              </p:cNvSpPr>
              <p:nvPr/>
            </p:nvSpPr>
            <p:spPr bwMode="auto">
              <a:xfrm>
                <a:off x="3151" y="307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71" name="Line 563"/>
              <p:cNvSpPr>
                <a:spLocks noChangeShapeType="1"/>
              </p:cNvSpPr>
              <p:nvPr/>
            </p:nvSpPr>
            <p:spPr bwMode="auto">
              <a:xfrm>
                <a:off x="3151" y="307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72" name="Line 564"/>
              <p:cNvSpPr>
                <a:spLocks noChangeShapeType="1"/>
              </p:cNvSpPr>
              <p:nvPr/>
            </p:nvSpPr>
            <p:spPr bwMode="auto">
              <a:xfrm>
                <a:off x="3325" y="3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73" name="Line 565"/>
              <p:cNvSpPr>
                <a:spLocks noChangeShapeType="1"/>
              </p:cNvSpPr>
              <p:nvPr/>
            </p:nvSpPr>
            <p:spPr bwMode="auto">
              <a:xfrm>
                <a:off x="3325" y="311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74" name="Line 566"/>
              <p:cNvSpPr>
                <a:spLocks noChangeShapeType="1"/>
              </p:cNvSpPr>
              <p:nvPr/>
            </p:nvSpPr>
            <p:spPr bwMode="auto">
              <a:xfrm>
                <a:off x="3537" y="3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75" name="Line 567"/>
              <p:cNvSpPr>
                <a:spLocks noChangeShapeType="1"/>
              </p:cNvSpPr>
              <p:nvPr/>
            </p:nvSpPr>
            <p:spPr bwMode="auto">
              <a:xfrm>
                <a:off x="3537" y="314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76" name="Line 568"/>
              <p:cNvSpPr>
                <a:spLocks noChangeShapeType="1"/>
              </p:cNvSpPr>
              <p:nvPr/>
            </p:nvSpPr>
            <p:spPr bwMode="auto">
              <a:xfrm>
                <a:off x="3750" y="31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77" name="Line 569"/>
              <p:cNvSpPr>
                <a:spLocks noChangeShapeType="1"/>
              </p:cNvSpPr>
              <p:nvPr/>
            </p:nvSpPr>
            <p:spPr bwMode="auto">
              <a:xfrm>
                <a:off x="3750" y="31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78" name="Line 570"/>
              <p:cNvSpPr>
                <a:spLocks noChangeShapeType="1"/>
              </p:cNvSpPr>
              <p:nvPr/>
            </p:nvSpPr>
            <p:spPr bwMode="auto">
              <a:xfrm>
                <a:off x="3750" y="31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79" name="Line 571"/>
              <p:cNvSpPr>
                <a:spLocks noChangeShapeType="1"/>
              </p:cNvSpPr>
              <p:nvPr/>
            </p:nvSpPr>
            <p:spPr bwMode="auto">
              <a:xfrm flipV="1">
                <a:off x="3750" y="314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80" name="Line 572"/>
              <p:cNvSpPr>
                <a:spLocks noChangeShapeType="1"/>
              </p:cNvSpPr>
              <p:nvPr/>
            </p:nvSpPr>
            <p:spPr bwMode="auto">
              <a:xfrm>
                <a:off x="3962" y="3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81" name="Line 573"/>
              <p:cNvSpPr>
                <a:spLocks noChangeShapeType="1"/>
              </p:cNvSpPr>
              <p:nvPr/>
            </p:nvSpPr>
            <p:spPr bwMode="auto">
              <a:xfrm flipV="1">
                <a:off x="3962" y="312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82" name="Line 574"/>
              <p:cNvSpPr>
                <a:spLocks noChangeShapeType="1"/>
              </p:cNvSpPr>
              <p:nvPr/>
            </p:nvSpPr>
            <p:spPr bwMode="auto">
              <a:xfrm>
                <a:off x="4149" y="312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83" name="Line 575"/>
              <p:cNvSpPr>
                <a:spLocks noChangeShapeType="1"/>
              </p:cNvSpPr>
              <p:nvPr/>
            </p:nvSpPr>
            <p:spPr bwMode="auto">
              <a:xfrm flipV="1">
                <a:off x="4149" y="308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84" name="Line 576"/>
              <p:cNvSpPr>
                <a:spLocks noChangeShapeType="1"/>
              </p:cNvSpPr>
              <p:nvPr/>
            </p:nvSpPr>
            <p:spPr bwMode="auto">
              <a:xfrm>
                <a:off x="4323" y="3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85" name="Line 577"/>
              <p:cNvSpPr>
                <a:spLocks noChangeShapeType="1"/>
              </p:cNvSpPr>
              <p:nvPr/>
            </p:nvSpPr>
            <p:spPr bwMode="auto">
              <a:xfrm flipV="1">
                <a:off x="4323" y="303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86" name="Line 578"/>
              <p:cNvSpPr>
                <a:spLocks noChangeShapeType="1"/>
              </p:cNvSpPr>
              <p:nvPr/>
            </p:nvSpPr>
            <p:spPr bwMode="auto">
              <a:xfrm>
                <a:off x="4473" y="3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87" name="Line 579"/>
              <p:cNvSpPr>
                <a:spLocks noChangeShapeType="1"/>
              </p:cNvSpPr>
              <p:nvPr/>
            </p:nvSpPr>
            <p:spPr bwMode="auto">
              <a:xfrm flipV="1">
                <a:off x="4473" y="297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88" name="Line 580"/>
              <p:cNvSpPr>
                <a:spLocks noChangeShapeType="1"/>
              </p:cNvSpPr>
              <p:nvPr/>
            </p:nvSpPr>
            <p:spPr bwMode="auto">
              <a:xfrm>
                <a:off x="4598" y="297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89" name="Line 581"/>
              <p:cNvSpPr>
                <a:spLocks noChangeShapeType="1"/>
              </p:cNvSpPr>
              <p:nvPr/>
            </p:nvSpPr>
            <p:spPr bwMode="auto">
              <a:xfrm flipV="1">
                <a:off x="4598" y="290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90" name="Line 582"/>
              <p:cNvSpPr>
                <a:spLocks noChangeShapeType="1"/>
              </p:cNvSpPr>
              <p:nvPr/>
            </p:nvSpPr>
            <p:spPr bwMode="auto">
              <a:xfrm>
                <a:off x="4685" y="290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91" name="Line 583"/>
              <p:cNvSpPr>
                <a:spLocks noChangeShapeType="1"/>
              </p:cNvSpPr>
              <p:nvPr/>
            </p:nvSpPr>
            <p:spPr bwMode="auto">
              <a:xfrm flipV="1">
                <a:off x="4685" y="283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92" name="Line 584"/>
              <p:cNvSpPr>
                <a:spLocks noChangeShapeType="1"/>
              </p:cNvSpPr>
              <p:nvPr/>
            </p:nvSpPr>
            <p:spPr bwMode="auto">
              <a:xfrm>
                <a:off x="4747" y="283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93" name="Line 585"/>
              <p:cNvSpPr>
                <a:spLocks noChangeShapeType="1"/>
              </p:cNvSpPr>
              <p:nvPr/>
            </p:nvSpPr>
            <p:spPr bwMode="auto">
              <a:xfrm flipV="1">
                <a:off x="4747" y="275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94" name="Line 586"/>
              <p:cNvSpPr>
                <a:spLocks noChangeShapeType="1"/>
              </p:cNvSpPr>
              <p:nvPr/>
            </p:nvSpPr>
            <p:spPr bwMode="auto">
              <a:xfrm>
                <a:off x="4772"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95" name="Line 587"/>
              <p:cNvSpPr>
                <a:spLocks noChangeShapeType="1"/>
              </p:cNvSpPr>
              <p:nvPr/>
            </p:nvSpPr>
            <p:spPr bwMode="auto">
              <a:xfrm>
                <a:off x="4772"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96" name="Line 588"/>
              <p:cNvSpPr>
                <a:spLocks noChangeShapeType="1"/>
              </p:cNvSpPr>
              <p:nvPr/>
            </p:nvSpPr>
            <p:spPr bwMode="auto">
              <a:xfrm>
                <a:off x="4772"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97" name="Line 589"/>
              <p:cNvSpPr>
                <a:spLocks noChangeShapeType="1"/>
              </p:cNvSpPr>
              <p:nvPr/>
            </p:nvSpPr>
            <p:spPr bwMode="auto">
              <a:xfrm flipH="1" flipV="1">
                <a:off x="4747" y="267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98" name="Line 590"/>
              <p:cNvSpPr>
                <a:spLocks noChangeShapeType="1"/>
              </p:cNvSpPr>
              <p:nvPr/>
            </p:nvSpPr>
            <p:spPr bwMode="auto">
              <a:xfrm>
                <a:off x="4747" y="267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99" name="Line 591"/>
              <p:cNvSpPr>
                <a:spLocks noChangeShapeType="1"/>
              </p:cNvSpPr>
              <p:nvPr/>
            </p:nvSpPr>
            <p:spPr bwMode="auto">
              <a:xfrm flipH="1" flipV="1">
                <a:off x="4710" y="262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0" name="Line 592"/>
              <p:cNvSpPr>
                <a:spLocks noChangeShapeType="1"/>
              </p:cNvSpPr>
              <p:nvPr/>
            </p:nvSpPr>
            <p:spPr bwMode="auto">
              <a:xfrm>
                <a:off x="4710" y="26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 name="Line 593"/>
              <p:cNvSpPr>
                <a:spLocks noChangeShapeType="1"/>
              </p:cNvSpPr>
              <p:nvPr/>
            </p:nvSpPr>
            <p:spPr bwMode="auto">
              <a:xfrm flipH="1" flipV="1">
                <a:off x="4635" y="256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 name="Line 594"/>
              <p:cNvSpPr>
                <a:spLocks noChangeShapeType="1"/>
              </p:cNvSpPr>
              <p:nvPr/>
            </p:nvSpPr>
            <p:spPr bwMode="auto">
              <a:xfrm>
                <a:off x="4635" y="25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 name="Line 595"/>
              <p:cNvSpPr>
                <a:spLocks noChangeShapeType="1"/>
              </p:cNvSpPr>
              <p:nvPr/>
            </p:nvSpPr>
            <p:spPr bwMode="auto">
              <a:xfrm flipH="1" flipV="1">
                <a:off x="4535" y="252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 name="Line 596"/>
              <p:cNvSpPr>
                <a:spLocks noChangeShapeType="1"/>
              </p:cNvSpPr>
              <p:nvPr/>
            </p:nvSpPr>
            <p:spPr bwMode="auto">
              <a:xfrm>
                <a:off x="4535" y="25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 name="Line 597"/>
              <p:cNvSpPr>
                <a:spLocks noChangeShapeType="1"/>
              </p:cNvSpPr>
              <p:nvPr/>
            </p:nvSpPr>
            <p:spPr bwMode="auto">
              <a:xfrm flipH="1" flipV="1">
                <a:off x="4411" y="248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 name="Line 598"/>
              <p:cNvSpPr>
                <a:spLocks noChangeShapeType="1"/>
              </p:cNvSpPr>
              <p:nvPr/>
            </p:nvSpPr>
            <p:spPr bwMode="auto">
              <a:xfrm>
                <a:off x="4411" y="248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 name="Line 599"/>
              <p:cNvSpPr>
                <a:spLocks noChangeShapeType="1"/>
              </p:cNvSpPr>
              <p:nvPr/>
            </p:nvSpPr>
            <p:spPr bwMode="auto">
              <a:xfrm flipH="1" flipV="1">
                <a:off x="4273" y="245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 name="Line 600"/>
              <p:cNvSpPr>
                <a:spLocks noChangeShapeType="1"/>
              </p:cNvSpPr>
              <p:nvPr/>
            </p:nvSpPr>
            <p:spPr bwMode="auto">
              <a:xfrm>
                <a:off x="4273" y="24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 name="Line 601"/>
              <p:cNvSpPr>
                <a:spLocks noChangeShapeType="1"/>
              </p:cNvSpPr>
              <p:nvPr/>
            </p:nvSpPr>
            <p:spPr bwMode="auto">
              <a:xfrm flipH="1" flipV="1">
                <a:off x="4124" y="243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 name="Line 602"/>
              <p:cNvSpPr>
                <a:spLocks noChangeShapeType="1"/>
              </p:cNvSpPr>
              <p:nvPr/>
            </p:nvSpPr>
            <p:spPr bwMode="auto">
              <a:xfrm>
                <a:off x="4124" y="243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1" name="Line 603"/>
              <p:cNvSpPr>
                <a:spLocks noChangeShapeType="1"/>
              </p:cNvSpPr>
              <p:nvPr/>
            </p:nvSpPr>
            <p:spPr bwMode="auto">
              <a:xfrm flipH="1" flipV="1">
                <a:off x="3962" y="242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2" name="Line 604"/>
              <p:cNvSpPr>
                <a:spLocks noChangeShapeType="1"/>
              </p:cNvSpPr>
              <p:nvPr/>
            </p:nvSpPr>
            <p:spPr bwMode="auto">
              <a:xfrm>
                <a:off x="3962" y="24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3" name="Line 605"/>
              <p:cNvSpPr>
                <a:spLocks noChangeShapeType="1"/>
              </p:cNvSpPr>
              <p:nvPr/>
            </p:nvSpPr>
            <p:spPr bwMode="auto">
              <a:xfrm>
                <a:off x="3962" y="24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4" name="Line 606"/>
              <p:cNvSpPr>
                <a:spLocks noChangeShapeType="1"/>
              </p:cNvSpPr>
              <p:nvPr/>
            </p:nvSpPr>
            <p:spPr bwMode="auto">
              <a:xfrm>
                <a:off x="3962" y="24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12" name="Group 808"/>
            <p:cNvGrpSpPr>
              <a:grpSpLocks/>
            </p:cNvGrpSpPr>
            <p:nvPr/>
          </p:nvGrpSpPr>
          <p:grpSpPr bwMode="auto">
            <a:xfrm>
              <a:off x="2415" y="2264"/>
              <a:ext cx="2744" cy="1057"/>
              <a:chOff x="2415" y="2264"/>
              <a:chExt cx="2744" cy="1057"/>
            </a:xfrm>
          </p:grpSpPr>
          <p:sp>
            <p:nvSpPr>
              <p:cNvPr id="115" name="Line 608"/>
              <p:cNvSpPr>
                <a:spLocks noChangeShapeType="1"/>
              </p:cNvSpPr>
              <p:nvPr/>
            </p:nvSpPr>
            <p:spPr bwMode="auto">
              <a:xfrm flipH="1">
                <a:off x="3799" y="242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16" name="Line 609"/>
              <p:cNvSpPr>
                <a:spLocks noChangeShapeType="1"/>
              </p:cNvSpPr>
              <p:nvPr/>
            </p:nvSpPr>
            <p:spPr bwMode="auto">
              <a:xfrm>
                <a:off x="3799" y="243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17" name="Line 610"/>
              <p:cNvSpPr>
                <a:spLocks noChangeShapeType="1"/>
              </p:cNvSpPr>
              <p:nvPr/>
            </p:nvSpPr>
            <p:spPr bwMode="auto">
              <a:xfrm flipH="1">
                <a:off x="3650" y="243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18" name="Line 611"/>
              <p:cNvSpPr>
                <a:spLocks noChangeShapeType="1"/>
              </p:cNvSpPr>
              <p:nvPr/>
            </p:nvSpPr>
            <p:spPr bwMode="auto">
              <a:xfrm>
                <a:off x="3650" y="24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19" name="Line 612"/>
              <p:cNvSpPr>
                <a:spLocks noChangeShapeType="1"/>
              </p:cNvSpPr>
              <p:nvPr/>
            </p:nvSpPr>
            <p:spPr bwMode="auto">
              <a:xfrm flipH="1">
                <a:off x="3513" y="245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0" name="Line 613"/>
              <p:cNvSpPr>
                <a:spLocks noChangeShapeType="1"/>
              </p:cNvSpPr>
              <p:nvPr/>
            </p:nvSpPr>
            <p:spPr bwMode="auto">
              <a:xfrm>
                <a:off x="3513" y="248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1" name="Line 614"/>
              <p:cNvSpPr>
                <a:spLocks noChangeShapeType="1"/>
              </p:cNvSpPr>
              <p:nvPr/>
            </p:nvSpPr>
            <p:spPr bwMode="auto">
              <a:xfrm flipH="1">
                <a:off x="3388" y="248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2" name="Line 615"/>
              <p:cNvSpPr>
                <a:spLocks noChangeShapeType="1"/>
              </p:cNvSpPr>
              <p:nvPr/>
            </p:nvSpPr>
            <p:spPr bwMode="auto">
              <a:xfrm>
                <a:off x="3388" y="25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3" name="Line 616"/>
              <p:cNvSpPr>
                <a:spLocks noChangeShapeType="1"/>
              </p:cNvSpPr>
              <p:nvPr/>
            </p:nvSpPr>
            <p:spPr bwMode="auto">
              <a:xfrm flipH="1">
                <a:off x="3300" y="252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4" name="Line 617"/>
              <p:cNvSpPr>
                <a:spLocks noChangeShapeType="1"/>
              </p:cNvSpPr>
              <p:nvPr/>
            </p:nvSpPr>
            <p:spPr bwMode="auto">
              <a:xfrm>
                <a:off x="3300" y="25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5" name="Line 618"/>
              <p:cNvSpPr>
                <a:spLocks noChangeShapeType="1"/>
              </p:cNvSpPr>
              <p:nvPr/>
            </p:nvSpPr>
            <p:spPr bwMode="auto">
              <a:xfrm flipH="1">
                <a:off x="3226" y="256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6" name="Line 619"/>
              <p:cNvSpPr>
                <a:spLocks noChangeShapeType="1"/>
              </p:cNvSpPr>
              <p:nvPr/>
            </p:nvSpPr>
            <p:spPr bwMode="auto">
              <a:xfrm>
                <a:off x="3226" y="26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7" name="Line 620"/>
              <p:cNvSpPr>
                <a:spLocks noChangeShapeType="1"/>
              </p:cNvSpPr>
              <p:nvPr/>
            </p:nvSpPr>
            <p:spPr bwMode="auto">
              <a:xfrm flipH="1">
                <a:off x="3176" y="262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8" name="Line 621"/>
              <p:cNvSpPr>
                <a:spLocks noChangeShapeType="1"/>
              </p:cNvSpPr>
              <p:nvPr/>
            </p:nvSpPr>
            <p:spPr bwMode="auto">
              <a:xfrm>
                <a:off x="3176" y="267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9" name="Line 622"/>
              <p:cNvSpPr>
                <a:spLocks noChangeShapeType="1"/>
              </p:cNvSpPr>
              <p:nvPr/>
            </p:nvSpPr>
            <p:spPr bwMode="auto">
              <a:xfrm flipH="1">
                <a:off x="3163" y="267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0" name="Line 623"/>
              <p:cNvSpPr>
                <a:spLocks noChangeShapeType="1"/>
              </p:cNvSpPr>
              <p:nvPr/>
            </p:nvSpPr>
            <p:spPr bwMode="auto">
              <a:xfrm>
                <a:off x="3163"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1" name="Line 624"/>
              <p:cNvSpPr>
                <a:spLocks noChangeShapeType="1"/>
              </p:cNvSpPr>
              <p:nvPr/>
            </p:nvSpPr>
            <p:spPr bwMode="auto">
              <a:xfrm>
                <a:off x="3163"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2" name="Line 625"/>
              <p:cNvSpPr>
                <a:spLocks noChangeShapeType="1"/>
              </p:cNvSpPr>
              <p:nvPr/>
            </p:nvSpPr>
            <p:spPr bwMode="auto">
              <a:xfrm>
                <a:off x="3163"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3" name="Line 626"/>
              <p:cNvSpPr>
                <a:spLocks noChangeShapeType="1"/>
              </p:cNvSpPr>
              <p:nvPr/>
            </p:nvSpPr>
            <p:spPr bwMode="auto">
              <a:xfrm>
                <a:off x="3163" y="275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4" name="Line 627"/>
              <p:cNvSpPr>
                <a:spLocks noChangeShapeType="1"/>
              </p:cNvSpPr>
              <p:nvPr/>
            </p:nvSpPr>
            <p:spPr bwMode="auto">
              <a:xfrm>
                <a:off x="3176" y="280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5" name="Line 628"/>
              <p:cNvSpPr>
                <a:spLocks noChangeShapeType="1"/>
              </p:cNvSpPr>
              <p:nvPr/>
            </p:nvSpPr>
            <p:spPr bwMode="auto">
              <a:xfrm>
                <a:off x="3176" y="280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6" name="Freeform 629"/>
              <p:cNvSpPr>
                <a:spLocks/>
              </p:cNvSpPr>
              <p:nvPr/>
            </p:nvSpPr>
            <p:spPr bwMode="auto">
              <a:xfrm>
                <a:off x="2415" y="2264"/>
                <a:ext cx="2744" cy="1057"/>
              </a:xfrm>
              <a:custGeom>
                <a:avLst/>
                <a:gdLst>
                  <a:gd name="T0" fmla="*/ 100 w 2744"/>
                  <a:gd name="T1" fmla="*/ 788 h 1057"/>
                  <a:gd name="T2" fmla="*/ 224 w 2744"/>
                  <a:gd name="T3" fmla="*/ 850 h 1057"/>
                  <a:gd name="T4" fmla="*/ 698 w 2744"/>
                  <a:gd name="T5" fmla="*/ 1005 h 1057"/>
                  <a:gd name="T6" fmla="*/ 1310 w 2744"/>
                  <a:gd name="T7" fmla="*/ 1057 h 1057"/>
                  <a:gd name="T8" fmla="*/ 1609 w 2744"/>
                  <a:gd name="T9" fmla="*/ 1047 h 1057"/>
                  <a:gd name="T10" fmla="*/ 2120 w 2744"/>
                  <a:gd name="T11" fmla="*/ 964 h 1057"/>
                  <a:gd name="T12" fmla="*/ 2507 w 2744"/>
                  <a:gd name="T13" fmla="*/ 809 h 1057"/>
                  <a:gd name="T14" fmla="*/ 2682 w 2744"/>
                  <a:gd name="T15" fmla="*/ 653 h 1057"/>
                  <a:gd name="T16" fmla="*/ 2744 w 2744"/>
                  <a:gd name="T17" fmla="*/ 539 h 1057"/>
                  <a:gd name="T18" fmla="*/ 2744 w 2744"/>
                  <a:gd name="T19" fmla="*/ 487 h 1057"/>
                  <a:gd name="T20" fmla="*/ 2657 w 2744"/>
                  <a:gd name="T21" fmla="*/ 290 h 1057"/>
                  <a:gd name="T22" fmla="*/ 2395 w 2744"/>
                  <a:gd name="T23" fmla="*/ 145 h 1057"/>
                  <a:gd name="T24" fmla="*/ 2008 w 2744"/>
                  <a:gd name="T25" fmla="*/ 31 h 1057"/>
                  <a:gd name="T26" fmla="*/ 1534 w 2744"/>
                  <a:gd name="T27" fmla="*/ 0 h 1057"/>
                  <a:gd name="T28" fmla="*/ 1297 w 2744"/>
                  <a:gd name="T29" fmla="*/ 10 h 1057"/>
                  <a:gd name="T30" fmla="*/ 861 w 2744"/>
                  <a:gd name="T31" fmla="*/ 83 h 1057"/>
                  <a:gd name="T32" fmla="*/ 536 w 2744"/>
                  <a:gd name="T33" fmla="*/ 207 h 1057"/>
                  <a:gd name="T34" fmla="*/ 349 w 2744"/>
                  <a:gd name="T35" fmla="*/ 384 h 1057"/>
                  <a:gd name="T36" fmla="*/ 324 w 2744"/>
                  <a:gd name="T37" fmla="*/ 487 h 1057"/>
                  <a:gd name="T38" fmla="*/ 411 w 2744"/>
                  <a:gd name="T39" fmla="*/ 653 h 1057"/>
                  <a:gd name="T40" fmla="*/ 486 w 2744"/>
                  <a:gd name="T41" fmla="*/ 705 h 1057"/>
                  <a:gd name="T42" fmla="*/ 574 w 2744"/>
                  <a:gd name="T43" fmla="*/ 757 h 1057"/>
                  <a:gd name="T44" fmla="*/ 910 w 2744"/>
                  <a:gd name="T45" fmla="*/ 850 h 1057"/>
                  <a:gd name="T46" fmla="*/ 1335 w 2744"/>
                  <a:gd name="T47" fmla="*/ 891 h 1057"/>
                  <a:gd name="T48" fmla="*/ 1547 w 2744"/>
                  <a:gd name="T49" fmla="*/ 881 h 1057"/>
                  <a:gd name="T50" fmla="*/ 1908 w 2744"/>
                  <a:gd name="T51" fmla="*/ 819 h 1057"/>
                  <a:gd name="T52" fmla="*/ 2183 w 2744"/>
                  <a:gd name="T53" fmla="*/ 715 h 1057"/>
                  <a:gd name="T54" fmla="*/ 2332 w 2744"/>
                  <a:gd name="T55" fmla="*/ 570 h 1057"/>
                  <a:gd name="T56" fmla="*/ 2357 w 2744"/>
                  <a:gd name="T57" fmla="*/ 487 h 1057"/>
                  <a:gd name="T58" fmla="*/ 2295 w 2744"/>
                  <a:gd name="T59" fmla="*/ 363 h 1057"/>
                  <a:gd name="T60" fmla="*/ 2120 w 2744"/>
                  <a:gd name="T61" fmla="*/ 259 h 1057"/>
                  <a:gd name="T62" fmla="*/ 1858 w 2744"/>
                  <a:gd name="T63" fmla="*/ 187 h 1057"/>
                  <a:gd name="T64" fmla="*/ 1547 w 2744"/>
                  <a:gd name="T65" fmla="*/ 166 h 1057"/>
                  <a:gd name="T66" fmla="*/ 1384 w 2744"/>
                  <a:gd name="T67" fmla="*/ 166 h 1057"/>
                  <a:gd name="T68" fmla="*/ 1098 w 2744"/>
                  <a:gd name="T69" fmla="*/ 218 h 1057"/>
                  <a:gd name="T70" fmla="*/ 885 w 2744"/>
                  <a:gd name="T71" fmla="*/ 301 h 1057"/>
                  <a:gd name="T72" fmla="*/ 761 w 2744"/>
                  <a:gd name="T73" fmla="*/ 415 h 1057"/>
                  <a:gd name="T74" fmla="*/ 748 w 2744"/>
                  <a:gd name="T75" fmla="*/ 487 h 1057"/>
                  <a:gd name="T76" fmla="*/ 798 w 2744"/>
                  <a:gd name="T77" fmla="*/ 591 h 1057"/>
                  <a:gd name="T78" fmla="*/ 0 w 2744"/>
                  <a:gd name="T79" fmla="*/ 715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4" h="1057">
                    <a:moveTo>
                      <a:pt x="0" y="715"/>
                    </a:moveTo>
                    <a:lnTo>
                      <a:pt x="100" y="788"/>
                    </a:lnTo>
                    <a:lnTo>
                      <a:pt x="224" y="850"/>
                    </a:lnTo>
                    <a:lnTo>
                      <a:pt x="224" y="850"/>
                    </a:lnTo>
                    <a:lnTo>
                      <a:pt x="436" y="943"/>
                    </a:lnTo>
                    <a:lnTo>
                      <a:pt x="698" y="1005"/>
                    </a:lnTo>
                    <a:lnTo>
                      <a:pt x="998" y="1047"/>
                    </a:lnTo>
                    <a:lnTo>
                      <a:pt x="1310" y="1057"/>
                    </a:lnTo>
                    <a:lnTo>
                      <a:pt x="1310" y="1057"/>
                    </a:lnTo>
                    <a:lnTo>
                      <a:pt x="1609" y="1047"/>
                    </a:lnTo>
                    <a:lnTo>
                      <a:pt x="1871" y="1016"/>
                    </a:lnTo>
                    <a:lnTo>
                      <a:pt x="2120" y="964"/>
                    </a:lnTo>
                    <a:lnTo>
                      <a:pt x="2332" y="891"/>
                    </a:lnTo>
                    <a:lnTo>
                      <a:pt x="2507" y="809"/>
                    </a:lnTo>
                    <a:lnTo>
                      <a:pt x="2632" y="705"/>
                    </a:lnTo>
                    <a:lnTo>
                      <a:pt x="2682" y="653"/>
                    </a:lnTo>
                    <a:lnTo>
                      <a:pt x="2719" y="601"/>
                    </a:lnTo>
                    <a:lnTo>
                      <a:pt x="2744" y="539"/>
                    </a:lnTo>
                    <a:lnTo>
                      <a:pt x="2744" y="487"/>
                    </a:lnTo>
                    <a:lnTo>
                      <a:pt x="2744" y="487"/>
                    </a:lnTo>
                    <a:lnTo>
                      <a:pt x="2719" y="384"/>
                    </a:lnTo>
                    <a:lnTo>
                      <a:pt x="2657" y="290"/>
                    </a:lnTo>
                    <a:lnTo>
                      <a:pt x="2545" y="207"/>
                    </a:lnTo>
                    <a:lnTo>
                      <a:pt x="2395" y="145"/>
                    </a:lnTo>
                    <a:lnTo>
                      <a:pt x="2220" y="83"/>
                    </a:lnTo>
                    <a:lnTo>
                      <a:pt x="2008" y="31"/>
                    </a:lnTo>
                    <a:lnTo>
                      <a:pt x="1784" y="10"/>
                    </a:lnTo>
                    <a:lnTo>
                      <a:pt x="1534" y="0"/>
                    </a:lnTo>
                    <a:lnTo>
                      <a:pt x="1534" y="0"/>
                    </a:lnTo>
                    <a:lnTo>
                      <a:pt x="1297" y="10"/>
                    </a:lnTo>
                    <a:lnTo>
                      <a:pt x="1073" y="31"/>
                    </a:lnTo>
                    <a:lnTo>
                      <a:pt x="861" y="83"/>
                    </a:lnTo>
                    <a:lnTo>
                      <a:pt x="686" y="145"/>
                    </a:lnTo>
                    <a:lnTo>
                      <a:pt x="536" y="207"/>
                    </a:lnTo>
                    <a:lnTo>
                      <a:pt x="424" y="290"/>
                    </a:lnTo>
                    <a:lnTo>
                      <a:pt x="349" y="384"/>
                    </a:lnTo>
                    <a:lnTo>
                      <a:pt x="324" y="487"/>
                    </a:lnTo>
                    <a:lnTo>
                      <a:pt x="324" y="487"/>
                    </a:lnTo>
                    <a:lnTo>
                      <a:pt x="349" y="570"/>
                    </a:lnTo>
                    <a:lnTo>
                      <a:pt x="411" y="653"/>
                    </a:lnTo>
                    <a:lnTo>
                      <a:pt x="411" y="653"/>
                    </a:lnTo>
                    <a:lnTo>
                      <a:pt x="486" y="705"/>
                    </a:lnTo>
                    <a:lnTo>
                      <a:pt x="574" y="757"/>
                    </a:lnTo>
                    <a:lnTo>
                      <a:pt x="574" y="757"/>
                    </a:lnTo>
                    <a:lnTo>
                      <a:pt x="736" y="809"/>
                    </a:lnTo>
                    <a:lnTo>
                      <a:pt x="910" y="850"/>
                    </a:lnTo>
                    <a:lnTo>
                      <a:pt x="1122" y="881"/>
                    </a:lnTo>
                    <a:lnTo>
                      <a:pt x="1335" y="891"/>
                    </a:lnTo>
                    <a:lnTo>
                      <a:pt x="1335" y="891"/>
                    </a:lnTo>
                    <a:lnTo>
                      <a:pt x="1547" y="881"/>
                    </a:lnTo>
                    <a:lnTo>
                      <a:pt x="1734" y="860"/>
                    </a:lnTo>
                    <a:lnTo>
                      <a:pt x="1908" y="819"/>
                    </a:lnTo>
                    <a:lnTo>
                      <a:pt x="2058" y="767"/>
                    </a:lnTo>
                    <a:lnTo>
                      <a:pt x="2183" y="715"/>
                    </a:lnTo>
                    <a:lnTo>
                      <a:pt x="2270" y="643"/>
                    </a:lnTo>
                    <a:lnTo>
                      <a:pt x="2332" y="570"/>
                    </a:lnTo>
                    <a:lnTo>
                      <a:pt x="2357" y="487"/>
                    </a:lnTo>
                    <a:lnTo>
                      <a:pt x="2357" y="487"/>
                    </a:lnTo>
                    <a:lnTo>
                      <a:pt x="2332" y="415"/>
                    </a:lnTo>
                    <a:lnTo>
                      <a:pt x="2295" y="363"/>
                    </a:lnTo>
                    <a:lnTo>
                      <a:pt x="2220" y="301"/>
                    </a:lnTo>
                    <a:lnTo>
                      <a:pt x="2120" y="259"/>
                    </a:lnTo>
                    <a:lnTo>
                      <a:pt x="1996" y="218"/>
                    </a:lnTo>
                    <a:lnTo>
                      <a:pt x="1858" y="187"/>
                    </a:lnTo>
                    <a:lnTo>
                      <a:pt x="1709" y="166"/>
                    </a:lnTo>
                    <a:lnTo>
                      <a:pt x="1547" y="166"/>
                    </a:lnTo>
                    <a:lnTo>
                      <a:pt x="1547" y="166"/>
                    </a:lnTo>
                    <a:lnTo>
                      <a:pt x="1384" y="166"/>
                    </a:lnTo>
                    <a:lnTo>
                      <a:pt x="1235" y="187"/>
                    </a:lnTo>
                    <a:lnTo>
                      <a:pt x="1098" y="218"/>
                    </a:lnTo>
                    <a:lnTo>
                      <a:pt x="973" y="259"/>
                    </a:lnTo>
                    <a:lnTo>
                      <a:pt x="885" y="301"/>
                    </a:lnTo>
                    <a:lnTo>
                      <a:pt x="811" y="363"/>
                    </a:lnTo>
                    <a:lnTo>
                      <a:pt x="761" y="415"/>
                    </a:lnTo>
                    <a:lnTo>
                      <a:pt x="748" y="487"/>
                    </a:lnTo>
                    <a:lnTo>
                      <a:pt x="748" y="487"/>
                    </a:lnTo>
                    <a:lnTo>
                      <a:pt x="761" y="539"/>
                    </a:lnTo>
                    <a:lnTo>
                      <a:pt x="798" y="591"/>
                    </a:lnTo>
                    <a:lnTo>
                      <a:pt x="798" y="591"/>
                    </a:lnTo>
                    <a:lnTo>
                      <a:pt x="0" y="71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137" name="Line 630"/>
              <p:cNvSpPr>
                <a:spLocks noChangeShapeType="1"/>
              </p:cNvSpPr>
              <p:nvPr/>
            </p:nvSpPr>
            <p:spPr bwMode="auto">
              <a:xfrm>
                <a:off x="2415" y="297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8" name="Line 631"/>
              <p:cNvSpPr>
                <a:spLocks noChangeShapeType="1"/>
              </p:cNvSpPr>
              <p:nvPr/>
            </p:nvSpPr>
            <p:spPr bwMode="auto">
              <a:xfrm>
                <a:off x="2515" y="3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9" name="Line 632"/>
              <p:cNvSpPr>
                <a:spLocks noChangeShapeType="1"/>
              </p:cNvSpPr>
              <p:nvPr/>
            </p:nvSpPr>
            <p:spPr bwMode="auto">
              <a:xfrm>
                <a:off x="2515" y="305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0" name="Line 633"/>
              <p:cNvSpPr>
                <a:spLocks noChangeShapeType="1"/>
              </p:cNvSpPr>
              <p:nvPr/>
            </p:nvSpPr>
            <p:spPr bwMode="auto">
              <a:xfrm>
                <a:off x="2639" y="3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1" name="Line 634"/>
              <p:cNvSpPr>
                <a:spLocks noChangeShapeType="1"/>
              </p:cNvSpPr>
              <p:nvPr/>
            </p:nvSpPr>
            <p:spPr bwMode="auto">
              <a:xfrm>
                <a:off x="2639" y="3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2" name="Line 635"/>
              <p:cNvSpPr>
                <a:spLocks noChangeShapeType="1"/>
              </p:cNvSpPr>
              <p:nvPr/>
            </p:nvSpPr>
            <p:spPr bwMode="auto">
              <a:xfrm>
                <a:off x="2639" y="3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3" name="Line 636"/>
              <p:cNvSpPr>
                <a:spLocks noChangeShapeType="1"/>
              </p:cNvSpPr>
              <p:nvPr/>
            </p:nvSpPr>
            <p:spPr bwMode="auto">
              <a:xfrm>
                <a:off x="2639" y="311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4" name="Line 637"/>
              <p:cNvSpPr>
                <a:spLocks noChangeShapeType="1"/>
              </p:cNvSpPr>
              <p:nvPr/>
            </p:nvSpPr>
            <p:spPr bwMode="auto">
              <a:xfrm>
                <a:off x="2851" y="320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5" name="Line 638"/>
              <p:cNvSpPr>
                <a:spLocks noChangeShapeType="1"/>
              </p:cNvSpPr>
              <p:nvPr/>
            </p:nvSpPr>
            <p:spPr bwMode="auto">
              <a:xfrm>
                <a:off x="2851" y="320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6" name="Line 639"/>
              <p:cNvSpPr>
                <a:spLocks noChangeShapeType="1"/>
              </p:cNvSpPr>
              <p:nvPr/>
            </p:nvSpPr>
            <p:spPr bwMode="auto">
              <a:xfrm>
                <a:off x="3113" y="326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7" name="Line 640"/>
              <p:cNvSpPr>
                <a:spLocks noChangeShapeType="1"/>
              </p:cNvSpPr>
              <p:nvPr/>
            </p:nvSpPr>
            <p:spPr bwMode="auto">
              <a:xfrm>
                <a:off x="3113" y="326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8" name="Line 641"/>
              <p:cNvSpPr>
                <a:spLocks noChangeShapeType="1"/>
              </p:cNvSpPr>
              <p:nvPr/>
            </p:nvSpPr>
            <p:spPr bwMode="auto">
              <a:xfrm>
                <a:off x="3413" y="3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9" name="Line 642"/>
              <p:cNvSpPr>
                <a:spLocks noChangeShapeType="1"/>
              </p:cNvSpPr>
              <p:nvPr/>
            </p:nvSpPr>
            <p:spPr bwMode="auto">
              <a:xfrm>
                <a:off x="3413" y="331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0" name="Line 643"/>
              <p:cNvSpPr>
                <a:spLocks noChangeShapeType="1"/>
              </p:cNvSpPr>
              <p:nvPr/>
            </p:nvSpPr>
            <p:spPr bwMode="auto">
              <a:xfrm>
                <a:off x="3725" y="332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1" name="Line 644"/>
              <p:cNvSpPr>
                <a:spLocks noChangeShapeType="1"/>
              </p:cNvSpPr>
              <p:nvPr/>
            </p:nvSpPr>
            <p:spPr bwMode="auto">
              <a:xfrm>
                <a:off x="3725" y="332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2" name="Line 645"/>
              <p:cNvSpPr>
                <a:spLocks noChangeShapeType="1"/>
              </p:cNvSpPr>
              <p:nvPr/>
            </p:nvSpPr>
            <p:spPr bwMode="auto">
              <a:xfrm>
                <a:off x="3725" y="332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3" name="Line 646"/>
              <p:cNvSpPr>
                <a:spLocks noChangeShapeType="1"/>
              </p:cNvSpPr>
              <p:nvPr/>
            </p:nvSpPr>
            <p:spPr bwMode="auto">
              <a:xfrm flipV="1">
                <a:off x="3725" y="331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4" name="Line 647"/>
              <p:cNvSpPr>
                <a:spLocks noChangeShapeType="1"/>
              </p:cNvSpPr>
              <p:nvPr/>
            </p:nvSpPr>
            <p:spPr bwMode="auto">
              <a:xfrm>
                <a:off x="4024" y="3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5" name="Line 648"/>
              <p:cNvSpPr>
                <a:spLocks noChangeShapeType="1"/>
              </p:cNvSpPr>
              <p:nvPr/>
            </p:nvSpPr>
            <p:spPr bwMode="auto">
              <a:xfrm flipV="1">
                <a:off x="4024" y="328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6" name="Line 649"/>
              <p:cNvSpPr>
                <a:spLocks noChangeShapeType="1"/>
              </p:cNvSpPr>
              <p:nvPr/>
            </p:nvSpPr>
            <p:spPr bwMode="auto">
              <a:xfrm>
                <a:off x="4286" y="3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7" name="Line 650"/>
              <p:cNvSpPr>
                <a:spLocks noChangeShapeType="1"/>
              </p:cNvSpPr>
              <p:nvPr/>
            </p:nvSpPr>
            <p:spPr bwMode="auto">
              <a:xfrm flipV="1">
                <a:off x="4286" y="322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8" name="Line 651"/>
              <p:cNvSpPr>
                <a:spLocks noChangeShapeType="1"/>
              </p:cNvSpPr>
              <p:nvPr/>
            </p:nvSpPr>
            <p:spPr bwMode="auto">
              <a:xfrm>
                <a:off x="4535" y="3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9" name="Line 652"/>
              <p:cNvSpPr>
                <a:spLocks noChangeShapeType="1"/>
              </p:cNvSpPr>
              <p:nvPr/>
            </p:nvSpPr>
            <p:spPr bwMode="auto">
              <a:xfrm flipV="1">
                <a:off x="4535" y="315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0" name="Line 653"/>
              <p:cNvSpPr>
                <a:spLocks noChangeShapeType="1"/>
              </p:cNvSpPr>
              <p:nvPr/>
            </p:nvSpPr>
            <p:spPr bwMode="auto">
              <a:xfrm>
                <a:off x="4747" y="31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1" name="Line 654"/>
              <p:cNvSpPr>
                <a:spLocks noChangeShapeType="1"/>
              </p:cNvSpPr>
              <p:nvPr/>
            </p:nvSpPr>
            <p:spPr bwMode="auto">
              <a:xfrm flipV="1">
                <a:off x="4747" y="307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2" name="Line 655"/>
              <p:cNvSpPr>
                <a:spLocks noChangeShapeType="1"/>
              </p:cNvSpPr>
              <p:nvPr/>
            </p:nvSpPr>
            <p:spPr bwMode="auto">
              <a:xfrm>
                <a:off x="4922" y="307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3" name="Line 656"/>
              <p:cNvSpPr>
                <a:spLocks noChangeShapeType="1"/>
              </p:cNvSpPr>
              <p:nvPr/>
            </p:nvSpPr>
            <p:spPr bwMode="auto">
              <a:xfrm flipV="1">
                <a:off x="4922" y="296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4" name="Line 657"/>
              <p:cNvSpPr>
                <a:spLocks noChangeShapeType="1"/>
              </p:cNvSpPr>
              <p:nvPr/>
            </p:nvSpPr>
            <p:spPr bwMode="auto">
              <a:xfrm>
                <a:off x="5047" y="296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5" name="Line 658"/>
              <p:cNvSpPr>
                <a:spLocks noChangeShapeType="1"/>
              </p:cNvSpPr>
              <p:nvPr/>
            </p:nvSpPr>
            <p:spPr bwMode="auto">
              <a:xfrm flipV="1">
                <a:off x="5047" y="291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6" name="Line 659"/>
              <p:cNvSpPr>
                <a:spLocks noChangeShapeType="1"/>
              </p:cNvSpPr>
              <p:nvPr/>
            </p:nvSpPr>
            <p:spPr bwMode="auto">
              <a:xfrm>
                <a:off x="5097" y="29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7" name="Line 660"/>
              <p:cNvSpPr>
                <a:spLocks noChangeShapeType="1"/>
              </p:cNvSpPr>
              <p:nvPr/>
            </p:nvSpPr>
            <p:spPr bwMode="auto">
              <a:xfrm flipV="1">
                <a:off x="5097" y="286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8" name="Line 661"/>
              <p:cNvSpPr>
                <a:spLocks noChangeShapeType="1"/>
              </p:cNvSpPr>
              <p:nvPr/>
            </p:nvSpPr>
            <p:spPr bwMode="auto">
              <a:xfrm>
                <a:off x="5134" y="28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9" name="Line 662"/>
              <p:cNvSpPr>
                <a:spLocks noChangeShapeType="1"/>
              </p:cNvSpPr>
              <p:nvPr/>
            </p:nvSpPr>
            <p:spPr bwMode="auto">
              <a:xfrm flipV="1">
                <a:off x="5134" y="280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0" name="Line 663"/>
              <p:cNvSpPr>
                <a:spLocks noChangeShapeType="1"/>
              </p:cNvSpPr>
              <p:nvPr/>
            </p:nvSpPr>
            <p:spPr bwMode="auto">
              <a:xfrm>
                <a:off x="5159" y="280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1" name="Line 664"/>
              <p:cNvSpPr>
                <a:spLocks noChangeShapeType="1"/>
              </p:cNvSpPr>
              <p:nvPr/>
            </p:nvSpPr>
            <p:spPr bwMode="auto">
              <a:xfrm flipV="1">
                <a:off x="5159" y="275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2" name="Line 665"/>
              <p:cNvSpPr>
                <a:spLocks noChangeShapeType="1"/>
              </p:cNvSpPr>
              <p:nvPr/>
            </p:nvSpPr>
            <p:spPr bwMode="auto">
              <a:xfrm>
                <a:off x="5159"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3" name="Line 666"/>
              <p:cNvSpPr>
                <a:spLocks noChangeShapeType="1"/>
              </p:cNvSpPr>
              <p:nvPr/>
            </p:nvSpPr>
            <p:spPr bwMode="auto">
              <a:xfrm>
                <a:off x="5159"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4" name="Line 667"/>
              <p:cNvSpPr>
                <a:spLocks noChangeShapeType="1"/>
              </p:cNvSpPr>
              <p:nvPr/>
            </p:nvSpPr>
            <p:spPr bwMode="auto">
              <a:xfrm>
                <a:off x="5159"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5" name="Line 668"/>
              <p:cNvSpPr>
                <a:spLocks noChangeShapeType="1"/>
              </p:cNvSpPr>
              <p:nvPr/>
            </p:nvSpPr>
            <p:spPr bwMode="auto">
              <a:xfrm flipH="1" flipV="1">
                <a:off x="5134" y="264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6" name="Line 669"/>
              <p:cNvSpPr>
                <a:spLocks noChangeShapeType="1"/>
              </p:cNvSpPr>
              <p:nvPr/>
            </p:nvSpPr>
            <p:spPr bwMode="auto">
              <a:xfrm>
                <a:off x="5134" y="264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7" name="Line 670"/>
              <p:cNvSpPr>
                <a:spLocks noChangeShapeType="1"/>
              </p:cNvSpPr>
              <p:nvPr/>
            </p:nvSpPr>
            <p:spPr bwMode="auto">
              <a:xfrm flipH="1" flipV="1">
                <a:off x="5072" y="2554"/>
                <a:ext cx="6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8" name="Line 671"/>
              <p:cNvSpPr>
                <a:spLocks noChangeShapeType="1"/>
              </p:cNvSpPr>
              <p:nvPr/>
            </p:nvSpPr>
            <p:spPr bwMode="auto">
              <a:xfrm>
                <a:off x="5072" y="25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9" name="Line 672"/>
              <p:cNvSpPr>
                <a:spLocks noChangeShapeType="1"/>
              </p:cNvSpPr>
              <p:nvPr/>
            </p:nvSpPr>
            <p:spPr bwMode="auto">
              <a:xfrm flipH="1" flipV="1">
                <a:off x="4960" y="247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0" name="Line 673"/>
              <p:cNvSpPr>
                <a:spLocks noChangeShapeType="1"/>
              </p:cNvSpPr>
              <p:nvPr/>
            </p:nvSpPr>
            <p:spPr bwMode="auto">
              <a:xfrm>
                <a:off x="4960" y="24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1" name="Line 674"/>
              <p:cNvSpPr>
                <a:spLocks noChangeShapeType="1"/>
              </p:cNvSpPr>
              <p:nvPr/>
            </p:nvSpPr>
            <p:spPr bwMode="auto">
              <a:xfrm flipH="1" flipV="1">
                <a:off x="4810" y="240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2" name="Line 675"/>
              <p:cNvSpPr>
                <a:spLocks noChangeShapeType="1"/>
              </p:cNvSpPr>
              <p:nvPr/>
            </p:nvSpPr>
            <p:spPr bwMode="auto">
              <a:xfrm>
                <a:off x="4810" y="24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3" name="Line 676"/>
              <p:cNvSpPr>
                <a:spLocks noChangeShapeType="1"/>
              </p:cNvSpPr>
              <p:nvPr/>
            </p:nvSpPr>
            <p:spPr bwMode="auto">
              <a:xfrm flipH="1" flipV="1">
                <a:off x="4635" y="234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4" name="Line 677"/>
              <p:cNvSpPr>
                <a:spLocks noChangeShapeType="1"/>
              </p:cNvSpPr>
              <p:nvPr/>
            </p:nvSpPr>
            <p:spPr bwMode="auto">
              <a:xfrm>
                <a:off x="4635" y="23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5" name="Line 678"/>
              <p:cNvSpPr>
                <a:spLocks noChangeShapeType="1"/>
              </p:cNvSpPr>
              <p:nvPr/>
            </p:nvSpPr>
            <p:spPr bwMode="auto">
              <a:xfrm flipH="1" flipV="1">
                <a:off x="4423" y="229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6" name="Line 679"/>
              <p:cNvSpPr>
                <a:spLocks noChangeShapeType="1"/>
              </p:cNvSpPr>
              <p:nvPr/>
            </p:nvSpPr>
            <p:spPr bwMode="auto">
              <a:xfrm>
                <a:off x="4423" y="22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7" name="Line 680"/>
              <p:cNvSpPr>
                <a:spLocks noChangeShapeType="1"/>
              </p:cNvSpPr>
              <p:nvPr/>
            </p:nvSpPr>
            <p:spPr bwMode="auto">
              <a:xfrm flipH="1" flipV="1">
                <a:off x="4199" y="227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8" name="Line 681"/>
              <p:cNvSpPr>
                <a:spLocks noChangeShapeType="1"/>
              </p:cNvSpPr>
              <p:nvPr/>
            </p:nvSpPr>
            <p:spPr bwMode="auto">
              <a:xfrm>
                <a:off x="4199" y="22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9" name="Line 682"/>
              <p:cNvSpPr>
                <a:spLocks noChangeShapeType="1"/>
              </p:cNvSpPr>
              <p:nvPr/>
            </p:nvSpPr>
            <p:spPr bwMode="auto">
              <a:xfrm flipH="1" flipV="1">
                <a:off x="3949" y="226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0" name="Line 683"/>
              <p:cNvSpPr>
                <a:spLocks noChangeShapeType="1"/>
              </p:cNvSpPr>
              <p:nvPr/>
            </p:nvSpPr>
            <p:spPr bwMode="auto">
              <a:xfrm>
                <a:off x="3949" y="22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1" name="Line 684"/>
              <p:cNvSpPr>
                <a:spLocks noChangeShapeType="1"/>
              </p:cNvSpPr>
              <p:nvPr/>
            </p:nvSpPr>
            <p:spPr bwMode="auto">
              <a:xfrm>
                <a:off x="3949" y="22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2" name="Line 685"/>
              <p:cNvSpPr>
                <a:spLocks noChangeShapeType="1"/>
              </p:cNvSpPr>
              <p:nvPr/>
            </p:nvSpPr>
            <p:spPr bwMode="auto">
              <a:xfrm>
                <a:off x="3949" y="22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3" name="Line 686"/>
              <p:cNvSpPr>
                <a:spLocks noChangeShapeType="1"/>
              </p:cNvSpPr>
              <p:nvPr/>
            </p:nvSpPr>
            <p:spPr bwMode="auto">
              <a:xfrm flipH="1">
                <a:off x="3712" y="226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4" name="Line 687"/>
              <p:cNvSpPr>
                <a:spLocks noChangeShapeType="1"/>
              </p:cNvSpPr>
              <p:nvPr/>
            </p:nvSpPr>
            <p:spPr bwMode="auto">
              <a:xfrm>
                <a:off x="3712" y="22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5" name="Line 688"/>
              <p:cNvSpPr>
                <a:spLocks noChangeShapeType="1"/>
              </p:cNvSpPr>
              <p:nvPr/>
            </p:nvSpPr>
            <p:spPr bwMode="auto">
              <a:xfrm flipH="1">
                <a:off x="3488" y="227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6" name="Line 689"/>
              <p:cNvSpPr>
                <a:spLocks noChangeShapeType="1"/>
              </p:cNvSpPr>
              <p:nvPr/>
            </p:nvSpPr>
            <p:spPr bwMode="auto">
              <a:xfrm>
                <a:off x="3488" y="22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7" name="Line 690"/>
              <p:cNvSpPr>
                <a:spLocks noChangeShapeType="1"/>
              </p:cNvSpPr>
              <p:nvPr/>
            </p:nvSpPr>
            <p:spPr bwMode="auto">
              <a:xfrm flipH="1">
                <a:off x="3276" y="229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8" name="Line 691"/>
              <p:cNvSpPr>
                <a:spLocks noChangeShapeType="1"/>
              </p:cNvSpPr>
              <p:nvPr/>
            </p:nvSpPr>
            <p:spPr bwMode="auto">
              <a:xfrm>
                <a:off x="3276" y="23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9" name="Line 692"/>
              <p:cNvSpPr>
                <a:spLocks noChangeShapeType="1"/>
              </p:cNvSpPr>
              <p:nvPr/>
            </p:nvSpPr>
            <p:spPr bwMode="auto">
              <a:xfrm flipH="1">
                <a:off x="3101" y="234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0" name="Line 693"/>
              <p:cNvSpPr>
                <a:spLocks noChangeShapeType="1"/>
              </p:cNvSpPr>
              <p:nvPr/>
            </p:nvSpPr>
            <p:spPr bwMode="auto">
              <a:xfrm>
                <a:off x="3101" y="24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1" name="Line 694"/>
              <p:cNvSpPr>
                <a:spLocks noChangeShapeType="1"/>
              </p:cNvSpPr>
              <p:nvPr/>
            </p:nvSpPr>
            <p:spPr bwMode="auto">
              <a:xfrm flipH="1">
                <a:off x="2951" y="240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2" name="Line 695"/>
              <p:cNvSpPr>
                <a:spLocks noChangeShapeType="1"/>
              </p:cNvSpPr>
              <p:nvPr/>
            </p:nvSpPr>
            <p:spPr bwMode="auto">
              <a:xfrm>
                <a:off x="2951" y="24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3" name="Line 696"/>
              <p:cNvSpPr>
                <a:spLocks noChangeShapeType="1"/>
              </p:cNvSpPr>
              <p:nvPr/>
            </p:nvSpPr>
            <p:spPr bwMode="auto">
              <a:xfrm flipH="1">
                <a:off x="2839" y="247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4" name="Line 697"/>
              <p:cNvSpPr>
                <a:spLocks noChangeShapeType="1"/>
              </p:cNvSpPr>
              <p:nvPr/>
            </p:nvSpPr>
            <p:spPr bwMode="auto">
              <a:xfrm>
                <a:off x="2839" y="25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5" name="Line 698"/>
              <p:cNvSpPr>
                <a:spLocks noChangeShapeType="1"/>
              </p:cNvSpPr>
              <p:nvPr/>
            </p:nvSpPr>
            <p:spPr bwMode="auto">
              <a:xfrm flipH="1">
                <a:off x="2764" y="255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6" name="Line 699"/>
              <p:cNvSpPr>
                <a:spLocks noChangeShapeType="1"/>
              </p:cNvSpPr>
              <p:nvPr/>
            </p:nvSpPr>
            <p:spPr bwMode="auto">
              <a:xfrm>
                <a:off x="2764" y="264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7" name="Line 700"/>
              <p:cNvSpPr>
                <a:spLocks noChangeShapeType="1"/>
              </p:cNvSpPr>
              <p:nvPr/>
            </p:nvSpPr>
            <p:spPr bwMode="auto">
              <a:xfrm flipH="1">
                <a:off x="2739" y="264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8" name="Line 701"/>
              <p:cNvSpPr>
                <a:spLocks noChangeShapeType="1"/>
              </p:cNvSpPr>
              <p:nvPr/>
            </p:nvSpPr>
            <p:spPr bwMode="auto">
              <a:xfrm>
                <a:off x="2739"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9" name="Line 702"/>
              <p:cNvSpPr>
                <a:spLocks noChangeShapeType="1"/>
              </p:cNvSpPr>
              <p:nvPr/>
            </p:nvSpPr>
            <p:spPr bwMode="auto">
              <a:xfrm>
                <a:off x="2739"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0" name="Line 703"/>
              <p:cNvSpPr>
                <a:spLocks noChangeShapeType="1"/>
              </p:cNvSpPr>
              <p:nvPr/>
            </p:nvSpPr>
            <p:spPr bwMode="auto">
              <a:xfrm>
                <a:off x="2739"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1" name="Line 704"/>
              <p:cNvSpPr>
                <a:spLocks noChangeShapeType="1"/>
              </p:cNvSpPr>
              <p:nvPr/>
            </p:nvSpPr>
            <p:spPr bwMode="auto">
              <a:xfrm>
                <a:off x="2739" y="275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2" name="Line 705"/>
              <p:cNvSpPr>
                <a:spLocks noChangeShapeType="1"/>
              </p:cNvSpPr>
              <p:nvPr/>
            </p:nvSpPr>
            <p:spPr bwMode="auto">
              <a:xfrm>
                <a:off x="2764" y="283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3" name="Line 706"/>
              <p:cNvSpPr>
                <a:spLocks noChangeShapeType="1"/>
              </p:cNvSpPr>
              <p:nvPr/>
            </p:nvSpPr>
            <p:spPr bwMode="auto">
              <a:xfrm>
                <a:off x="2764" y="283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4" name="Line 707"/>
              <p:cNvSpPr>
                <a:spLocks noChangeShapeType="1"/>
              </p:cNvSpPr>
              <p:nvPr/>
            </p:nvSpPr>
            <p:spPr bwMode="auto">
              <a:xfrm>
                <a:off x="2826" y="29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5" name="Line 708"/>
              <p:cNvSpPr>
                <a:spLocks noChangeShapeType="1"/>
              </p:cNvSpPr>
              <p:nvPr/>
            </p:nvSpPr>
            <p:spPr bwMode="auto">
              <a:xfrm>
                <a:off x="2826" y="29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6" name="Line 709"/>
              <p:cNvSpPr>
                <a:spLocks noChangeShapeType="1"/>
              </p:cNvSpPr>
              <p:nvPr/>
            </p:nvSpPr>
            <p:spPr bwMode="auto">
              <a:xfrm>
                <a:off x="2826" y="29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7" name="Line 710"/>
              <p:cNvSpPr>
                <a:spLocks noChangeShapeType="1"/>
              </p:cNvSpPr>
              <p:nvPr/>
            </p:nvSpPr>
            <p:spPr bwMode="auto">
              <a:xfrm>
                <a:off x="2826" y="291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8" name="Line 711"/>
              <p:cNvSpPr>
                <a:spLocks noChangeShapeType="1"/>
              </p:cNvSpPr>
              <p:nvPr/>
            </p:nvSpPr>
            <p:spPr bwMode="auto">
              <a:xfrm>
                <a:off x="2901" y="296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9" name="Line 712"/>
              <p:cNvSpPr>
                <a:spLocks noChangeShapeType="1"/>
              </p:cNvSpPr>
              <p:nvPr/>
            </p:nvSpPr>
            <p:spPr bwMode="auto">
              <a:xfrm>
                <a:off x="2901" y="296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0" name="Line 713"/>
              <p:cNvSpPr>
                <a:spLocks noChangeShapeType="1"/>
              </p:cNvSpPr>
              <p:nvPr/>
            </p:nvSpPr>
            <p:spPr bwMode="auto">
              <a:xfrm>
                <a:off x="2989" y="302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1" name="Line 714"/>
              <p:cNvSpPr>
                <a:spLocks noChangeShapeType="1"/>
              </p:cNvSpPr>
              <p:nvPr/>
            </p:nvSpPr>
            <p:spPr bwMode="auto">
              <a:xfrm>
                <a:off x="2989" y="302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2" name="Line 715"/>
              <p:cNvSpPr>
                <a:spLocks noChangeShapeType="1"/>
              </p:cNvSpPr>
              <p:nvPr/>
            </p:nvSpPr>
            <p:spPr bwMode="auto">
              <a:xfrm>
                <a:off x="2989" y="302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3" name="Line 716"/>
              <p:cNvSpPr>
                <a:spLocks noChangeShapeType="1"/>
              </p:cNvSpPr>
              <p:nvPr/>
            </p:nvSpPr>
            <p:spPr bwMode="auto">
              <a:xfrm>
                <a:off x="2989" y="302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4" name="Line 717"/>
              <p:cNvSpPr>
                <a:spLocks noChangeShapeType="1"/>
              </p:cNvSpPr>
              <p:nvPr/>
            </p:nvSpPr>
            <p:spPr bwMode="auto">
              <a:xfrm>
                <a:off x="3151" y="307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5" name="Line 718"/>
              <p:cNvSpPr>
                <a:spLocks noChangeShapeType="1"/>
              </p:cNvSpPr>
              <p:nvPr/>
            </p:nvSpPr>
            <p:spPr bwMode="auto">
              <a:xfrm>
                <a:off x="3151" y="307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6" name="Line 719"/>
              <p:cNvSpPr>
                <a:spLocks noChangeShapeType="1"/>
              </p:cNvSpPr>
              <p:nvPr/>
            </p:nvSpPr>
            <p:spPr bwMode="auto">
              <a:xfrm>
                <a:off x="3325" y="3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7" name="Line 720"/>
              <p:cNvSpPr>
                <a:spLocks noChangeShapeType="1"/>
              </p:cNvSpPr>
              <p:nvPr/>
            </p:nvSpPr>
            <p:spPr bwMode="auto">
              <a:xfrm>
                <a:off x="3325" y="311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8" name="Line 721"/>
              <p:cNvSpPr>
                <a:spLocks noChangeShapeType="1"/>
              </p:cNvSpPr>
              <p:nvPr/>
            </p:nvSpPr>
            <p:spPr bwMode="auto">
              <a:xfrm>
                <a:off x="3537" y="3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9" name="Line 722"/>
              <p:cNvSpPr>
                <a:spLocks noChangeShapeType="1"/>
              </p:cNvSpPr>
              <p:nvPr/>
            </p:nvSpPr>
            <p:spPr bwMode="auto">
              <a:xfrm>
                <a:off x="3537" y="314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0" name="Line 723"/>
              <p:cNvSpPr>
                <a:spLocks noChangeShapeType="1"/>
              </p:cNvSpPr>
              <p:nvPr/>
            </p:nvSpPr>
            <p:spPr bwMode="auto">
              <a:xfrm>
                <a:off x="3750" y="31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1" name="Line 724"/>
              <p:cNvSpPr>
                <a:spLocks noChangeShapeType="1"/>
              </p:cNvSpPr>
              <p:nvPr/>
            </p:nvSpPr>
            <p:spPr bwMode="auto">
              <a:xfrm>
                <a:off x="3750" y="31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2" name="Line 725"/>
              <p:cNvSpPr>
                <a:spLocks noChangeShapeType="1"/>
              </p:cNvSpPr>
              <p:nvPr/>
            </p:nvSpPr>
            <p:spPr bwMode="auto">
              <a:xfrm>
                <a:off x="3750" y="31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3" name="Line 726"/>
              <p:cNvSpPr>
                <a:spLocks noChangeShapeType="1"/>
              </p:cNvSpPr>
              <p:nvPr/>
            </p:nvSpPr>
            <p:spPr bwMode="auto">
              <a:xfrm flipV="1">
                <a:off x="3750" y="314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4" name="Line 727"/>
              <p:cNvSpPr>
                <a:spLocks noChangeShapeType="1"/>
              </p:cNvSpPr>
              <p:nvPr/>
            </p:nvSpPr>
            <p:spPr bwMode="auto">
              <a:xfrm>
                <a:off x="3962" y="3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5" name="Line 728"/>
              <p:cNvSpPr>
                <a:spLocks noChangeShapeType="1"/>
              </p:cNvSpPr>
              <p:nvPr/>
            </p:nvSpPr>
            <p:spPr bwMode="auto">
              <a:xfrm flipV="1">
                <a:off x="3962" y="312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6" name="Line 729"/>
              <p:cNvSpPr>
                <a:spLocks noChangeShapeType="1"/>
              </p:cNvSpPr>
              <p:nvPr/>
            </p:nvSpPr>
            <p:spPr bwMode="auto">
              <a:xfrm>
                <a:off x="4149" y="312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7" name="Line 730"/>
              <p:cNvSpPr>
                <a:spLocks noChangeShapeType="1"/>
              </p:cNvSpPr>
              <p:nvPr/>
            </p:nvSpPr>
            <p:spPr bwMode="auto">
              <a:xfrm flipV="1">
                <a:off x="4149" y="308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8" name="Line 731"/>
              <p:cNvSpPr>
                <a:spLocks noChangeShapeType="1"/>
              </p:cNvSpPr>
              <p:nvPr/>
            </p:nvSpPr>
            <p:spPr bwMode="auto">
              <a:xfrm>
                <a:off x="4323" y="3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9" name="Line 732"/>
              <p:cNvSpPr>
                <a:spLocks noChangeShapeType="1"/>
              </p:cNvSpPr>
              <p:nvPr/>
            </p:nvSpPr>
            <p:spPr bwMode="auto">
              <a:xfrm flipV="1">
                <a:off x="4323" y="303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0" name="Line 733"/>
              <p:cNvSpPr>
                <a:spLocks noChangeShapeType="1"/>
              </p:cNvSpPr>
              <p:nvPr/>
            </p:nvSpPr>
            <p:spPr bwMode="auto">
              <a:xfrm>
                <a:off x="4473" y="3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1" name="Line 734"/>
              <p:cNvSpPr>
                <a:spLocks noChangeShapeType="1"/>
              </p:cNvSpPr>
              <p:nvPr/>
            </p:nvSpPr>
            <p:spPr bwMode="auto">
              <a:xfrm flipV="1">
                <a:off x="4473" y="297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2" name="Line 735"/>
              <p:cNvSpPr>
                <a:spLocks noChangeShapeType="1"/>
              </p:cNvSpPr>
              <p:nvPr/>
            </p:nvSpPr>
            <p:spPr bwMode="auto">
              <a:xfrm>
                <a:off x="4598" y="297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3" name="Line 736"/>
              <p:cNvSpPr>
                <a:spLocks noChangeShapeType="1"/>
              </p:cNvSpPr>
              <p:nvPr/>
            </p:nvSpPr>
            <p:spPr bwMode="auto">
              <a:xfrm flipV="1">
                <a:off x="4598" y="290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4" name="Line 737"/>
              <p:cNvSpPr>
                <a:spLocks noChangeShapeType="1"/>
              </p:cNvSpPr>
              <p:nvPr/>
            </p:nvSpPr>
            <p:spPr bwMode="auto">
              <a:xfrm>
                <a:off x="4685" y="290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5" name="Line 738"/>
              <p:cNvSpPr>
                <a:spLocks noChangeShapeType="1"/>
              </p:cNvSpPr>
              <p:nvPr/>
            </p:nvSpPr>
            <p:spPr bwMode="auto">
              <a:xfrm flipV="1">
                <a:off x="4685" y="283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6" name="Line 739"/>
              <p:cNvSpPr>
                <a:spLocks noChangeShapeType="1"/>
              </p:cNvSpPr>
              <p:nvPr/>
            </p:nvSpPr>
            <p:spPr bwMode="auto">
              <a:xfrm>
                <a:off x="4747" y="283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7" name="Line 740"/>
              <p:cNvSpPr>
                <a:spLocks noChangeShapeType="1"/>
              </p:cNvSpPr>
              <p:nvPr/>
            </p:nvSpPr>
            <p:spPr bwMode="auto">
              <a:xfrm flipV="1">
                <a:off x="4747" y="275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8" name="Line 741"/>
              <p:cNvSpPr>
                <a:spLocks noChangeShapeType="1"/>
              </p:cNvSpPr>
              <p:nvPr/>
            </p:nvSpPr>
            <p:spPr bwMode="auto">
              <a:xfrm>
                <a:off x="4772"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9" name="Line 742"/>
              <p:cNvSpPr>
                <a:spLocks noChangeShapeType="1"/>
              </p:cNvSpPr>
              <p:nvPr/>
            </p:nvSpPr>
            <p:spPr bwMode="auto">
              <a:xfrm>
                <a:off x="4772"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0" name="Line 743"/>
              <p:cNvSpPr>
                <a:spLocks noChangeShapeType="1"/>
              </p:cNvSpPr>
              <p:nvPr/>
            </p:nvSpPr>
            <p:spPr bwMode="auto">
              <a:xfrm>
                <a:off x="4772"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1" name="Line 744"/>
              <p:cNvSpPr>
                <a:spLocks noChangeShapeType="1"/>
              </p:cNvSpPr>
              <p:nvPr/>
            </p:nvSpPr>
            <p:spPr bwMode="auto">
              <a:xfrm flipH="1" flipV="1">
                <a:off x="4747" y="267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2" name="Line 745"/>
              <p:cNvSpPr>
                <a:spLocks noChangeShapeType="1"/>
              </p:cNvSpPr>
              <p:nvPr/>
            </p:nvSpPr>
            <p:spPr bwMode="auto">
              <a:xfrm>
                <a:off x="4747" y="267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3" name="Line 746"/>
              <p:cNvSpPr>
                <a:spLocks noChangeShapeType="1"/>
              </p:cNvSpPr>
              <p:nvPr/>
            </p:nvSpPr>
            <p:spPr bwMode="auto">
              <a:xfrm flipH="1" flipV="1">
                <a:off x="4710" y="262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4" name="Line 747"/>
              <p:cNvSpPr>
                <a:spLocks noChangeShapeType="1"/>
              </p:cNvSpPr>
              <p:nvPr/>
            </p:nvSpPr>
            <p:spPr bwMode="auto">
              <a:xfrm>
                <a:off x="4710" y="26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5" name="Line 748"/>
              <p:cNvSpPr>
                <a:spLocks noChangeShapeType="1"/>
              </p:cNvSpPr>
              <p:nvPr/>
            </p:nvSpPr>
            <p:spPr bwMode="auto">
              <a:xfrm flipH="1" flipV="1">
                <a:off x="4635" y="256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6" name="Line 749"/>
              <p:cNvSpPr>
                <a:spLocks noChangeShapeType="1"/>
              </p:cNvSpPr>
              <p:nvPr/>
            </p:nvSpPr>
            <p:spPr bwMode="auto">
              <a:xfrm>
                <a:off x="4635" y="25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7" name="Line 750"/>
              <p:cNvSpPr>
                <a:spLocks noChangeShapeType="1"/>
              </p:cNvSpPr>
              <p:nvPr/>
            </p:nvSpPr>
            <p:spPr bwMode="auto">
              <a:xfrm flipH="1" flipV="1">
                <a:off x="4535" y="252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8" name="Line 751"/>
              <p:cNvSpPr>
                <a:spLocks noChangeShapeType="1"/>
              </p:cNvSpPr>
              <p:nvPr/>
            </p:nvSpPr>
            <p:spPr bwMode="auto">
              <a:xfrm>
                <a:off x="4535" y="25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9" name="Line 752"/>
              <p:cNvSpPr>
                <a:spLocks noChangeShapeType="1"/>
              </p:cNvSpPr>
              <p:nvPr/>
            </p:nvSpPr>
            <p:spPr bwMode="auto">
              <a:xfrm flipH="1" flipV="1">
                <a:off x="4411" y="248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0" name="Line 753"/>
              <p:cNvSpPr>
                <a:spLocks noChangeShapeType="1"/>
              </p:cNvSpPr>
              <p:nvPr/>
            </p:nvSpPr>
            <p:spPr bwMode="auto">
              <a:xfrm>
                <a:off x="4411" y="248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1" name="Line 754"/>
              <p:cNvSpPr>
                <a:spLocks noChangeShapeType="1"/>
              </p:cNvSpPr>
              <p:nvPr/>
            </p:nvSpPr>
            <p:spPr bwMode="auto">
              <a:xfrm flipH="1" flipV="1">
                <a:off x="4273" y="245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2" name="Line 755"/>
              <p:cNvSpPr>
                <a:spLocks noChangeShapeType="1"/>
              </p:cNvSpPr>
              <p:nvPr/>
            </p:nvSpPr>
            <p:spPr bwMode="auto">
              <a:xfrm>
                <a:off x="4273" y="24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3" name="Line 756"/>
              <p:cNvSpPr>
                <a:spLocks noChangeShapeType="1"/>
              </p:cNvSpPr>
              <p:nvPr/>
            </p:nvSpPr>
            <p:spPr bwMode="auto">
              <a:xfrm flipH="1" flipV="1">
                <a:off x="4124" y="243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4" name="Line 757"/>
              <p:cNvSpPr>
                <a:spLocks noChangeShapeType="1"/>
              </p:cNvSpPr>
              <p:nvPr/>
            </p:nvSpPr>
            <p:spPr bwMode="auto">
              <a:xfrm>
                <a:off x="4124" y="243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5" name="Line 758"/>
              <p:cNvSpPr>
                <a:spLocks noChangeShapeType="1"/>
              </p:cNvSpPr>
              <p:nvPr/>
            </p:nvSpPr>
            <p:spPr bwMode="auto">
              <a:xfrm flipH="1">
                <a:off x="3962" y="243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6" name="Line 759"/>
              <p:cNvSpPr>
                <a:spLocks noChangeShapeType="1"/>
              </p:cNvSpPr>
              <p:nvPr/>
            </p:nvSpPr>
            <p:spPr bwMode="auto">
              <a:xfrm>
                <a:off x="3962" y="243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7" name="Line 760"/>
              <p:cNvSpPr>
                <a:spLocks noChangeShapeType="1"/>
              </p:cNvSpPr>
              <p:nvPr/>
            </p:nvSpPr>
            <p:spPr bwMode="auto">
              <a:xfrm>
                <a:off x="3962" y="243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8" name="Line 761"/>
              <p:cNvSpPr>
                <a:spLocks noChangeShapeType="1"/>
              </p:cNvSpPr>
              <p:nvPr/>
            </p:nvSpPr>
            <p:spPr bwMode="auto">
              <a:xfrm>
                <a:off x="3962" y="243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9" name="Line 762"/>
              <p:cNvSpPr>
                <a:spLocks noChangeShapeType="1"/>
              </p:cNvSpPr>
              <p:nvPr/>
            </p:nvSpPr>
            <p:spPr bwMode="auto">
              <a:xfrm flipH="1">
                <a:off x="3799" y="243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0" name="Line 763"/>
              <p:cNvSpPr>
                <a:spLocks noChangeShapeType="1"/>
              </p:cNvSpPr>
              <p:nvPr/>
            </p:nvSpPr>
            <p:spPr bwMode="auto">
              <a:xfrm>
                <a:off x="3799" y="243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1" name="Line 764"/>
              <p:cNvSpPr>
                <a:spLocks noChangeShapeType="1"/>
              </p:cNvSpPr>
              <p:nvPr/>
            </p:nvSpPr>
            <p:spPr bwMode="auto">
              <a:xfrm flipH="1">
                <a:off x="3650" y="243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2" name="Line 765"/>
              <p:cNvSpPr>
                <a:spLocks noChangeShapeType="1"/>
              </p:cNvSpPr>
              <p:nvPr/>
            </p:nvSpPr>
            <p:spPr bwMode="auto">
              <a:xfrm>
                <a:off x="3650" y="24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3" name="Line 766"/>
              <p:cNvSpPr>
                <a:spLocks noChangeShapeType="1"/>
              </p:cNvSpPr>
              <p:nvPr/>
            </p:nvSpPr>
            <p:spPr bwMode="auto">
              <a:xfrm flipH="1">
                <a:off x="3513" y="245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4" name="Line 767"/>
              <p:cNvSpPr>
                <a:spLocks noChangeShapeType="1"/>
              </p:cNvSpPr>
              <p:nvPr/>
            </p:nvSpPr>
            <p:spPr bwMode="auto">
              <a:xfrm>
                <a:off x="3513" y="248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5" name="Line 768"/>
              <p:cNvSpPr>
                <a:spLocks noChangeShapeType="1"/>
              </p:cNvSpPr>
              <p:nvPr/>
            </p:nvSpPr>
            <p:spPr bwMode="auto">
              <a:xfrm flipH="1">
                <a:off x="3388" y="248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6" name="Line 769"/>
              <p:cNvSpPr>
                <a:spLocks noChangeShapeType="1"/>
              </p:cNvSpPr>
              <p:nvPr/>
            </p:nvSpPr>
            <p:spPr bwMode="auto">
              <a:xfrm>
                <a:off x="3388" y="25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7" name="Line 770"/>
              <p:cNvSpPr>
                <a:spLocks noChangeShapeType="1"/>
              </p:cNvSpPr>
              <p:nvPr/>
            </p:nvSpPr>
            <p:spPr bwMode="auto">
              <a:xfrm flipH="1">
                <a:off x="3300" y="252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8" name="Line 771"/>
              <p:cNvSpPr>
                <a:spLocks noChangeShapeType="1"/>
              </p:cNvSpPr>
              <p:nvPr/>
            </p:nvSpPr>
            <p:spPr bwMode="auto">
              <a:xfrm>
                <a:off x="3300" y="25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9" name="Line 772"/>
              <p:cNvSpPr>
                <a:spLocks noChangeShapeType="1"/>
              </p:cNvSpPr>
              <p:nvPr/>
            </p:nvSpPr>
            <p:spPr bwMode="auto">
              <a:xfrm flipH="1">
                <a:off x="3226" y="256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0" name="Line 773"/>
              <p:cNvSpPr>
                <a:spLocks noChangeShapeType="1"/>
              </p:cNvSpPr>
              <p:nvPr/>
            </p:nvSpPr>
            <p:spPr bwMode="auto">
              <a:xfrm>
                <a:off x="3226" y="26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1" name="Line 774"/>
              <p:cNvSpPr>
                <a:spLocks noChangeShapeType="1"/>
              </p:cNvSpPr>
              <p:nvPr/>
            </p:nvSpPr>
            <p:spPr bwMode="auto">
              <a:xfrm flipH="1">
                <a:off x="3176" y="262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2" name="Line 775"/>
              <p:cNvSpPr>
                <a:spLocks noChangeShapeType="1"/>
              </p:cNvSpPr>
              <p:nvPr/>
            </p:nvSpPr>
            <p:spPr bwMode="auto">
              <a:xfrm>
                <a:off x="3176" y="267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3" name="Line 776"/>
              <p:cNvSpPr>
                <a:spLocks noChangeShapeType="1"/>
              </p:cNvSpPr>
              <p:nvPr/>
            </p:nvSpPr>
            <p:spPr bwMode="auto">
              <a:xfrm flipH="1">
                <a:off x="3163" y="267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4" name="Line 777"/>
              <p:cNvSpPr>
                <a:spLocks noChangeShapeType="1"/>
              </p:cNvSpPr>
              <p:nvPr/>
            </p:nvSpPr>
            <p:spPr bwMode="auto">
              <a:xfrm>
                <a:off x="3163"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5" name="Line 778"/>
              <p:cNvSpPr>
                <a:spLocks noChangeShapeType="1"/>
              </p:cNvSpPr>
              <p:nvPr/>
            </p:nvSpPr>
            <p:spPr bwMode="auto">
              <a:xfrm>
                <a:off x="3163"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 name="Line 779"/>
              <p:cNvSpPr>
                <a:spLocks noChangeShapeType="1"/>
              </p:cNvSpPr>
              <p:nvPr/>
            </p:nvSpPr>
            <p:spPr bwMode="auto">
              <a:xfrm>
                <a:off x="3163"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 name="Line 780"/>
              <p:cNvSpPr>
                <a:spLocks noChangeShapeType="1"/>
              </p:cNvSpPr>
              <p:nvPr/>
            </p:nvSpPr>
            <p:spPr bwMode="auto">
              <a:xfrm>
                <a:off x="3163" y="275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8" name="Line 781"/>
              <p:cNvSpPr>
                <a:spLocks noChangeShapeType="1"/>
              </p:cNvSpPr>
              <p:nvPr/>
            </p:nvSpPr>
            <p:spPr bwMode="auto">
              <a:xfrm>
                <a:off x="3176" y="280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9" name="Line 782"/>
              <p:cNvSpPr>
                <a:spLocks noChangeShapeType="1"/>
              </p:cNvSpPr>
              <p:nvPr/>
            </p:nvSpPr>
            <p:spPr bwMode="auto">
              <a:xfrm>
                <a:off x="3176" y="280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0" name="Freeform 783"/>
              <p:cNvSpPr>
                <a:spLocks/>
              </p:cNvSpPr>
              <p:nvPr/>
            </p:nvSpPr>
            <p:spPr bwMode="auto">
              <a:xfrm>
                <a:off x="2826" y="2430"/>
                <a:ext cx="1946" cy="725"/>
              </a:xfrm>
              <a:custGeom>
                <a:avLst/>
                <a:gdLst>
                  <a:gd name="T0" fmla="*/ 0 w 1946"/>
                  <a:gd name="T1" fmla="*/ 487 h 725"/>
                  <a:gd name="T2" fmla="*/ 75 w 1946"/>
                  <a:gd name="T3" fmla="*/ 539 h 725"/>
                  <a:gd name="T4" fmla="*/ 163 w 1946"/>
                  <a:gd name="T5" fmla="*/ 591 h 725"/>
                  <a:gd name="T6" fmla="*/ 163 w 1946"/>
                  <a:gd name="T7" fmla="*/ 591 h 725"/>
                  <a:gd name="T8" fmla="*/ 325 w 1946"/>
                  <a:gd name="T9" fmla="*/ 643 h 725"/>
                  <a:gd name="T10" fmla="*/ 499 w 1946"/>
                  <a:gd name="T11" fmla="*/ 684 h 725"/>
                  <a:gd name="T12" fmla="*/ 711 w 1946"/>
                  <a:gd name="T13" fmla="*/ 715 h 725"/>
                  <a:gd name="T14" fmla="*/ 924 w 1946"/>
                  <a:gd name="T15" fmla="*/ 725 h 725"/>
                  <a:gd name="T16" fmla="*/ 924 w 1946"/>
                  <a:gd name="T17" fmla="*/ 725 h 725"/>
                  <a:gd name="T18" fmla="*/ 1136 w 1946"/>
                  <a:gd name="T19" fmla="*/ 715 h 725"/>
                  <a:gd name="T20" fmla="*/ 1323 w 1946"/>
                  <a:gd name="T21" fmla="*/ 694 h 725"/>
                  <a:gd name="T22" fmla="*/ 1497 w 1946"/>
                  <a:gd name="T23" fmla="*/ 653 h 725"/>
                  <a:gd name="T24" fmla="*/ 1647 w 1946"/>
                  <a:gd name="T25" fmla="*/ 601 h 725"/>
                  <a:gd name="T26" fmla="*/ 1772 w 1946"/>
                  <a:gd name="T27" fmla="*/ 549 h 725"/>
                  <a:gd name="T28" fmla="*/ 1859 w 1946"/>
                  <a:gd name="T29" fmla="*/ 477 h 725"/>
                  <a:gd name="T30" fmla="*/ 1921 w 1946"/>
                  <a:gd name="T31" fmla="*/ 404 h 725"/>
                  <a:gd name="T32" fmla="*/ 1946 w 1946"/>
                  <a:gd name="T33" fmla="*/ 321 h 725"/>
                  <a:gd name="T34" fmla="*/ 1946 w 1946"/>
                  <a:gd name="T35" fmla="*/ 321 h 725"/>
                  <a:gd name="T36" fmla="*/ 1921 w 1946"/>
                  <a:gd name="T37" fmla="*/ 249 h 725"/>
                  <a:gd name="T38" fmla="*/ 1884 w 1946"/>
                  <a:gd name="T39" fmla="*/ 197 h 725"/>
                  <a:gd name="T40" fmla="*/ 1809 w 1946"/>
                  <a:gd name="T41" fmla="*/ 135 h 725"/>
                  <a:gd name="T42" fmla="*/ 1709 w 1946"/>
                  <a:gd name="T43" fmla="*/ 93 h 725"/>
                  <a:gd name="T44" fmla="*/ 1585 w 1946"/>
                  <a:gd name="T45" fmla="*/ 52 h 725"/>
                  <a:gd name="T46" fmla="*/ 1447 w 1946"/>
                  <a:gd name="T47" fmla="*/ 21 h 725"/>
                  <a:gd name="T48" fmla="*/ 1298 w 1946"/>
                  <a:gd name="T49" fmla="*/ 0 h 725"/>
                  <a:gd name="T50" fmla="*/ 1136 w 1946"/>
                  <a:gd name="T51" fmla="*/ 0 h 725"/>
                  <a:gd name="T52" fmla="*/ 1136 w 1946"/>
                  <a:gd name="T53" fmla="*/ 0 h 725"/>
                  <a:gd name="T54" fmla="*/ 973 w 1946"/>
                  <a:gd name="T55" fmla="*/ 0 h 725"/>
                  <a:gd name="T56" fmla="*/ 824 w 1946"/>
                  <a:gd name="T57" fmla="*/ 21 h 725"/>
                  <a:gd name="T58" fmla="*/ 687 w 1946"/>
                  <a:gd name="T59" fmla="*/ 52 h 725"/>
                  <a:gd name="T60" fmla="*/ 562 w 1946"/>
                  <a:gd name="T61" fmla="*/ 93 h 725"/>
                  <a:gd name="T62" fmla="*/ 474 w 1946"/>
                  <a:gd name="T63" fmla="*/ 135 h 725"/>
                  <a:gd name="T64" fmla="*/ 400 w 1946"/>
                  <a:gd name="T65" fmla="*/ 197 h 725"/>
                  <a:gd name="T66" fmla="*/ 350 w 1946"/>
                  <a:gd name="T67" fmla="*/ 249 h 725"/>
                  <a:gd name="T68" fmla="*/ 337 w 1946"/>
                  <a:gd name="T69" fmla="*/ 321 h 725"/>
                  <a:gd name="T70" fmla="*/ 337 w 1946"/>
                  <a:gd name="T71" fmla="*/ 321 h 725"/>
                  <a:gd name="T72" fmla="*/ 350 w 1946"/>
                  <a:gd name="T73" fmla="*/ 373 h 725"/>
                  <a:gd name="T74" fmla="*/ 387 w 1946"/>
                  <a:gd name="T75" fmla="*/ 425 h 725"/>
                  <a:gd name="T76" fmla="*/ 387 w 1946"/>
                  <a:gd name="T77" fmla="*/ 425 h 725"/>
                  <a:gd name="T78" fmla="*/ 0 w 1946"/>
                  <a:gd name="T79" fmla="*/ 487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6" h="725">
                    <a:moveTo>
                      <a:pt x="0" y="487"/>
                    </a:moveTo>
                    <a:lnTo>
                      <a:pt x="75" y="539"/>
                    </a:lnTo>
                    <a:lnTo>
                      <a:pt x="163" y="591"/>
                    </a:lnTo>
                    <a:lnTo>
                      <a:pt x="163" y="591"/>
                    </a:lnTo>
                    <a:lnTo>
                      <a:pt x="325" y="643"/>
                    </a:lnTo>
                    <a:lnTo>
                      <a:pt x="499" y="684"/>
                    </a:lnTo>
                    <a:lnTo>
                      <a:pt x="711" y="715"/>
                    </a:lnTo>
                    <a:lnTo>
                      <a:pt x="924" y="725"/>
                    </a:lnTo>
                    <a:lnTo>
                      <a:pt x="924" y="725"/>
                    </a:lnTo>
                    <a:lnTo>
                      <a:pt x="1136" y="715"/>
                    </a:lnTo>
                    <a:lnTo>
                      <a:pt x="1323" y="694"/>
                    </a:lnTo>
                    <a:lnTo>
                      <a:pt x="1497" y="653"/>
                    </a:lnTo>
                    <a:lnTo>
                      <a:pt x="1647" y="601"/>
                    </a:lnTo>
                    <a:lnTo>
                      <a:pt x="1772" y="549"/>
                    </a:lnTo>
                    <a:lnTo>
                      <a:pt x="1859" y="477"/>
                    </a:lnTo>
                    <a:lnTo>
                      <a:pt x="1921" y="404"/>
                    </a:lnTo>
                    <a:lnTo>
                      <a:pt x="1946" y="321"/>
                    </a:lnTo>
                    <a:lnTo>
                      <a:pt x="1946" y="321"/>
                    </a:lnTo>
                    <a:lnTo>
                      <a:pt x="1921" y="249"/>
                    </a:lnTo>
                    <a:lnTo>
                      <a:pt x="1884" y="197"/>
                    </a:lnTo>
                    <a:lnTo>
                      <a:pt x="1809" y="135"/>
                    </a:lnTo>
                    <a:lnTo>
                      <a:pt x="1709" y="93"/>
                    </a:lnTo>
                    <a:lnTo>
                      <a:pt x="1585" y="52"/>
                    </a:lnTo>
                    <a:lnTo>
                      <a:pt x="1447" y="21"/>
                    </a:lnTo>
                    <a:lnTo>
                      <a:pt x="1298" y="0"/>
                    </a:lnTo>
                    <a:lnTo>
                      <a:pt x="1136" y="0"/>
                    </a:lnTo>
                    <a:lnTo>
                      <a:pt x="1136" y="0"/>
                    </a:lnTo>
                    <a:lnTo>
                      <a:pt x="973" y="0"/>
                    </a:lnTo>
                    <a:lnTo>
                      <a:pt x="824" y="21"/>
                    </a:lnTo>
                    <a:lnTo>
                      <a:pt x="687" y="52"/>
                    </a:lnTo>
                    <a:lnTo>
                      <a:pt x="562" y="93"/>
                    </a:lnTo>
                    <a:lnTo>
                      <a:pt x="474" y="135"/>
                    </a:lnTo>
                    <a:lnTo>
                      <a:pt x="400" y="197"/>
                    </a:lnTo>
                    <a:lnTo>
                      <a:pt x="350" y="249"/>
                    </a:lnTo>
                    <a:lnTo>
                      <a:pt x="337" y="321"/>
                    </a:lnTo>
                    <a:lnTo>
                      <a:pt x="337" y="321"/>
                    </a:lnTo>
                    <a:lnTo>
                      <a:pt x="350" y="373"/>
                    </a:lnTo>
                    <a:lnTo>
                      <a:pt x="387" y="425"/>
                    </a:lnTo>
                    <a:lnTo>
                      <a:pt x="387" y="425"/>
                    </a:lnTo>
                    <a:lnTo>
                      <a:pt x="0" y="48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291" name="Line 784"/>
              <p:cNvSpPr>
                <a:spLocks noChangeShapeType="1"/>
              </p:cNvSpPr>
              <p:nvPr/>
            </p:nvSpPr>
            <p:spPr bwMode="auto">
              <a:xfrm>
                <a:off x="2826" y="291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2" name="Line 785"/>
              <p:cNvSpPr>
                <a:spLocks noChangeShapeType="1"/>
              </p:cNvSpPr>
              <p:nvPr/>
            </p:nvSpPr>
            <p:spPr bwMode="auto">
              <a:xfrm>
                <a:off x="2901" y="296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3" name="Line 786"/>
              <p:cNvSpPr>
                <a:spLocks noChangeShapeType="1"/>
              </p:cNvSpPr>
              <p:nvPr/>
            </p:nvSpPr>
            <p:spPr bwMode="auto">
              <a:xfrm>
                <a:off x="2901" y="296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4" name="Line 787"/>
              <p:cNvSpPr>
                <a:spLocks noChangeShapeType="1"/>
              </p:cNvSpPr>
              <p:nvPr/>
            </p:nvSpPr>
            <p:spPr bwMode="auto">
              <a:xfrm>
                <a:off x="2989" y="302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5" name="Line 788"/>
              <p:cNvSpPr>
                <a:spLocks noChangeShapeType="1"/>
              </p:cNvSpPr>
              <p:nvPr/>
            </p:nvSpPr>
            <p:spPr bwMode="auto">
              <a:xfrm>
                <a:off x="2989" y="302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6" name="Line 789"/>
              <p:cNvSpPr>
                <a:spLocks noChangeShapeType="1"/>
              </p:cNvSpPr>
              <p:nvPr/>
            </p:nvSpPr>
            <p:spPr bwMode="auto">
              <a:xfrm>
                <a:off x="2989" y="302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7" name="Line 790"/>
              <p:cNvSpPr>
                <a:spLocks noChangeShapeType="1"/>
              </p:cNvSpPr>
              <p:nvPr/>
            </p:nvSpPr>
            <p:spPr bwMode="auto">
              <a:xfrm>
                <a:off x="2989" y="302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8" name="Line 791"/>
              <p:cNvSpPr>
                <a:spLocks noChangeShapeType="1"/>
              </p:cNvSpPr>
              <p:nvPr/>
            </p:nvSpPr>
            <p:spPr bwMode="auto">
              <a:xfrm>
                <a:off x="3151" y="307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9" name="Line 792"/>
              <p:cNvSpPr>
                <a:spLocks noChangeShapeType="1"/>
              </p:cNvSpPr>
              <p:nvPr/>
            </p:nvSpPr>
            <p:spPr bwMode="auto">
              <a:xfrm>
                <a:off x="3151" y="307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0" name="Line 793"/>
              <p:cNvSpPr>
                <a:spLocks noChangeShapeType="1"/>
              </p:cNvSpPr>
              <p:nvPr/>
            </p:nvSpPr>
            <p:spPr bwMode="auto">
              <a:xfrm>
                <a:off x="3325" y="3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1" name="Line 794"/>
              <p:cNvSpPr>
                <a:spLocks noChangeShapeType="1"/>
              </p:cNvSpPr>
              <p:nvPr/>
            </p:nvSpPr>
            <p:spPr bwMode="auto">
              <a:xfrm>
                <a:off x="3325" y="311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2" name="Line 795"/>
              <p:cNvSpPr>
                <a:spLocks noChangeShapeType="1"/>
              </p:cNvSpPr>
              <p:nvPr/>
            </p:nvSpPr>
            <p:spPr bwMode="auto">
              <a:xfrm>
                <a:off x="3537" y="3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3" name="Line 796"/>
              <p:cNvSpPr>
                <a:spLocks noChangeShapeType="1"/>
              </p:cNvSpPr>
              <p:nvPr/>
            </p:nvSpPr>
            <p:spPr bwMode="auto">
              <a:xfrm>
                <a:off x="3537" y="314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4" name="Line 797"/>
              <p:cNvSpPr>
                <a:spLocks noChangeShapeType="1"/>
              </p:cNvSpPr>
              <p:nvPr/>
            </p:nvSpPr>
            <p:spPr bwMode="auto">
              <a:xfrm>
                <a:off x="3750" y="31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5" name="Line 798"/>
              <p:cNvSpPr>
                <a:spLocks noChangeShapeType="1"/>
              </p:cNvSpPr>
              <p:nvPr/>
            </p:nvSpPr>
            <p:spPr bwMode="auto">
              <a:xfrm>
                <a:off x="3750" y="31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6" name="Line 799"/>
              <p:cNvSpPr>
                <a:spLocks noChangeShapeType="1"/>
              </p:cNvSpPr>
              <p:nvPr/>
            </p:nvSpPr>
            <p:spPr bwMode="auto">
              <a:xfrm>
                <a:off x="3750" y="31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7" name="Line 800"/>
              <p:cNvSpPr>
                <a:spLocks noChangeShapeType="1"/>
              </p:cNvSpPr>
              <p:nvPr/>
            </p:nvSpPr>
            <p:spPr bwMode="auto">
              <a:xfrm flipV="1">
                <a:off x="3750" y="314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8" name="Line 801"/>
              <p:cNvSpPr>
                <a:spLocks noChangeShapeType="1"/>
              </p:cNvSpPr>
              <p:nvPr/>
            </p:nvSpPr>
            <p:spPr bwMode="auto">
              <a:xfrm>
                <a:off x="3962" y="3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9" name="Line 802"/>
              <p:cNvSpPr>
                <a:spLocks noChangeShapeType="1"/>
              </p:cNvSpPr>
              <p:nvPr/>
            </p:nvSpPr>
            <p:spPr bwMode="auto">
              <a:xfrm flipV="1">
                <a:off x="3962" y="312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0" name="Line 803"/>
              <p:cNvSpPr>
                <a:spLocks noChangeShapeType="1"/>
              </p:cNvSpPr>
              <p:nvPr/>
            </p:nvSpPr>
            <p:spPr bwMode="auto">
              <a:xfrm>
                <a:off x="4149" y="312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1" name="Line 804"/>
              <p:cNvSpPr>
                <a:spLocks noChangeShapeType="1"/>
              </p:cNvSpPr>
              <p:nvPr/>
            </p:nvSpPr>
            <p:spPr bwMode="auto">
              <a:xfrm flipV="1">
                <a:off x="4149" y="308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2" name="Line 805"/>
              <p:cNvSpPr>
                <a:spLocks noChangeShapeType="1"/>
              </p:cNvSpPr>
              <p:nvPr/>
            </p:nvSpPr>
            <p:spPr bwMode="auto">
              <a:xfrm>
                <a:off x="4323" y="3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3" name="Line 806"/>
              <p:cNvSpPr>
                <a:spLocks noChangeShapeType="1"/>
              </p:cNvSpPr>
              <p:nvPr/>
            </p:nvSpPr>
            <p:spPr bwMode="auto">
              <a:xfrm flipV="1">
                <a:off x="4323" y="303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4" name="Line 807"/>
              <p:cNvSpPr>
                <a:spLocks noChangeShapeType="1"/>
              </p:cNvSpPr>
              <p:nvPr/>
            </p:nvSpPr>
            <p:spPr bwMode="auto">
              <a:xfrm>
                <a:off x="4473" y="3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sp>
          <p:nvSpPr>
            <p:cNvPr id="13" name="Line 809"/>
            <p:cNvSpPr>
              <a:spLocks noChangeShapeType="1"/>
            </p:cNvSpPr>
            <p:nvPr/>
          </p:nvSpPr>
          <p:spPr bwMode="auto">
            <a:xfrm flipV="1">
              <a:off x="4473" y="297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 name="Line 810"/>
            <p:cNvSpPr>
              <a:spLocks noChangeShapeType="1"/>
            </p:cNvSpPr>
            <p:nvPr/>
          </p:nvSpPr>
          <p:spPr bwMode="auto">
            <a:xfrm>
              <a:off x="4598" y="297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 name="Line 811"/>
            <p:cNvSpPr>
              <a:spLocks noChangeShapeType="1"/>
            </p:cNvSpPr>
            <p:nvPr/>
          </p:nvSpPr>
          <p:spPr bwMode="auto">
            <a:xfrm flipV="1">
              <a:off x="4598" y="290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 name="Line 812"/>
            <p:cNvSpPr>
              <a:spLocks noChangeShapeType="1"/>
            </p:cNvSpPr>
            <p:nvPr/>
          </p:nvSpPr>
          <p:spPr bwMode="auto">
            <a:xfrm>
              <a:off x="4685" y="290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 name="Line 813"/>
            <p:cNvSpPr>
              <a:spLocks noChangeShapeType="1"/>
            </p:cNvSpPr>
            <p:nvPr/>
          </p:nvSpPr>
          <p:spPr bwMode="auto">
            <a:xfrm flipV="1">
              <a:off x="4685" y="283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 name="Line 814"/>
            <p:cNvSpPr>
              <a:spLocks noChangeShapeType="1"/>
            </p:cNvSpPr>
            <p:nvPr/>
          </p:nvSpPr>
          <p:spPr bwMode="auto">
            <a:xfrm>
              <a:off x="4747" y="283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 name="Line 815"/>
            <p:cNvSpPr>
              <a:spLocks noChangeShapeType="1"/>
            </p:cNvSpPr>
            <p:nvPr/>
          </p:nvSpPr>
          <p:spPr bwMode="auto">
            <a:xfrm flipV="1">
              <a:off x="4747" y="275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 name="Line 816"/>
            <p:cNvSpPr>
              <a:spLocks noChangeShapeType="1"/>
            </p:cNvSpPr>
            <p:nvPr/>
          </p:nvSpPr>
          <p:spPr bwMode="auto">
            <a:xfrm>
              <a:off x="4772"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 name="Line 817"/>
            <p:cNvSpPr>
              <a:spLocks noChangeShapeType="1"/>
            </p:cNvSpPr>
            <p:nvPr/>
          </p:nvSpPr>
          <p:spPr bwMode="auto">
            <a:xfrm>
              <a:off x="4772"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 name="Line 818"/>
            <p:cNvSpPr>
              <a:spLocks noChangeShapeType="1"/>
            </p:cNvSpPr>
            <p:nvPr/>
          </p:nvSpPr>
          <p:spPr bwMode="auto">
            <a:xfrm>
              <a:off x="4772"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 name="Line 819"/>
            <p:cNvSpPr>
              <a:spLocks noChangeShapeType="1"/>
            </p:cNvSpPr>
            <p:nvPr/>
          </p:nvSpPr>
          <p:spPr bwMode="auto">
            <a:xfrm flipH="1" flipV="1">
              <a:off x="4747" y="267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 name="Line 820"/>
            <p:cNvSpPr>
              <a:spLocks noChangeShapeType="1"/>
            </p:cNvSpPr>
            <p:nvPr/>
          </p:nvSpPr>
          <p:spPr bwMode="auto">
            <a:xfrm>
              <a:off x="4747" y="267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 name="Line 821"/>
            <p:cNvSpPr>
              <a:spLocks noChangeShapeType="1"/>
            </p:cNvSpPr>
            <p:nvPr/>
          </p:nvSpPr>
          <p:spPr bwMode="auto">
            <a:xfrm flipH="1" flipV="1">
              <a:off x="4710" y="262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 name="Line 822"/>
            <p:cNvSpPr>
              <a:spLocks noChangeShapeType="1"/>
            </p:cNvSpPr>
            <p:nvPr/>
          </p:nvSpPr>
          <p:spPr bwMode="auto">
            <a:xfrm>
              <a:off x="4710" y="26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 name="Line 823"/>
            <p:cNvSpPr>
              <a:spLocks noChangeShapeType="1"/>
            </p:cNvSpPr>
            <p:nvPr/>
          </p:nvSpPr>
          <p:spPr bwMode="auto">
            <a:xfrm flipH="1" flipV="1">
              <a:off x="4635" y="256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 name="Line 824"/>
            <p:cNvSpPr>
              <a:spLocks noChangeShapeType="1"/>
            </p:cNvSpPr>
            <p:nvPr/>
          </p:nvSpPr>
          <p:spPr bwMode="auto">
            <a:xfrm>
              <a:off x="4635" y="25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 name="Line 825"/>
            <p:cNvSpPr>
              <a:spLocks noChangeShapeType="1"/>
            </p:cNvSpPr>
            <p:nvPr/>
          </p:nvSpPr>
          <p:spPr bwMode="auto">
            <a:xfrm flipH="1" flipV="1">
              <a:off x="4535" y="252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 name="Line 826"/>
            <p:cNvSpPr>
              <a:spLocks noChangeShapeType="1"/>
            </p:cNvSpPr>
            <p:nvPr/>
          </p:nvSpPr>
          <p:spPr bwMode="auto">
            <a:xfrm>
              <a:off x="4535" y="25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 name="Line 827"/>
            <p:cNvSpPr>
              <a:spLocks noChangeShapeType="1"/>
            </p:cNvSpPr>
            <p:nvPr/>
          </p:nvSpPr>
          <p:spPr bwMode="auto">
            <a:xfrm flipH="1" flipV="1">
              <a:off x="4411" y="248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2" name="Line 828"/>
            <p:cNvSpPr>
              <a:spLocks noChangeShapeType="1"/>
            </p:cNvSpPr>
            <p:nvPr/>
          </p:nvSpPr>
          <p:spPr bwMode="auto">
            <a:xfrm>
              <a:off x="4411" y="248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3" name="Line 829"/>
            <p:cNvSpPr>
              <a:spLocks noChangeShapeType="1"/>
            </p:cNvSpPr>
            <p:nvPr/>
          </p:nvSpPr>
          <p:spPr bwMode="auto">
            <a:xfrm flipH="1" flipV="1">
              <a:off x="4273" y="245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4" name="Line 830"/>
            <p:cNvSpPr>
              <a:spLocks noChangeShapeType="1"/>
            </p:cNvSpPr>
            <p:nvPr/>
          </p:nvSpPr>
          <p:spPr bwMode="auto">
            <a:xfrm>
              <a:off x="4273" y="24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5" name="Line 831"/>
            <p:cNvSpPr>
              <a:spLocks noChangeShapeType="1"/>
            </p:cNvSpPr>
            <p:nvPr/>
          </p:nvSpPr>
          <p:spPr bwMode="auto">
            <a:xfrm flipH="1" flipV="1">
              <a:off x="4124" y="243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6" name="Line 832"/>
            <p:cNvSpPr>
              <a:spLocks noChangeShapeType="1"/>
            </p:cNvSpPr>
            <p:nvPr/>
          </p:nvSpPr>
          <p:spPr bwMode="auto">
            <a:xfrm>
              <a:off x="4124" y="243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7" name="Line 833"/>
            <p:cNvSpPr>
              <a:spLocks noChangeShapeType="1"/>
            </p:cNvSpPr>
            <p:nvPr/>
          </p:nvSpPr>
          <p:spPr bwMode="auto">
            <a:xfrm flipH="1">
              <a:off x="3962" y="243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8" name="Line 834"/>
            <p:cNvSpPr>
              <a:spLocks noChangeShapeType="1"/>
            </p:cNvSpPr>
            <p:nvPr/>
          </p:nvSpPr>
          <p:spPr bwMode="auto">
            <a:xfrm>
              <a:off x="3962" y="243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9" name="Line 835"/>
            <p:cNvSpPr>
              <a:spLocks noChangeShapeType="1"/>
            </p:cNvSpPr>
            <p:nvPr/>
          </p:nvSpPr>
          <p:spPr bwMode="auto">
            <a:xfrm>
              <a:off x="3962" y="243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0" name="Line 836"/>
            <p:cNvSpPr>
              <a:spLocks noChangeShapeType="1"/>
            </p:cNvSpPr>
            <p:nvPr/>
          </p:nvSpPr>
          <p:spPr bwMode="auto">
            <a:xfrm>
              <a:off x="3962" y="243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1" name="Line 837"/>
            <p:cNvSpPr>
              <a:spLocks noChangeShapeType="1"/>
            </p:cNvSpPr>
            <p:nvPr/>
          </p:nvSpPr>
          <p:spPr bwMode="auto">
            <a:xfrm flipH="1">
              <a:off x="3799" y="243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2" name="Line 838"/>
            <p:cNvSpPr>
              <a:spLocks noChangeShapeType="1"/>
            </p:cNvSpPr>
            <p:nvPr/>
          </p:nvSpPr>
          <p:spPr bwMode="auto">
            <a:xfrm>
              <a:off x="3799" y="243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3" name="Line 839"/>
            <p:cNvSpPr>
              <a:spLocks noChangeShapeType="1"/>
            </p:cNvSpPr>
            <p:nvPr/>
          </p:nvSpPr>
          <p:spPr bwMode="auto">
            <a:xfrm flipH="1">
              <a:off x="3650" y="243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4" name="Line 840"/>
            <p:cNvSpPr>
              <a:spLocks noChangeShapeType="1"/>
            </p:cNvSpPr>
            <p:nvPr/>
          </p:nvSpPr>
          <p:spPr bwMode="auto">
            <a:xfrm>
              <a:off x="3650" y="24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5" name="Line 841"/>
            <p:cNvSpPr>
              <a:spLocks noChangeShapeType="1"/>
            </p:cNvSpPr>
            <p:nvPr/>
          </p:nvSpPr>
          <p:spPr bwMode="auto">
            <a:xfrm flipH="1">
              <a:off x="3513" y="245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6" name="Line 842"/>
            <p:cNvSpPr>
              <a:spLocks noChangeShapeType="1"/>
            </p:cNvSpPr>
            <p:nvPr/>
          </p:nvSpPr>
          <p:spPr bwMode="auto">
            <a:xfrm>
              <a:off x="3513" y="248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7" name="Line 843"/>
            <p:cNvSpPr>
              <a:spLocks noChangeShapeType="1"/>
            </p:cNvSpPr>
            <p:nvPr/>
          </p:nvSpPr>
          <p:spPr bwMode="auto">
            <a:xfrm flipH="1">
              <a:off x="3388" y="248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8" name="Line 844"/>
            <p:cNvSpPr>
              <a:spLocks noChangeShapeType="1"/>
            </p:cNvSpPr>
            <p:nvPr/>
          </p:nvSpPr>
          <p:spPr bwMode="auto">
            <a:xfrm>
              <a:off x="3388" y="25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49" name="Line 845"/>
            <p:cNvSpPr>
              <a:spLocks noChangeShapeType="1"/>
            </p:cNvSpPr>
            <p:nvPr/>
          </p:nvSpPr>
          <p:spPr bwMode="auto">
            <a:xfrm flipH="1">
              <a:off x="3300" y="252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 name="Line 846"/>
            <p:cNvSpPr>
              <a:spLocks noChangeShapeType="1"/>
            </p:cNvSpPr>
            <p:nvPr/>
          </p:nvSpPr>
          <p:spPr bwMode="auto">
            <a:xfrm>
              <a:off x="3300" y="25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 name="Line 847"/>
            <p:cNvSpPr>
              <a:spLocks noChangeShapeType="1"/>
            </p:cNvSpPr>
            <p:nvPr/>
          </p:nvSpPr>
          <p:spPr bwMode="auto">
            <a:xfrm flipH="1">
              <a:off x="3226" y="256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2" name="Line 848"/>
            <p:cNvSpPr>
              <a:spLocks noChangeShapeType="1"/>
            </p:cNvSpPr>
            <p:nvPr/>
          </p:nvSpPr>
          <p:spPr bwMode="auto">
            <a:xfrm>
              <a:off x="3226" y="26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3" name="Line 849"/>
            <p:cNvSpPr>
              <a:spLocks noChangeShapeType="1"/>
            </p:cNvSpPr>
            <p:nvPr/>
          </p:nvSpPr>
          <p:spPr bwMode="auto">
            <a:xfrm flipH="1">
              <a:off x="3176" y="262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4" name="Line 850"/>
            <p:cNvSpPr>
              <a:spLocks noChangeShapeType="1"/>
            </p:cNvSpPr>
            <p:nvPr/>
          </p:nvSpPr>
          <p:spPr bwMode="auto">
            <a:xfrm>
              <a:off x="3176" y="267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5" name="Line 851"/>
            <p:cNvSpPr>
              <a:spLocks noChangeShapeType="1"/>
            </p:cNvSpPr>
            <p:nvPr/>
          </p:nvSpPr>
          <p:spPr bwMode="auto">
            <a:xfrm flipH="1">
              <a:off x="3163" y="267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6" name="Line 852"/>
            <p:cNvSpPr>
              <a:spLocks noChangeShapeType="1"/>
            </p:cNvSpPr>
            <p:nvPr/>
          </p:nvSpPr>
          <p:spPr bwMode="auto">
            <a:xfrm>
              <a:off x="3163"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7" name="Line 853"/>
            <p:cNvSpPr>
              <a:spLocks noChangeShapeType="1"/>
            </p:cNvSpPr>
            <p:nvPr/>
          </p:nvSpPr>
          <p:spPr bwMode="auto">
            <a:xfrm>
              <a:off x="3163"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8" name="Line 854"/>
            <p:cNvSpPr>
              <a:spLocks noChangeShapeType="1"/>
            </p:cNvSpPr>
            <p:nvPr/>
          </p:nvSpPr>
          <p:spPr bwMode="auto">
            <a:xfrm>
              <a:off x="3163" y="27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9" name="Line 855"/>
            <p:cNvSpPr>
              <a:spLocks noChangeShapeType="1"/>
            </p:cNvSpPr>
            <p:nvPr/>
          </p:nvSpPr>
          <p:spPr bwMode="auto">
            <a:xfrm>
              <a:off x="3163" y="275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0" name="Line 856"/>
            <p:cNvSpPr>
              <a:spLocks noChangeShapeType="1"/>
            </p:cNvSpPr>
            <p:nvPr/>
          </p:nvSpPr>
          <p:spPr bwMode="auto">
            <a:xfrm>
              <a:off x="3176" y="280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1" name="Line 857"/>
            <p:cNvSpPr>
              <a:spLocks noChangeShapeType="1"/>
            </p:cNvSpPr>
            <p:nvPr/>
          </p:nvSpPr>
          <p:spPr bwMode="auto">
            <a:xfrm>
              <a:off x="3176" y="280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2" name="Freeform 858"/>
            <p:cNvSpPr>
              <a:spLocks/>
            </p:cNvSpPr>
            <p:nvPr/>
          </p:nvSpPr>
          <p:spPr bwMode="auto">
            <a:xfrm>
              <a:off x="1704" y="2679"/>
              <a:ext cx="50" cy="72"/>
            </a:xfrm>
            <a:custGeom>
              <a:avLst/>
              <a:gdLst>
                <a:gd name="T0" fmla="*/ 37 w 50"/>
                <a:gd name="T1" fmla="*/ 0 h 72"/>
                <a:gd name="T2" fmla="*/ 37 w 50"/>
                <a:gd name="T3" fmla="*/ 10 h 72"/>
                <a:gd name="T4" fmla="*/ 37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0 w 50"/>
                <a:gd name="T29" fmla="*/ 51 h 72"/>
                <a:gd name="T30" fmla="*/ 12 w 50"/>
                <a:gd name="T31" fmla="*/ 31 h 72"/>
                <a:gd name="T32" fmla="*/ 25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10"/>
                  </a:lnTo>
                  <a:lnTo>
                    <a:pt x="37"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0" y="51"/>
                  </a:lnTo>
                  <a:lnTo>
                    <a:pt x="12" y="31"/>
                  </a:lnTo>
                  <a:lnTo>
                    <a:pt x="25"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63" name="Line 859"/>
            <p:cNvSpPr>
              <a:spLocks noChangeShapeType="1"/>
            </p:cNvSpPr>
            <p:nvPr/>
          </p:nvSpPr>
          <p:spPr bwMode="auto">
            <a:xfrm>
              <a:off x="1729" y="2730"/>
              <a:ext cx="1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4" name="Line 860"/>
            <p:cNvSpPr>
              <a:spLocks noChangeShapeType="1"/>
            </p:cNvSpPr>
            <p:nvPr/>
          </p:nvSpPr>
          <p:spPr bwMode="auto">
            <a:xfrm>
              <a:off x="1741" y="282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5" name="Line 861"/>
            <p:cNvSpPr>
              <a:spLocks noChangeShapeType="1"/>
            </p:cNvSpPr>
            <p:nvPr/>
          </p:nvSpPr>
          <p:spPr bwMode="auto">
            <a:xfrm>
              <a:off x="1741" y="2824"/>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6" name="Line 862"/>
            <p:cNvSpPr>
              <a:spLocks noChangeShapeType="1"/>
            </p:cNvSpPr>
            <p:nvPr/>
          </p:nvSpPr>
          <p:spPr bwMode="auto">
            <a:xfrm>
              <a:off x="1766" y="290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7" name="Line 863"/>
            <p:cNvSpPr>
              <a:spLocks noChangeShapeType="1"/>
            </p:cNvSpPr>
            <p:nvPr/>
          </p:nvSpPr>
          <p:spPr bwMode="auto">
            <a:xfrm>
              <a:off x="1766" y="2907"/>
              <a:ext cx="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8" name="Line 864"/>
            <p:cNvSpPr>
              <a:spLocks noChangeShapeType="1"/>
            </p:cNvSpPr>
            <p:nvPr/>
          </p:nvSpPr>
          <p:spPr bwMode="auto">
            <a:xfrm>
              <a:off x="1816" y="296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69" name="Line 865"/>
            <p:cNvSpPr>
              <a:spLocks noChangeShapeType="1"/>
            </p:cNvSpPr>
            <p:nvPr/>
          </p:nvSpPr>
          <p:spPr bwMode="auto">
            <a:xfrm>
              <a:off x="1816" y="2969"/>
              <a:ext cx="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0" name="Freeform 866"/>
            <p:cNvSpPr>
              <a:spLocks/>
            </p:cNvSpPr>
            <p:nvPr/>
          </p:nvSpPr>
          <p:spPr bwMode="auto">
            <a:xfrm>
              <a:off x="2153" y="2679"/>
              <a:ext cx="50" cy="72"/>
            </a:xfrm>
            <a:custGeom>
              <a:avLst/>
              <a:gdLst>
                <a:gd name="T0" fmla="*/ 37 w 50"/>
                <a:gd name="T1" fmla="*/ 0 h 72"/>
                <a:gd name="T2" fmla="*/ 37 w 50"/>
                <a:gd name="T3" fmla="*/ 20 h 72"/>
                <a:gd name="T4" fmla="*/ 50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12 w 50"/>
                <a:gd name="T29" fmla="*/ 51 h 72"/>
                <a:gd name="T30" fmla="*/ 25 w 50"/>
                <a:gd name="T31" fmla="*/ 31 h 72"/>
                <a:gd name="T32" fmla="*/ 37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20"/>
                  </a:lnTo>
                  <a:lnTo>
                    <a:pt x="50"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12" y="51"/>
                  </a:lnTo>
                  <a:lnTo>
                    <a:pt x="25" y="31"/>
                  </a:lnTo>
                  <a:lnTo>
                    <a:pt x="37"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71" name="Line 867"/>
            <p:cNvSpPr>
              <a:spLocks noChangeShapeType="1"/>
            </p:cNvSpPr>
            <p:nvPr/>
          </p:nvSpPr>
          <p:spPr bwMode="auto">
            <a:xfrm>
              <a:off x="2178" y="2730"/>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2" name="Line 868"/>
            <p:cNvSpPr>
              <a:spLocks noChangeShapeType="1"/>
            </p:cNvSpPr>
            <p:nvPr/>
          </p:nvSpPr>
          <p:spPr bwMode="auto">
            <a:xfrm>
              <a:off x="2178" y="280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3" name="Line 869"/>
            <p:cNvSpPr>
              <a:spLocks noChangeShapeType="1"/>
            </p:cNvSpPr>
            <p:nvPr/>
          </p:nvSpPr>
          <p:spPr bwMode="auto">
            <a:xfrm>
              <a:off x="2178" y="280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4" name="Line 870"/>
            <p:cNvSpPr>
              <a:spLocks noChangeShapeType="1"/>
            </p:cNvSpPr>
            <p:nvPr/>
          </p:nvSpPr>
          <p:spPr bwMode="auto">
            <a:xfrm>
              <a:off x="2203" y="28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5" name="Line 871"/>
            <p:cNvSpPr>
              <a:spLocks noChangeShapeType="1"/>
            </p:cNvSpPr>
            <p:nvPr/>
          </p:nvSpPr>
          <p:spPr bwMode="auto">
            <a:xfrm>
              <a:off x="2203" y="2865"/>
              <a:ext cx="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6" name="Line 872"/>
            <p:cNvSpPr>
              <a:spLocks noChangeShapeType="1"/>
            </p:cNvSpPr>
            <p:nvPr/>
          </p:nvSpPr>
          <p:spPr bwMode="auto">
            <a:xfrm>
              <a:off x="2228" y="29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7" name="Line 873"/>
            <p:cNvSpPr>
              <a:spLocks noChangeShapeType="1"/>
            </p:cNvSpPr>
            <p:nvPr/>
          </p:nvSpPr>
          <p:spPr bwMode="auto">
            <a:xfrm>
              <a:off x="2228" y="2917"/>
              <a:ext cx="3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78" name="Freeform 874"/>
            <p:cNvSpPr>
              <a:spLocks/>
            </p:cNvSpPr>
            <p:nvPr/>
          </p:nvSpPr>
          <p:spPr bwMode="auto">
            <a:xfrm>
              <a:off x="2614" y="2668"/>
              <a:ext cx="38" cy="73"/>
            </a:xfrm>
            <a:custGeom>
              <a:avLst/>
              <a:gdLst>
                <a:gd name="T0" fmla="*/ 25 w 38"/>
                <a:gd name="T1" fmla="*/ 0 h 73"/>
                <a:gd name="T2" fmla="*/ 25 w 38"/>
                <a:gd name="T3" fmla="*/ 21 h 73"/>
                <a:gd name="T4" fmla="*/ 38 w 38"/>
                <a:gd name="T5" fmla="*/ 42 h 73"/>
                <a:gd name="T6" fmla="*/ 38 w 38"/>
                <a:gd name="T7" fmla="*/ 62 h 73"/>
                <a:gd name="T8" fmla="*/ 38 w 38"/>
                <a:gd name="T9" fmla="*/ 73 h 73"/>
                <a:gd name="T10" fmla="*/ 38 w 38"/>
                <a:gd name="T11" fmla="*/ 73 h 73"/>
                <a:gd name="T12" fmla="*/ 38 w 38"/>
                <a:gd name="T13" fmla="*/ 73 h 73"/>
                <a:gd name="T14" fmla="*/ 38 w 38"/>
                <a:gd name="T15" fmla="*/ 73 h 73"/>
                <a:gd name="T16" fmla="*/ 13 w 38"/>
                <a:gd name="T17" fmla="*/ 62 h 73"/>
                <a:gd name="T18" fmla="*/ 13 w 38"/>
                <a:gd name="T19" fmla="*/ 62 h 73"/>
                <a:gd name="T20" fmla="*/ 0 w 38"/>
                <a:gd name="T21" fmla="*/ 73 h 73"/>
                <a:gd name="T22" fmla="*/ 0 w 38"/>
                <a:gd name="T23" fmla="*/ 73 h 73"/>
                <a:gd name="T24" fmla="*/ 0 w 38"/>
                <a:gd name="T25" fmla="*/ 73 h 73"/>
                <a:gd name="T26" fmla="*/ 0 w 38"/>
                <a:gd name="T27" fmla="*/ 73 h 73"/>
                <a:gd name="T28" fmla="*/ 0 w 38"/>
                <a:gd name="T29" fmla="*/ 62 h 73"/>
                <a:gd name="T30" fmla="*/ 13 w 38"/>
                <a:gd name="T31" fmla="*/ 42 h 73"/>
                <a:gd name="T32" fmla="*/ 13 w 38"/>
                <a:gd name="T33" fmla="*/ 21 h 73"/>
                <a:gd name="T34" fmla="*/ 25 w 38"/>
                <a:gd name="T3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3">
                  <a:moveTo>
                    <a:pt x="25" y="0"/>
                  </a:moveTo>
                  <a:lnTo>
                    <a:pt x="25" y="21"/>
                  </a:lnTo>
                  <a:lnTo>
                    <a:pt x="38" y="42"/>
                  </a:lnTo>
                  <a:lnTo>
                    <a:pt x="38" y="62"/>
                  </a:lnTo>
                  <a:lnTo>
                    <a:pt x="38" y="73"/>
                  </a:lnTo>
                  <a:lnTo>
                    <a:pt x="38" y="73"/>
                  </a:lnTo>
                  <a:lnTo>
                    <a:pt x="38" y="73"/>
                  </a:lnTo>
                  <a:lnTo>
                    <a:pt x="38" y="73"/>
                  </a:lnTo>
                  <a:lnTo>
                    <a:pt x="13" y="62"/>
                  </a:lnTo>
                  <a:lnTo>
                    <a:pt x="13" y="62"/>
                  </a:lnTo>
                  <a:lnTo>
                    <a:pt x="0" y="73"/>
                  </a:lnTo>
                  <a:lnTo>
                    <a:pt x="0" y="73"/>
                  </a:lnTo>
                  <a:lnTo>
                    <a:pt x="0" y="73"/>
                  </a:lnTo>
                  <a:lnTo>
                    <a:pt x="0" y="73"/>
                  </a:lnTo>
                  <a:lnTo>
                    <a:pt x="0" y="62"/>
                  </a:lnTo>
                  <a:lnTo>
                    <a:pt x="13" y="42"/>
                  </a:lnTo>
                  <a:lnTo>
                    <a:pt x="13" y="21"/>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79" name="Line 875"/>
            <p:cNvSpPr>
              <a:spLocks noChangeShapeType="1"/>
            </p:cNvSpPr>
            <p:nvPr/>
          </p:nvSpPr>
          <p:spPr bwMode="auto">
            <a:xfrm>
              <a:off x="2639" y="2720"/>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0" name="Line 876"/>
            <p:cNvSpPr>
              <a:spLocks noChangeShapeType="1"/>
            </p:cNvSpPr>
            <p:nvPr/>
          </p:nvSpPr>
          <p:spPr bwMode="auto">
            <a:xfrm>
              <a:off x="2652" y="280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1" name="Line 877"/>
            <p:cNvSpPr>
              <a:spLocks noChangeShapeType="1"/>
            </p:cNvSpPr>
            <p:nvPr/>
          </p:nvSpPr>
          <p:spPr bwMode="auto">
            <a:xfrm>
              <a:off x="2652" y="2803"/>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82" name="Freeform 878"/>
            <p:cNvSpPr>
              <a:spLocks/>
            </p:cNvSpPr>
            <p:nvPr/>
          </p:nvSpPr>
          <p:spPr bwMode="auto">
            <a:xfrm>
              <a:off x="3375" y="2741"/>
              <a:ext cx="562" cy="1264"/>
            </a:xfrm>
            <a:custGeom>
              <a:avLst/>
              <a:gdLst>
                <a:gd name="T0" fmla="*/ 25 w 562"/>
                <a:gd name="T1" fmla="*/ 1264 h 1264"/>
                <a:gd name="T2" fmla="*/ 0 w 562"/>
                <a:gd name="T3" fmla="*/ 1254 h 1264"/>
                <a:gd name="T4" fmla="*/ 537 w 562"/>
                <a:gd name="T5" fmla="*/ 0 h 1264"/>
                <a:gd name="T6" fmla="*/ 562 w 562"/>
                <a:gd name="T7" fmla="*/ 10 h 1264"/>
                <a:gd name="T8" fmla="*/ 25 w 562"/>
                <a:gd name="T9" fmla="*/ 1264 h 1264"/>
              </a:gdLst>
              <a:ahLst/>
              <a:cxnLst>
                <a:cxn ang="0">
                  <a:pos x="T0" y="T1"/>
                </a:cxn>
                <a:cxn ang="0">
                  <a:pos x="T2" y="T3"/>
                </a:cxn>
                <a:cxn ang="0">
                  <a:pos x="T4" y="T5"/>
                </a:cxn>
                <a:cxn ang="0">
                  <a:pos x="T6" y="T7"/>
                </a:cxn>
                <a:cxn ang="0">
                  <a:pos x="T8" y="T9"/>
                </a:cxn>
              </a:cxnLst>
              <a:rect l="0" t="0" r="r" b="b"/>
              <a:pathLst>
                <a:path w="562" h="1264">
                  <a:moveTo>
                    <a:pt x="25" y="1264"/>
                  </a:moveTo>
                  <a:lnTo>
                    <a:pt x="0" y="1254"/>
                  </a:lnTo>
                  <a:lnTo>
                    <a:pt x="537" y="0"/>
                  </a:lnTo>
                  <a:lnTo>
                    <a:pt x="562" y="10"/>
                  </a:lnTo>
                  <a:lnTo>
                    <a:pt x="25" y="12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83" name="Freeform 879"/>
            <p:cNvSpPr>
              <a:spLocks/>
            </p:cNvSpPr>
            <p:nvPr/>
          </p:nvSpPr>
          <p:spPr bwMode="auto">
            <a:xfrm>
              <a:off x="3912" y="2730"/>
              <a:ext cx="1771" cy="653"/>
            </a:xfrm>
            <a:custGeom>
              <a:avLst/>
              <a:gdLst>
                <a:gd name="T0" fmla="*/ 1771 w 1771"/>
                <a:gd name="T1" fmla="*/ 643 h 653"/>
                <a:gd name="T2" fmla="*/ 1759 w 1771"/>
                <a:gd name="T3" fmla="*/ 653 h 653"/>
                <a:gd name="T4" fmla="*/ 0 w 1771"/>
                <a:gd name="T5" fmla="*/ 21 h 653"/>
                <a:gd name="T6" fmla="*/ 12 w 1771"/>
                <a:gd name="T7" fmla="*/ 0 h 653"/>
                <a:gd name="T8" fmla="*/ 1771 w 1771"/>
                <a:gd name="T9" fmla="*/ 643 h 653"/>
              </a:gdLst>
              <a:ahLst/>
              <a:cxnLst>
                <a:cxn ang="0">
                  <a:pos x="T0" y="T1"/>
                </a:cxn>
                <a:cxn ang="0">
                  <a:pos x="T2" y="T3"/>
                </a:cxn>
                <a:cxn ang="0">
                  <a:pos x="T4" y="T5"/>
                </a:cxn>
                <a:cxn ang="0">
                  <a:pos x="T6" y="T7"/>
                </a:cxn>
                <a:cxn ang="0">
                  <a:pos x="T8" y="T9"/>
                </a:cxn>
              </a:cxnLst>
              <a:rect l="0" t="0" r="r" b="b"/>
              <a:pathLst>
                <a:path w="1771" h="653">
                  <a:moveTo>
                    <a:pt x="1771" y="643"/>
                  </a:moveTo>
                  <a:lnTo>
                    <a:pt x="1759" y="653"/>
                  </a:lnTo>
                  <a:lnTo>
                    <a:pt x="0" y="21"/>
                  </a:lnTo>
                  <a:lnTo>
                    <a:pt x="12" y="0"/>
                  </a:lnTo>
                  <a:lnTo>
                    <a:pt x="1771"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84" name="Freeform 880"/>
            <p:cNvSpPr>
              <a:spLocks/>
            </p:cNvSpPr>
            <p:nvPr/>
          </p:nvSpPr>
          <p:spPr bwMode="auto">
            <a:xfrm>
              <a:off x="1180" y="2730"/>
              <a:ext cx="2719" cy="457"/>
            </a:xfrm>
            <a:custGeom>
              <a:avLst/>
              <a:gdLst>
                <a:gd name="T0" fmla="*/ 2719 w 2719"/>
                <a:gd name="T1" fmla="*/ 0 h 457"/>
                <a:gd name="T2" fmla="*/ 2719 w 2719"/>
                <a:gd name="T3" fmla="*/ 21 h 457"/>
                <a:gd name="T4" fmla="*/ 12 w 2719"/>
                <a:gd name="T5" fmla="*/ 457 h 457"/>
                <a:gd name="T6" fmla="*/ 0 w 2719"/>
                <a:gd name="T7" fmla="*/ 436 h 457"/>
                <a:gd name="T8" fmla="*/ 2719 w 2719"/>
                <a:gd name="T9" fmla="*/ 0 h 457"/>
              </a:gdLst>
              <a:ahLst/>
              <a:cxnLst>
                <a:cxn ang="0">
                  <a:pos x="T0" y="T1"/>
                </a:cxn>
                <a:cxn ang="0">
                  <a:pos x="T2" y="T3"/>
                </a:cxn>
                <a:cxn ang="0">
                  <a:pos x="T4" y="T5"/>
                </a:cxn>
                <a:cxn ang="0">
                  <a:pos x="T6" y="T7"/>
                </a:cxn>
                <a:cxn ang="0">
                  <a:pos x="T8" y="T9"/>
                </a:cxn>
              </a:cxnLst>
              <a:rect l="0" t="0" r="r" b="b"/>
              <a:pathLst>
                <a:path w="2719" h="457">
                  <a:moveTo>
                    <a:pt x="2719" y="0"/>
                  </a:moveTo>
                  <a:lnTo>
                    <a:pt x="2719" y="21"/>
                  </a:lnTo>
                  <a:lnTo>
                    <a:pt x="12" y="457"/>
                  </a:lnTo>
                  <a:lnTo>
                    <a:pt x="0" y="436"/>
                  </a:lnTo>
                  <a:lnTo>
                    <a:pt x="27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85" name="Freeform 881"/>
            <p:cNvSpPr>
              <a:spLocks/>
            </p:cNvSpPr>
            <p:nvPr/>
          </p:nvSpPr>
          <p:spPr bwMode="auto">
            <a:xfrm>
              <a:off x="2976" y="1849"/>
              <a:ext cx="936" cy="892"/>
            </a:xfrm>
            <a:custGeom>
              <a:avLst/>
              <a:gdLst>
                <a:gd name="T0" fmla="*/ 936 w 936"/>
                <a:gd name="T1" fmla="*/ 881 h 892"/>
                <a:gd name="T2" fmla="*/ 911 w 936"/>
                <a:gd name="T3" fmla="*/ 892 h 892"/>
                <a:gd name="T4" fmla="*/ 0 w 936"/>
                <a:gd name="T5" fmla="*/ 11 h 892"/>
                <a:gd name="T6" fmla="*/ 25 w 936"/>
                <a:gd name="T7" fmla="*/ 0 h 892"/>
                <a:gd name="T8" fmla="*/ 936 w 936"/>
                <a:gd name="T9" fmla="*/ 881 h 892"/>
              </a:gdLst>
              <a:ahLst/>
              <a:cxnLst>
                <a:cxn ang="0">
                  <a:pos x="T0" y="T1"/>
                </a:cxn>
                <a:cxn ang="0">
                  <a:pos x="T2" y="T3"/>
                </a:cxn>
                <a:cxn ang="0">
                  <a:pos x="T4" y="T5"/>
                </a:cxn>
                <a:cxn ang="0">
                  <a:pos x="T6" y="T7"/>
                </a:cxn>
                <a:cxn ang="0">
                  <a:pos x="T8" y="T9"/>
                </a:cxn>
              </a:cxnLst>
              <a:rect l="0" t="0" r="r" b="b"/>
              <a:pathLst>
                <a:path w="936" h="892">
                  <a:moveTo>
                    <a:pt x="936" y="881"/>
                  </a:moveTo>
                  <a:lnTo>
                    <a:pt x="911" y="892"/>
                  </a:lnTo>
                  <a:lnTo>
                    <a:pt x="0" y="11"/>
                  </a:lnTo>
                  <a:lnTo>
                    <a:pt x="25" y="0"/>
                  </a:lnTo>
                  <a:lnTo>
                    <a:pt x="936" y="8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86" name="Freeform 882"/>
            <p:cNvSpPr>
              <a:spLocks/>
            </p:cNvSpPr>
            <p:nvPr/>
          </p:nvSpPr>
          <p:spPr bwMode="auto">
            <a:xfrm>
              <a:off x="3899" y="1922"/>
              <a:ext cx="1123" cy="840"/>
            </a:xfrm>
            <a:custGeom>
              <a:avLst/>
              <a:gdLst>
                <a:gd name="T0" fmla="*/ 25 w 1123"/>
                <a:gd name="T1" fmla="*/ 840 h 840"/>
                <a:gd name="T2" fmla="*/ 0 w 1123"/>
                <a:gd name="T3" fmla="*/ 829 h 840"/>
                <a:gd name="T4" fmla="*/ 1110 w 1123"/>
                <a:gd name="T5" fmla="*/ 0 h 840"/>
                <a:gd name="T6" fmla="*/ 1123 w 1123"/>
                <a:gd name="T7" fmla="*/ 10 h 840"/>
                <a:gd name="T8" fmla="*/ 25 w 1123"/>
                <a:gd name="T9" fmla="*/ 840 h 840"/>
              </a:gdLst>
              <a:ahLst/>
              <a:cxnLst>
                <a:cxn ang="0">
                  <a:pos x="T0" y="T1"/>
                </a:cxn>
                <a:cxn ang="0">
                  <a:pos x="T2" y="T3"/>
                </a:cxn>
                <a:cxn ang="0">
                  <a:pos x="T4" y="T5"/>
                </a:cxn>
                <a:cxn ang="0">
                  <a:pos x="T6" y="T7"/>
                </a:cxn>
                <a:cxn ang="0">
                  <a:pos x="T8" y="T9"/>
                </a:cxn>
              </a:cxnLst>
              <a:rect l="0" t="0" r="r" b="b"/>
              <a:pathLst>
                <a:path w="1123" h="840">
                  <a:moveTo>
                    <a:pt x="25" y="840"/>
                  </a:moveTo>
                  <a:lnTo>
                    <a:pt x="0" y="829"/>
                  </a:lnTo>
                  <a:lnTo>
                    <a:pt x="1110" y="0"/>
                  </a:lnTo>
                  <a:lnTo>
                    <a:pt x="1123" y="10"/>
                  </a:lnTo>
                  <a:lnTo>
                    <a:pt x="25" y="8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87" name="Rectangle 883"/>
            <p:cNvSpPr>
              <a:spLocks noChangeArrowheads="1"/>
            </p:cNvSpPr>
            <p:nvPr/>
          </p:nvSpPr>
          <p:spPr bwMode="auto">
            <a:xfrm>
              <a:off x="1117" y="1953"/>
              <a:ext cx="133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communication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84"/>
            <p:cNvSpPr>
              <a:spLocks noChangeArrowheads="1"/>
            </p:cNvSpPr>
            <p:nvPr/>
          </p:nvSpPr>
          <p:spPr bwMode="auto">
            <a:xfrm>
              <a:off x="3450" y="1082"/>
              <a:ext cx="81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planning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885"/>
            <p:cNvSpPr>
              <a:spLocks noChangeArrowheads="1"/>
            </p:cNvSpPr>
            <p:nvPr/>
          </p:nvSpPr>
          <p:spPr bwMode="auto">
            <a:xfrm>
              <a:off x="5895" y="2285"/>
              <a:ext cx="82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modeling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Rectangle 886"/>
            <p:cNvSpPr>
              <a:spLocks noChangeArrowheads="1"/>
            </p:cNvSpPr>
            <p:nvPr/>
          </p:nvSpPr>
          <p:spPr bwMode="auto">
            <a:xfrm>
              <a:off x="4348" y="3694"/>
              <a:ext cx="108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construction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887"/>
            <p:cNvSpPr>
              <a:spLocks noChangeArrowheads="1"/>
            </p:cNvSpPr>
            <p:nvPr/>
          </p:nvSpPr>
          <p:spPr bwMode="auto">
            <a:xfrm>
              <a:off x="1679" y="3580"/>
              <a:ext cx="107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Geneva" charset="0"/>
                </a:rPr>
                <a:t>deployment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2" name="Rectangle 888"/>
            <p:cNvSpPr>
              <a:spLocks noChangeArrowheads="1"/>
            </p:cNvSpPr>
            <p:nvPr/>
          </p:nvSpPr>
          <p:spPr bwMode="auto">
            <a:xfrm>
              <a:off x="1679" y="3777"/>
              <a:ext cx="23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3" name="Rectangle 889"/>
            <p:cNvSpPr>
              <a:spLocks noChangeArrowheads="1"/>
            </p:cNvSpPr>
            <p:nvPr/>
          </p:nvSpPr>
          <p:spPr bwMode="auto">
            <a:xfrm>
              <a:off x="1853" y="3788"/>
              <a:ext cx="61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delivery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4" name="Rectangle 890"/>
            <p:cNvSpPr>
              <a:spLocks noChangeArrowheads="1"/>
            </p:cNvSpPr>
            <p:nvPr/>
          </p:nvSpPr>
          <p:spPr bwMode="auto">
            <a:xfrm>
              <a:off x="1679" y="3964"/>
              <a:ext cx="8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    feedback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891"/>
            <p:cNvSpPr>
              <a:spLocks noChangeArrowheads="1"/>
            </p:cNvSpPr>
            <p:nvPr/>
          </p:nvSpPr>
          <p:spPr bwMode="auto">
            <a:xfrm>
              <a:off x="3188" y="2845"/>
              <a:ext cx="34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a:ln>
                    <a:noFill/>
                  </a:ln>
                  <a:solidFill>
                    <a:srgbClr val="000000"/>
                  </a:solidFill>
                  <a:effectLst/>
                  <a:latin typeface="Geneva" charset="0"/>
                </a:rPr>
                <a:t>start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6" name="Freeform 892"/>
            <p:cNvSpPr>
              <a:spLocks/>
            </p:cNvSpPr>
            <p:nvPr/>
          </p:nvSpPr>
          <p:spPr bwMode="auto">
            <a:xfrm>
              <a:off x="3051" y="2658"/>
              <a:ext cx="37" cy="52"/>
            </a:xfrm>
            <a:custGeom>
              <a:avLst/>
              <a:gdLst>
                <a:gd name="T0" fmla="*/ 12 w 37"/>
                <a:gd name="T1" fmla="*/ 0 h 52"/>
                <a:gd name="T2" fmla="*/ 25 w 37"/>
                <a:gd name="T3" fmla="*/ 10 h 52"/>
                <a:gd name="T4" fmla="*/ 25 w 37"/>
                <a:gd name="T5" fmla="*/ 31 h 52"/>
                <a:gd name="T6" fmla="*/ 25 w 37"/>
                <a:gd name="T7" fmla="*/ 52 h 52"/>
                <a:gd name="T8" fmla="*/ 37 w 37"/>
                <a:gd name="T9" fmla="*/ 52 h 52"/>
                <a:gd name="T10" fmla="*/ 37 w 37"/>
                <a:gd name="T11" fmla="*/ 52 h 52"/>
                <a:gd name="T12" fmla="*/ 37 w 37"/>
                <a:gd name="T13" fmla="*/ 52 h 52"/>
                <a:gd name="T14" fmla="*/ 37 w 37"/>
                <a:gd name="T15" fmla="*/ 52 h 52"/>
                <a:gd name="T16" fmla="*/ 12 w 37"/>
                <a:gd name="T17" fmla="*/ 52 h 52"/>
                <a:gd name="T18" fmla="*/ 12 w 37"/>
                <a:gd name="T19" fmla="*/ 52 h 52"/>
                <a:gd name="T20" fmla="*/ 0 w 37"/>
                <a:gd name="T21" fmla="*/ 52 h 52"/>
                <a:gd name="T22" fmla="*/ 0 w 37"/>
                <a:gd name="T23" fmla="*/ 52 h 52"/>
                <a:gd name="T24" fmla="*/ 0 w 37"/>
                <a:gd name="T25" fmla="*/ 52 h 52"/>
                <a:gd name="T26" fmla="*/ 0 w 37"/>
                <a:gd name="T27" fmla="*/ 52 h 52"/>
                <a:gd name="T28" fmla="*/ 0 w 37"/>
                <a:gd name="T29" fmla="*/ 52 h 52"/>
                <a:gd name="T30" fmla="*/ 0 w 37"/>
                <a:gd name="T31" fmla="*/ 31 h 52"/>
                <a:gd name="T32" fmla="*/ 12 w 37"/>
                <a:gd name="T33" fmla="*/ 10 h 52"/>
                <a:gd name="T34" fmla="*/ 12 w 37"/>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2">
                  <a:moveTo>
                    <a:pt x="12" y="0"/>
                  </a:moveTo>
                  <a:lnTo>
                    <a:pt x="25" y="10"/>
                  </a:lnTo>
                  <a:lnTo>
                    <a:pt x="25" y="31"/>
                  </a:lnTo>
                  <a:lnTo>
                    <a:pt x="25" y="52"/>
                  </a:lnTo>
                  <a:lnTo>
                    <a:pt x="37" y="52"/>
                  </a:lnTo>
                  <a:lnTo>
                    <a:pt x="37" y="52"/>
                  </a:lnTo>
                  <a:lnTo>
                    <a:pt x="37" y="52"/>
                  </a:lnTo>
                  <a:lnTo>
                    <a:pt x="37" y="52"/>
                  </a:lnTo>
                  <a:lnTo>
                    <a:pt x="12" y="52"/>
                  </a:lnTo>
                  <a:lnTo>
                    <a:pt x="12" y="52"/>
                  </a:lnTo>
                  <a:lnTo>
                    <a:pt x="0" y="52"/>
                  </a:lnTo>
                  <a:lnTo>
                    <a:pt x="0" y="52"/>
                  </a:lnTo>
                  <a:lnTo>
                    <a:pt x="0" y="52"/>
                  </a:lnTo>
                  <a:lnTo>
                    <a:pt x="0" y="52"/>
                  </a:lnTo>
                  <a:lnTo>
                    <a:pt x="0" y="52"/>
                  </a:lnTo>
                  <a:lnTo>
                    <a:pt x="0" y="31"/>
                  </a:lnTo>
                  <a:lnTo>
                    <a:pt x="12" y="1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97" name="Line 893"/>
            <p:cNvSpPr>
              <a:spLocks noChangeShapeType="1"/>
            </p:cNvSpPr>
            <p:nvPr/>
          </p:nvSpPr>
          <p:spPr bwMode="auto">
            <a:xfrm>
              <a:off x="3063" y="2699"/>
              <a:ext cx="25"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98" name="Line 894"/>
            <p:cNvSpPr>
              <a:spLocks noChangeShapeType="1"/>
            </p:cNvSpPr>
            <p:nvPr/>
          </p:nvSpPr>
          <p:spPr bwMode="auto">
            <a:xfrm>
              <a:off x="3088" y="27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99" name="Line 895"/>
            <p:cNvSpPr>
              <a:spLocks noChangeShapeType="1"/>
            </p:cNvSpPr>
            <p:nvPr/>
          </p:nvSpPr>
          <p:spPr bwMode="auto">
            <a:xfrm>
              <a:off x="3088" y="2772"/>
              <a:ext cx="3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00" name="Line 896"/>
            <p:cNvSpPr>
              <a:spLocks noChangeShapeType="1"/>
            </p:cNvSpPr>
            <p:nvPr/>
          </p:nvSpPr>
          <p:spPr bwMode="auto">
            <a:xfrm flipV="1">
              <a:off x="2552" y="2917"/>
              <a:ext cx="274"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01" name="Freeform 897"/>
            <p:cNvSpPr>
              <a:spLocks/>
            </p:cNvSpPr>
            <p:nvPr/>
          </p:nvSpPr>
          <p:spPr bwMode="auto">
            <a:xfrm>
              <a:off x="2702" y="2886"/>
              <a:ext cx="137" cy="104"/>
            </a:xfrm>
            <a:custGeom>
              <a:avLst/>
              <a:gdLst>
                <a:gd name="T0" fmla="*/ 0 w 137"/>
                <a:gd name="T1" fmla="*/ 0 h 104"/>
                <a:gd name="T2" fmla="*/ 137 w 137"/>
                <a:gd name="T3" fmla="*/ 31 h 104"/>
                <a:gd name="T4" fmla="*/ 25 w 137"/>
                <a:gd name="T5" fmla="*/ 104 h 104"/>
                <a:gd name="T6" fmla="*/ 62 w 137"/>
                <a:gd name="T7" fmla="*/ 41 h 104"/>
                <a:gd name="T8" fmla="*/ 0 w 137"/>
                <a:gd name="T9" fmla="*/ 0 h 104"/>
              </a:gdLst>
              <a:ahLst/>
              <a:cxnLst>
                <a:cxn ang="0">
                  <a:pos x="T0" y="T1"/>
                </a:cxn>
                <a:cxn ang="0">
                  <a:pos x="T2" y="T3"/>
                </a:cxn>
                <a:cxn ang="0">
                  <a:pos x="T4" y="T5"/>
                </a:cxn>
                <a:cxn ang="0">
                  <a:pos x="T6" y="T7"/>
                </a:cxn>
                <a:cxn ang="0">
                  <a:pos x="T8" y="T9"/>
                </a:cxn>
              </a:cxnLst>
              <a:rect l="0" t="0" r="r" b="b"/>
              <a:pathLst>
                <a:path w="137" h="104">
                  <a:moveTo>
                    <a:pt x="0" y="0"/>
                  </a:moveTo>
                  <a:lnTo>
                    <a:pt x="137" y="31"/>
                  </a:lnTo>
                  <a:lnTo>
                    <a:pt x="25" y="104"/>
                  </a:lnTo>
                  <a:lnTo>
                    <a:pt x="62"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102" name="Line 898"/>
            <p:cNvSpPr>
              <a:spLocks noChangeShapeType="1"/>
            </p:cNvSpPr>
            <p:nvPr/>
          </p:nvSpPr>
          <p:spPr bwMode="auto">
            <a:xfrm flipV="1">
              <a:off x="2153" y="2979"/>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03" name="Freeform 899"/>
            <p:cNvSpPr>
              <a:spLocks/>
            </p:cNvSpPr>
            <p:nvPr/>
          </p:nvSpPr>
          <p:spPr bwMode="auto">
            <a:xfrm>
              <a:off x="2290" y="2948"/>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104" name="Line 900"/>
            <p:cNvSpPr>
              <a:spLocks noChangeShapeType="1"/>
            </p:cNvSpPr>
            <p:nvPr/>
          </p:nvSpPr>
          <p:spPr bwMode="auto">
            <a:xfrm flipV="1">
              <a:off x="1741" y="3041"/>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05" name="Freeform 901"/>
            <p:cNvSpPr>
              <a:spLocks/>
            </p:cNvSpPr>
            <p:nvPr/>
          </p:nvSpPr>
          <p:spPr bwMode="auto">
            <a:xfrm>
              <a:off x="1878" y="3010"/>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106" name="Line 902"/>
            <p:cNvSpPr>
              <a:spLocks noChangeShapeType="1"/>
            </p:cNvSpPr>
            <p:nvPr/>
          </p:nvSpPr>
          <p:spPr bwMode="auto">
            <a:xfrm flipV="1">
              <a:off x="2926" y="2855"/>
              <a:ext cx="2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07" name="Freeform 903"/>
            <p:cNvSpPr>
              <a:spLocks/>
            </p:cNvSpPr>
            <p:nvPr/>
          </p:nvSpPr>
          <p:spPr bwMode="auto">
            <a:xfrm>
              <a:off x="3063" y="2824"/>
              <a:ext cx="150" cy="103"/>
            </a:xfrm>
            <a:custGeom>
              <a:avLst/>
              <a:gdLst>
                <a:gd name="T0" fmla="*/ 0 w 150"/>
                <a:gd name="T1" fmla="*/ 0 h 103"/>
                <a:gd name="T2" fmla="*/ 150 w 150"/>
                <a:gd name="T3" fmla="*/ 31 h 103"/>
                <a:gd name="T4" fmla="*/ 25 w 150"/>
                <a:gd name="T5" fmla="*/ 103 h 103"/>
                <a:gd name="T6" fmla="*/ 75 w 150"/>
                <a:gd name="T7" fmla="*/ 41 h 103"/>
                <a:gd name="T8" fmla="*/ 0 w 150"/>
                <a:gd name="T9" fmla="*/ 0 h 103"/>
              </a:gdLst>
              <a:ahLst/>
              <a:cxnLst>
                <a:cxn ang="0">
                  <a:pos x="T0" y="T1"/>
                </a:cxn>
                <a:cxn ang="0">
                  <a:pos x="T2" y="T3"/>
                </a:cxn>
                <a:cxn ang="0">
                  <a:pos x="T4" y="T5"/>
                </a:cxn>
                <a:cxn ang="0">
                  <a:pos x="T6" y="T7"/>
                </a:cxn>
                <a:cxn ang="0">
                  <a:pos x="T8" y="T9"/>
                </a:cxn>
              </a:cxnLst>
              <a:rect l="0" t="0" r="r" b="b"/>
              <a:pathLst>
                <a:path w="150" h="103">
                  <a:moveTo>
                    <a:pt x="0" y="0"/>
                  </a:moveTo>
                  <a:lnTo>
                    <a:pt x="150" y="31"/>
                  </a:lnTo>
                  <a:lnTo>
                    <a:pt x="25" y="103"/>
                  </a:lnTo>
                  <a:lnTo>
                    <a:pt x="75"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108" name="Rectangle 904"/>
            <p:cNvSpPr>
              <a:spLocks noChangeArrowheads="1"/>
            </p:cNvSpPr>
            <p:nvPr/>
          </p:nvSpPr>
          <p:spPr bwMode="auto">
            <a:xfrm>
              <a:off x="6045" y="2451"/>
              <a:ext cx="67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analysis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 name="Rectangle 905"/>
            <p:cNvSpPr>
              <a:spLocks noChangeArrowheads="1"/>
            </p:cNvSpPr>
            <p:nvPr/>
          </p:nvSpPr>
          <p:spPr bwMode="auto">
            <a:xfrm>
              <a:off x="6045" y="2617"/>
              <a:ext cx="5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design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Rectangle 906"/>
            <p:cNvSpPr>
              <a:spLocks noChangeArrowheads="1"/>
            </p:cNvSpPr>
            <p:nvPr/>
          </p:nvSpPr>
          <p:spPr bwMode="auto">
            <a:xfrm>
              <a:off x="4548" y="3850"/>
              <a:ext cx="43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code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1" name="Rectangle 907"/>
            <p:cNvSpPr>
              <a:spLocks noChangeArrowheads="1"/>
            </p:cNvSpPr>
            <p:nvPr/>
          </p:nvSpPr>
          <p:spPr bwMode="auto">
            <a:xfrm>
              <a:off x="4548" y="4016"/>
              <a:ext cx="31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test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Rectangle 908"/>
            <p:cNvSpPr>
              <a:spLocks noChangeArrowheads="1"/>
            </p:cNvSpPr>
            <p:nvPr/>
          </p:nvSpPr>
          <p:spPr bwMode="auto">
            <a:xfrm>
              <a:off x="3562" y="1259"/>
              <a:ext cx="8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estimation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 name="Rectangle 909"/>
            <p:cNvSpPr>
              <a:spLocks noChangeArrowheads="1"/>
            </p:cNvSpPr>
            <p:nvPr/>
          </p:nvSpPr>
          <p:spPr bwMode="auto">
            <a:xfrm>
              <a:off x="3562" y="1425"/>
              <a:ext cx="86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scheduling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4" name="Rectangle 910"/>
            <p:cNvSpPr>
              <a:spLocks noChangeArrowheads="1"/>
            </p:cNvSpPr>
            <p:nvPr/>
          </p:nvSpPr>
          <p:spPr bwMode="auto">
            <a:xfrm>
              <a:off x="3562" y="1591"/>
              <a:ext cx="9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risk analysis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2" name="Slide Number Placeholder 1"/>
          <p:cNvSpPr>
            <a:spLocks noGrp="1"/>
          </p:cNvSpPr>
          <p:nvPr>
            <p:ph type="sldNum" sz="quarter" idx="12"/>
          </p:nvPr>
        </p:nvSpPr>
        <p:spPr/>
        <p:txBody>
          <a:bodyPr/>
          <a:lstStyle/>
          <a:p>
            <a:fld id="{401CF334-2D5C-4859-84A6-CA7E6E43FAEB}" type="slidenum">
              <a:rPr lang="en-US" smtClean="0"/>
              <a:t>58</a:t>
            </a:fld>
            <a:endParaRPr lang="en-US"/>
          </a:p>
        </p:txBody>
      </p:sp>
      <p:sp>
        <p:nvSpPr>
          <p:cNvPr id="3" name="Title 2"/>
          <p:cNvSpPr>
            <a:spLocks noGrp="1"/>
          </p:cNvSpPr>
          <p:nvPr>
            <p:ph type="title"/>
          </p:nvPr>
        </p:nvSpPr>
        <p:spPr/>
        <p:txBody>
          <a:bodyPr>
            <a:normAutofit fontScale="90000"/>
          </a:bodyPr>
          <a:lstStyle/>
          <a:p>
            <a:pPr marL="541338" indent="-541338"/>
            <a:r>
              <a:rPr lang="en-MY" dirty="0"/>
              <a:t>5. Evolutionary Software Process Model: </a:t>
            </a:r>
            <a:br>
              <a:rPr lang="en-MY" dirty="0"/>
            </a:br>
            <a:r>
              <a:rPr lang="en-MY" dirty="0"/>
              <a:t>Spiral Model </a:t>
            </a:r>
          </a:p>
        </p:txBody>
      </p:sp>
      <p:sp>
        <p:nvSpPr>
          <p:cNvPr id="5" name="Oval 4"/>
          <p:cNvSpPr/>
          <p:nvPr/>
        </p:nvSpPr>
        <p:spPr>
          <a:xfrm>
            <a:off x="6402467" y="3226241"/>
            <a:ext cx="4191000" cy="1905000"/>
          </a:xfrm>
          <a:prstGeom prst="ellipse">
            <a:avLst/>
          </a:prstGeom>
          <a:solidFill>
            <a:srgbClr val="FBE0D1">
              <a:alpha val="50196"/>
            </a:srgbClr>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TASK REGION</a:t>
            </a:r>
            <a:endParaRPr lang="en-MY" dirty="0">
              <a:solidFill>
                <a:schemeClr val="tx1"/>
              </a:solidFill>
            </a:endParaRPr>
          </a:p>
        </p:txBody>
      </p:sp>
      <p:sp>
        <p:nvSpPr>
          <p:cNvPr id="6" name="Rectangle 5"/>
          <p:cNvSpPr/>
          <p:nvPr/>
        </p:nvSpPr>
        <p:spPr>
          <a:xfrm>
            <a:off x="5335667" y="2464241"/>
            <a:ext cx="1600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9777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2000"/>
                                        <p:tgtEl>
                                          <p:spTgt spid="5"/>
                                        </p:tgtEl>
                                      </p:cBhvr>
                                    </p:animEffect>
                                    <p:set>
                                      <p:cBhvr>
                                        <p:cTn id="11" dur="1" fill="hold">
                                          <p:stCondLst>
                                            <p:cond delay="19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5"/>
          <p:cNvSpPr>
            <a:spLocks noGrp="1"/>
          </p:cNvSpPr>
          <p:nvPr>
            <p:ph type="sldNum" sz="quarter" idx="12"/>
          </p:nvPr>
        </p:nvSpPr>
        <p:spPr bwMode="auto">
          <a:noFill/>
          <a:ln>
            <a:miter lim="800000"/>
            <a:headEnd/>
            <a:tailEnd/>
          </a:ln>
        </p:spPr>
        <p:txBody>
          <a:bodyPr/>
          <a:lstStyle/>
          <a:p>
            <a:fld id="{88DB3526-D103-4646-933F-88E2B07E43F6}" type="slidenum">
              <a:rPr lang="en-US" altLang="en-US" smtClean="0"/>
              <a:pPr/>
              <a:t>59</a:t>
            </a:fld>
            <a:endParaRPr lang="en-US" altLang="en-US"/>
          </a:p>
        </p:txBody>
      </p:sp>
      <p:sp>
        <p:nvSpPr>
          <p:cNvPr id="28675" name="Rectangle 2"/>
          <p:cNvSpPr>
            <a:spLocks noGrp="1" noChangeArrowheads="1"/>
          </p:cNvSpPr>
          <p:nvPr>
            <p:ph type="title"/>
          </p:nvPr>
        </p:nvSpPr>
        <p:spPr>
          <a:xfrm>
            <a:off x="609600" y="433745"/>
            <a:ext cx="10972800" cy="725142"/>
          </a:xfrm>
        </p:spPr>
        <p:txBody>
          <a:bodyPr>
            <a:noAutofit/>
          </a:bodyPr>
          <a:lstStyle/>
          <a:p>
            <a:pPr marL="541338" indent="-541338">
              <a:defRPr/>
            </a:pPr>
            <a:r>
              <a:rPr lang="en-MY" sz="2800" dirty="0"/>
              <a:t>5. Evolutionary Software Process Model: </a:t>
            </a:r>
            <a:br>
              <a:rPr lang="en-MY" sz="2800" dirty="0"/>
            </a:br>
            <a:r>
              <a:rPr lang="en-MY" sz="2800" dirty="0"/>
              <a:t>Spiral Model Example</a:t>
            </a:r>
            <a:endParaRPr sz="2800" dirty="0"/>
          </a:p>
        </p:txBody>
      </p:sp>
      <p:sp>
        <p:nvSpPr>
          <p:cNvPr id="9" name="Rectangle 8"/>
          <p:cNvSpPr/>
          <p:nvPr/>
        </p:nvSpPr>
        <p:spPr>
          <a:xfrm>
            <a:off x="4876800" y="1295400"/>
            <a:ext cx="2133600" cy="4572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Planning </a:t>
            </a:r>
            <a:endParaRPr lang="en-MY" dirty="0"/>
          </a:p>
        </p:txBody>
      </p:sp>
      <p:sp>
        <p:nvSpPr>
          <p:cNvPr id="10" name="Rectangle 9"/>
          <p:cNvSpPr/>
          <p:nvPr/>
        </p:nvSpPr>
        <p:spPr>
          <a:xfrm>
            <a:off x="7239000" y="2209800"/>
            <a:ext cx="2438400" cy="7620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Risk : Incomplete user requirement</a:t>
            </a:r>
            <a:endParaRPr lang="en-MY" dirty="0"/>
          </a:p>
        </p:txBody>
      </p:sp>
      <p:grpSp>
        <p:nvGrpSpPr>
          <p:cNvPr id="2" name="Group 4"/>
          <p:cNvGrpSpPr>
            <a:grpSpLocks noChangeAspect="1"/>
          </p:cNvGrpSpPr>
          <p:nvPr/>
        </p:nvGrpSpPr>
        <p:grpSpPr bwMode="auto">
          <a:xfrm>
            <a:off x="1695450" y="1744662"/>
            <a:ext cx="8893176" cy="4673600"/>
            <a:chOff x="1068" y="1099"/>
            <a:chExt cx="5602" cy="2944"/>
          </a:xfrm>
        </p:grpSpPr>
        <p:grpSp>
          <p:nvGrpSpPr>
            <p:cNvPr id="4" name="Group 205"/>
            <p:cNvGrpSpPr>
              <a:grpSpLocks/>
            </p:cNvGrpSpPr>
            <p:nvPr/>
          </p:nvGrpSpPr>
          <p:grpSpPr bwMode="auto">
            <a:xfrm>
              <a:off x="1330" y="1793"/>
              <a:ext cx="4429" cy="1679"/>
              <a:chOff x="1330" y="1793"/>
              <a:chExt cx="4429" cy="1679"/>
            </a:xfrm>
          </p:grpSpPr>
          <p:sp>
            <p:nvSpPr>
              <p:cNvPr id="50828" name="Line 5"/>
              <p:cNvSpPr>
                <a:spLocks noChangeShapeType="1"/>
              </p:cNvSpPr>
              <p:nvPr/>
            </p:nvSpPr>
            <p:spPr bwMode="auto">
              <a:xfrm>
                <a:off x="1330"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9" name="Line 6"/>
              <p:cNvSpPr>
                <a:spLocks noChangeShapeType="1"/>
              </p:cNvSpPr>
              <p:nvPr/>
            </p:nvSpPr>
            <p:spPr bwMode="auto">
              <a:xfrm>
                <a:off x="1343"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0" name="Line 7"/>
              <p:cNvSpPr>
                <a:spLocks noChangeShapeType="1"/>
              </p:cNvSpPr>
              <p:nvPr/>
            </p:nvSpPr>
            <p:spPr bwMode="auto">
              <a:xfrm>
                <a:off x="1343" y="2674"/>
                <a:ext cx="25"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1" name="Line 8"/>
              <p:cNvSpPr>
                <a:spLocks noChangeShapeType="1"/>
              </p:cNvSpPr>
              <p:nvPr/>
            </p:nvSpPr>
            <p:spPr bwMode="auto">
              <a:xfrm>
                <a:off x="1368"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2" name="Line 9"/>
              <p:cNvSpPr>
                <a:spLocks noChangeShapeType="1"/>
              </p:cNvSpPr>
              <p:nvPr/>
            </p:nvSpPr>
            <p:spPr bwMode="auto">
              <a:xfrm>
                <a:off x="1368" y="2767"/>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3" name="Line 10"/>
              <p:cNvSpPr>
                <a:spLocks noChangeShapeType="1"/>
              </p:cNvSpPr>
              <p:nvPr/>
            </p:nvSpPr>
            <p:spPr bwMode="auto">
              <a:xfrm>
                <a:off x="1430"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4" name="Line 11"/>
              <p:cNvSpPr>
                <a:spLocks noChangeShapeType="1"/>
              </p:cNvSpPr>
              <p:nvPr/>
            </p:nvSpPr>
            <p:spPr bwMode="auto">
              <a:xfrm>
                <a:off x="1430"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5" name="Line 12"/>
              <p:cNvSpPr>
                <a:spLocks noChangeShapeType="1"/>
              </p:cNvSpPr>
              <p:nvPr/>
            </p:nvSpPr>
            <p:spPr bwMode="auto">
              <a:xfrm>
                <a:off x="1505"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6" name="Line 13"/>
              <p:cNvSpPr>
                <a:spLocks noChangeShapeType="1"/>
              </p:cNvSpPr>
              <p:nvPr/>
            </p:nvSpPr>
            <p:spPr bwMode="auto">
              <a:xfrm>
                <a:off x="1505"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7" name="Line 14"/>
              <p:cNvSpPr>
                <a:spLocks noChangeShapeType="1"/>
              </p:cNvSpPr>
              <p:nvPr/>
            </p:nvSpPr>
            <p:spPr bwMode="auto">
              <a:xfrm>
                <a:off x="1592"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8" name="Line 15"/>
              <p:cNvSpPr>
                <a:spLocks noChangeShapeType="1"/>
              </p:cNvSpPr>
              <p:nvPr/>
            </p:nvSpPr>
            <p:spPr bwMode="auto">
              <a:xfrm>
                <a:off x="1592" y="3016"/>
                <a:ext cx="11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9" name="Line 16"/>
              <p:cNvSpPr>
                <a:spLocks noChangeShapeType="1"/>
              </p:cNvSpPr>
              <p:nvPr/>
            </p:nvSpPr>
            <p:spPr bwMode="auto">
              <a:xfrm>
                <a:off x="170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0" name="Line 17"/>
              <p:cNvSpPr>
                <a:spLocks noChangeShapeType="1"/>
              </p:cNvSpPr>
              <p:nvPr/>
            </p:nvSpPr>
            <p:spPr bwMode="auto">
              <a:xfrm>
                <a:off x="1705" y="3089"/>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1" name="Line 18"/>
              <p:cNvSpPr>
                <a:spLocks noChangeShapeType="1"/>
              </p:cNvSpPr>
              <p:nvPr/>
            </p:nvSpPr>
            <p:spPr bwMode="auto">
              <a:xfrm>
                <a:off x="1829"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2" name="Line 19"/>
              <p:cNvSpPr>
                <a:spLocks noChangeShapeType="1"/>
              </p:cNvSpPr>
              <p:nvPr/>
            </p:nvSpPr>
            <p:spPr bwMode="auto">
              <a:xfrm>
                <a:off x="1829" y="3151"/>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3" name="Line 20"/>
              <p:cNvSpPr>
                <a:spLocks noChangeShapeType="1"/>
              </p:cNvSpPr>
              <p:nvPr/>
            </p:nvSpPr>
            <p:spPr bwMode="auto">
              <a:xfrm>
                <a:off x="1979"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4" name="Line 21"/>
              <p:cNvSpPr>
                <a:spLocks noChangeShapeType="1"/>
              </p:cNvSpPr>
              <p:nvPr/>
            </p:nvSpPr>
            <p:spPr bwMode="auto">
              <a:xfrm>
                <a:off x="1979"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5" name="Line 22"/>
              <p:cNvSpPr>
                <a:spLocks noChangeShapeType="1"/>
              </p:cNvSpPr>
              <p:nvPr/>
            </p:nvSpPr>
            <p:spPr bwMode="auto">
              <a:xfrm>
                <a:off x="2303"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6" name="Line 23"/>
              <p:cNvSpPr>
                <a:spLocks noChangeShapeType="1"/>
              </p:cNvSpPr>
              <p:nvPr/>
            </p:nvSpPr>
            <p:spPr bwMode="auto">
              <a:xfrm>
                <a:off x="2303" y="3327"/>
                <a:ext cx="3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7" name="Line 24"/>
              <p:cNvSpPr>
                <a:spLocks noChangeShapeType="1"/>
              </p:cNvSpPr>
              <p:nvPr/>
            </p:nvSpPr>
            <p:spPr bwMode="auto">
              <a:xfrm>
                <a:off x="2678"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8" name="Line 25"/>
              <p:cNvSpPr>
                <a:spLocks noChangeShapeType="1"/>
              </p:cNvSpPr>
              <p:nvPr/>
            </p:nvSpPr>
            <p:spPr bwMode="auto">
              <a:xfrm>
                <a:off x="2678" y="3410"/>
                <a:ext cx="424"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9" name="Line 26"/>
              <p:cNvSpPr>
                <a:spLocks noChangeShapeType="1"/>
              </p:cNvSpPr>
              <p:nvPr/>
            </p:nvSpPr>
            <p:spPr bwMode="auto">
              <a:xfrm>
                <a:off x="3102"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0" name="Line 27"/>
              <p:cNvSpPr>
                <a:spLocks noChangeShapeType="1"/>
              </p:cNvSpPr>
              <p:nvPr/>
            </p:nvSpPr>
            <p:spPr bwMode="auto">
              <a:xfrm>
                <a:off x="3102" y="3462"/>
                <a:ext cx="436"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1" name="Line 28"/>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2" name="Line 29"/>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3" name="Line 30"/>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4" name="Line 31"/>
              <p:cNvSpPr>
                <a:spLocks noChangeShapeType="1"/>
              </p:cNvSpPr>
              <p:nvPr/>
            </p:nvSpPr>
            <p:spPr bwMode="auto">
              <a:xfrm flipV="1">
                <a:off x="3538" y="3462"/>
                <a:ext cx="44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5" name="Line 32"/>
              <p:cNvSpPr>
                <a:spLocks noChangeShapeType="1"/>
              </p:cNvSpPr>
              <p:nvPr/>
            </p:nvSpPr>
            <p:spPr bwMode="auto">
              <a:xfrm>
                <a:off x="3987"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6" name="Line 33"/>
              <p:cNvSpPr>
                <a:spLocks noChangeShapeType="1"/>
              </p:cNvSpPr>
              <p:nvPr/>
            </p:nvSpPr>
            <p:spPr bwMode="auto">
              <a:xfrm flipV="1">
                <a:off x="3987" y="3410"/>
                <a:ext cx="4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7" name="Line 34"/>
              <p:cNvSpPr>
                <a:spLocks noChangeShapeType="1"/>
              </p:cNvSpPr>
              <p:nvPr/>
            </p:nvSpPr>
            <p:spPr bwMode="auto">
              <a:xfrm>
                <a:off x="4412"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8" name="Line 35"/>
              <p:cNvSpPr>
                <a:spLocks noChangeShapeType="1"/>
              </p:cNvSpPr>
              <p:nvPr/>
            </p:nvSpPr>
            <p:spPr bwMode="auto">
              <a:xfrm flipV="1">
                <a:off x="4412" y="3327"/>
                <a:ext cx="3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9" name="Line 36"/>
              <p:cNvSpPr>
                <a:spLocks noChangeShapeType="1"/>
              </p:cNvSpPr>
              <p:nvPr/>
            </p:nvSpPr>
            <p:spPr bwMode="auto">
              <a:xfrm>
                <a:off x="4786"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0" name="Line 37"/>
              <p:cNvSpPr>
                <a:spLocks noChangeShapeType="1"/>
              </p:cNvSpPr>
              <p:nvPr/>
            </p:nvSpPr>
            <p:spPr bwMode="auto">
              <a:xfrm flipV="1">
                <a:off x="4786"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1" name="Line 38"/>
              <p:cNvSpPr>
                <a:spLocks noChangeShapeType="1"/>
              </p:cNvSpPr>
              <p:nvPr/>
            </p:nvSpPr>
            <p:spPr bwMode="auto">
              <a:xfrm>
                <a:off x="511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2" name="Line 39"/>
              <p:cNvSpPr>
                <a:spLocks noChangeShapeType="1"/>
              </p:cNvSpPr>
              <p:nvPr/>
            </p:nvSpPr>
            <p:spPr bwMode="auto">
              <a:xfrm flipV="1">
                <a:off x="5110" y="3151"/>
                <a:ext cx="1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3" name="Line 40"/>
              <p:cNvSpPr>
                <a:spLocks noChangeShapeType="1"/>
              </p:cNvSpPr>
              <p:nvPr/>
            </p:nvSpPr>
            <p:spPr bwMode="auto">
              <a:xfrm>
                <a:off x="5247"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4" name="Line 41"/>
              <p:cNvSpPr>
                <a:spLocks noChangeShapeType="1"/>
              </p:cNvSpPr>
              <p:nvPr/>
            </p:nvSpPr>
            <p:spPr bwMode="auto">
              <a:xfrm flipV="1">
                <a:off x="5247" y="3089"/>
                <a:ext cx="1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5" name="Line 42"/>
              <p:cNvSpPr>
                <a:spLocks noChangeShapeType="1"/>
              </p:cNvSpPr>
              <p:nvPr/>
            </p:nvSpPr>
            <p:spPr bwMode="auto">
              <a:xfrm>
                <a:off x="538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6" name="Line 43"/>
              <p:cNvSpPr>
                <a:spLocks noChangeShapeType="1"/>
              </p:cNvSpPr>
              <p:nvPr/>
            </p:nvSpPr>
            <p:spPr bwMode="auto">
              <a:xfrm flipV="1">
                <a:off x="5385" y="3016"/>
                <a:ext cx="1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7" name="Line 44"/>
              <p:cNvSpPr>
                <a:spLocks noChangeShapeType="1"/>
              </p:cNvSpPr>
              <p:nvPr/>
            </p:nvSpPr>
            <p:spPr bwMode="auto">
              <a:xfrm>
                <a:off x="5497"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8" name="Line 45"/>
              <p:cNvSpPr>
                <a:spLocks noChangeShapeType="1"/>
              </p:cNvSpPr>
              <p:nvPr/>
            </p:nvSpPr>
            <p:spPr bwMode="auto">
              <a:xfrm flipV="1">
                <a:off x="5497"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9" name="Line 46"/>
              <p:cNvSpPr>
                <a:spLocks noChangeShapeType="1"/>
              </p:cNvSpPr>
              <p:nvPr/>
            </p:nvSpPr>
            <p:spPr bwMode="auto">
              <a:xfrm>
                <a:off x="5584"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0" name="Line 47"/>
              <p:cNvSpPr>
                <a:spLocks noChangeShapeType="1"/>
              </p:cNvSpPr>
              <p:nvPr/>
            </p:nvSpPr>
            <p:spPr bwMode="auto">
              <a:xfrm flipV="1">
                <a:off x="5584"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1" name="Line 48"/>
              <p:cNvSpPr>
                <a:spLocks noChangeShapeType="1"/>
              </p:cNvSpPr>
              <p:nvPr/>
            </p:nvSpPr>
            <p:spPr bwMode="auto">
              <a:xfrm>
                <a:off x="5659"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2" name="Line 49"/>
              <p:cNvSpPr>
                <a:spLocks noChangeShapeType="1"/>
              </p:cNvSpPr>
              <p:nvPr/>
            </p:nvSpPr>
            <p:spPr bwMode="auto">
              <a:xfrm flipV="1">
                <a:off x="5659" y="2767"/>
                <a:ext cx="50"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3" name="Line 50"/>
              <p:cNvSpPr>
                <a:spLocks noChangeShapeType="1"/>
              </p:cNvSpPr>
              <p:nvPr/>
            </p:nvSpPr>
            <p:spPr bwMode="auto">
              <a:xfrm>
                <a:off x="5709"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4" name="Line 51"/>
              <p:cNvSpPr>
                <a:spLocks noChangeShapeType="1"/>
              </p:cNvSpPr>
              <p:nvPr/>
            </p:nvSpPr>
            <p:spPr bwMode="auto">
              <a:xfrm flipV="1">
                <a:off x="5709" y="2674"/>
                <a:ext cx="3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5" name="Line 52"/>
              <p:cNvSpPr>
                <a:spLocks noChangeShapeType="1"/>
              </p:cNvSpPr>
              <p:nvPr/>
            </p:nvSpPr>
            <p:spPr bwMode="auto">
              <a:xfrm>
                <a:off x="5746"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6" name="Line 53"/>
              <p:cNvSpPr>
                <a:spLocks noChangeShapeType="1"/>
              </p:cNvSpPr>
              <p:nvPr/>
            </p:nvSpPr>
            <p:spPr bwMode="auto">
              <a:xfrm flipV="1">
                <a:off x="5746"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7" name="Line 54"/>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8" name="Line 55"/>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9" name="Line 56"/>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0" name="Line 57"/>
              <p:cNvSpPr>
                <a:spLocks noChangeShapeType="1"/>
              </p:cNvSpPr>
              <p:nvPr/>
            </p:nvSpPr>
            <p:spPr bwMode="auto">
              <a:xfrm flipH="1" flipV="1">
                <a:off x="5746" y="2508"/>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1" name="Line 58"/>
              <p:cNvSpPr>
                <a:spLocks noChangeShapeType="1"/>
              </p:cNvSpPr>
              <p:nvPr/>
            </p:nvSpPr>
            <p:spPr bwMode="auto">
              <a:xfrm>
                <a:off x="5746"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2" name="Line 59"/>
              <p:cNvSpPr>
                <a:spLocks noChangeShapeType="1"/>
              </p:cNvSpPr>
              <p:nvPr/>
            </p:nvSpPr>
            <p:spPr bwMode="auto">
              <a:xfrm flipH="1" flipV="1">
                <a:off x="5721"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3" name="Line 60"/>
              <p:cNvSpPr>
                <a:spLocks noChangeShapeType="1"/>
              </p:cNvSpPr>
              <p:nvPr/>
            </p:nvSpPr>
            <p:spPr bwMode="auto">
              <a:xfrm>
                <a:off x="5721"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4" name="Line 61"/>
              <p:cNvSpPr>
                <a:spLocks noChangeShapeType="1"/>
              </p:cNvSpPr>
              <p:nvPr/>
            </p:nvSpPr>
            <p:spPr bwMode="auto">
              <a:xfrm flipH="1" flipV="1">
                <a:off x="5671"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5" name="Line 62"/>
              <p:cNvSpPr>
                <a:spLocks noChangeShapeType="1"/>
              </p:cNvSpPr>
              <p:nvPr/>
            </p:nvSpPr>
            <p:spPr bwMode="auto">
              <a:xfrm>
                <a:off x="5671"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6" name="Line 63"/>
              <p:cNvSpPr>
                <a:spLocks noChangeShapeType="1"/>
              </p:cNvSpPr>
              <p:nvPr/>
            </p:nvSpPr>
            <p:spPr bwMode="auto">
              <a:xfrm flipH="1" flipV="1">
                <a:off x="5609" y="2280"/>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7" name="Line 64"/>
              <p:cNvSpPr>
                <a:spLocks noChangeShapeType="1"/>
              </p:cNvSpPr>
              <p:nvPr/>
            </p:nvSpPr>
            <p:spPr bwMode="auto">
              <a:xfrm>
                <a:off x="5609"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8" name="Line 65"/>
              <p:cNvSpPr>
                <a:spLocks noChangeShapeType="1"/>
              </p:cNvSpPr>
              <p:nvPr/>
            </p:nvSpPr>
            <p:spPr bwMode="auto">
              <a:xfrm flipH="1" flipV="1">
                <a:off x="5522"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9" name="Line 66"/>
              <p:cNvSpPr>
                <a:spLocks noChangeShapeType="1"/>
              </p:cNvSpPr>
              <p:nvPr/>
            </p:nvSpPr>
            <p:spPr bwMode="auto">
              <a:xfrm>
                <a:off x="5522"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0" name="Line 67"/>
              <p:cNvSpPr>
                <a:spLocks noChangeShapeType="1"/>
              </p:cNvSpPr>
              <p:nvPr/>
            </p:nvSpPr>
            <p:spPr bwMode="auto">
              <a:xfrm flipH="1" flipV="1">
                <a:off x="5422"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1" name="Line 68"/>
              <p:cNvSpPr>
                <a:spLocks noChangeShapeType="1"/>
              </p:cNvSpPr>
              <p:nvPr/>
            </p:nvSpPr>
            <p:spPr bwMode="auto">
              <a:xfrm>
                <a:off x="5422"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2" name="Line 69"/>
              <p:cNvSpPr>
                <a:spLocks noChangeShapeType="1"/>
              </p:cNvSpPr>
              <p:nvPr/>
            </p:nvSpPr>
            <p:spPr bwMode="auto">
              <a:xfrm flipH="1" flipV="1">
                <a:off x="5310"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3" name="Line 70"/>
              <p:cNvSpPr>
                <a:spLocks noChangeShapeType="1"/>
              </p:cNvSpPr>
              <p:nvPr/>
            </p:nvSpPr>
            <p:spPr bwMode="auto">
              <a:xfrm>
                <a:off x="5310"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4" name="Line 71"/>
              <p:cNvSpPr>
                <a:spLocks noChangeShapeType="1"/>
              </p:cNvSpPr>
              <p:nvPr/>
            </p:nvSpPr>
            <p:spPr bwMode="auto">
              <a:xfrm flipH="1" flipV="1">
                <a:off x="5185"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5" name="Line 72"/>
              <p:cNvSpPr>
                <a:spLocks noChangeShapeType="1"/>
              </p:cNvSpPr>
              <p:nvPr/>
            </p:nvSpPr>
            <p:spPr bwMode="auto">
              <a:xfrm>
                <a:off x="5185"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6" name="Line 73"/>
              <p:cNvSpPr>
                <a:spLocks noChangeShapeType="1"/>
              </p:cNvSpPr>
              <p:nvPr/>
            </p:nvSpPr>
            <p:spPr bwMode="auto">
              <a:xfrm flipH="1" flipV="1">
                <a:off x="4886" y="1928"/>
                <a:ext cx="299"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7" name="Line 74"/>
              <p:cNvSpPr>
                <a:spLocks noChangeShapeType="1"/>
              </p:cNvSpPr>
              <p:nvPr/>
            </p:nvSpPr>
            <p:spPr bwMode="auto">
              <a:xfrm>
                <a:off x="4886"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8" name="Line 75"/>
              <p:cNvSpPr>
                <a:spLocks noChangeShapeType="1"/>
              </p:cNvSpPr>
              <p:nvPr/>
            </p:nvSpPr>
            <p:spPr bwMode="auto">
              <a:xfrm flipH="1" flipV="1">
                <a:off x="4549" y="1855"/>
                <a:ext cx="3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9" name="Line 76"/>
              <p:cNvSpPr>
                <a:spLocks noChangeShapeType="1"/>
              </p:cNvSpPr>
              <p:nvPr/>
            </p:nvSpPr>
            <p:spPr bwMode="auto">
              <a:xfrm>
                <a:off x="4549"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0" name="Line 77"/>
              <p:cNvSpPr>
                <a:spLocks noChangeShapeType="1"/>
              </p:cNvSpPr>
              <p:nvPr/>
            </p:nvSpPr>
            <p:spPr bwMode="auto">
              <a:xfrm flipH="1" flipV="1">
                <a:off x="4187" y="1814"/>
                <a:ext cx="3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1" name="Line 78"/>
              <p:cNvSpPr>
                <a:spLocks noChangeShapeType="1"/>
              </p:cNvSpPr>
              <p:nvPr/>
            </p:nvSpPr>
            <p:spPr bwMode="auto">
              <a:xfrm>
                <a:off x="4187"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2" name="Line 79"/>
              <p:cNvSpPr>
                <a:spLocks noChangeShapeType="1"/>
              </p:cNvSpPr>
              <p:nvPr/>
            </p:nvSpPr>
            <p:spPr bwMode="auto">
              <a:xfrm flipH="1" flipV="1">
                <a:off x="3788"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3" name="Line 80"/>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4" name="Line 81"/>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5" name="Line 82"/>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6" name="Line 83"/>
              <p:cNvSpPr>
                <a:spLocks noChangeShapeType="1"/>
              </p:cNvSpPr>
              <p:nvPr/>
            </p:nvSpPr>
            <p:spPr bwMode="auto">
              <a:xfrm flipH="1">
                <a:off x="3389"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7" name="Line 84"/>
              <p:cNvSpPr>
                <a:spLocks noChangeShapeType="1"/>
              </p:cNvSpPr>
              <p:nvPr/>
            </p:nvSpPr>
            <p:spPr bwMode="auto">
              <a:xfrm>
                <a:off x="3389"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8" name="Line 85"/>
              <p:cNvSpPr>
                <a:spLocks noChangeShapeType="1"/>
              </p:cNvSpPr>
              <p:nvPr/>
            </p:nvSpPr>
            <p:spPr bwMode="auto">
              <a:xfrm flipH="1">
                <a:off x="3014" y="1814"/>
                <a:ext cx="37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9" name="Line 86"/>
              <p:cNvSpPr>
                <a:spLocks noChangeShapeType="1"/>
              </p:cNvSpPr>
              <p:nvPr/>
            </p:nvSpPr>
            <p:spPr bwMode="auto">
              <a:xfrm>
                <a:off x="3014"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0" name="Line 87"/>
              <p:cNvSpPr>
                <a:spLocks noChangeShapeType="1"/>
              </p:cNvSpPr>
              <p:nvPr/>
            </p:nvSpPr>
            <p:spPr bwMode="auto">
              <a:xfrm flipH="1">
                <a:off x="2678" y="1855"/>
                <a:ext cx="336"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1" name="Line 88"/>
              <p:cNvSpPr>
                <a:spLocks noChangeShapeType="1"/>
              </p:cNvSpPr>
              <p:nvPr/>
            </p:nvSpPr>
            <p:spPr bwMode="auto">
              <a:xfrm>
                <a:off x="2678"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2" name="Line 89"/>
              <p:cNvSpPr>
                <a:spLocks noChangeShapeType="1"/>
              </p:cNvSpPr>
              <p:nvPr/>
            </p:nvSpPr>
            <p:spPr bwMode="auto">
              <a:xfrm flipH="1">
                <a:off x="2391" y="1928"/>
                <a:ext cx="287"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3" name="Line 90"/>
              <p:cNvSpPr>
                <a:spLocks noChangeShapeType="1"/>
              </p:cNvSpPr>
              <p:nvPr/>
            </p:nvSpPr>
            <p:spPr bwMode="auto">
              <a:xfrm>
                <a:off x="2391"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4" name="Line 91"/>
              <p:cNvSpPr>
                <a:spLocks noChangeShapeType="1"/>
              </p:cNvSpPr>
              <p:nvPr/>
            </p:nvSpPr>
            <p:spPr bwMode="auto">
              <a:xfrm flipH="1">
                <a:off x="2266"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5" name="Line 92"/>
              <p:cNvSpPr>
                <a:spLocks noChangeShapeType="1"/>
              </p:cNvSpPr>
              <p:nvPr/>
            </p:nvSpPr>
            <p:spPr bwMode="auto">
              <a:xfrm>
                <a:off x="2266"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6" name="Line 93"/>
              <p:cNvSpPr>
                <a:spLocks noChangeShapeType="1"/>
              </p:cNvSpPr>
              <p:nvPr/>
            </p:nvSpPr>
            <p:spPr bwMode="auto">
              <a:xfrm flipH="1">
                <a:off x="2154"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7" name="Line 94"/>
              <p:cNvSpPr>
                <a:spLocks noChangeShapeType="1"/>
              </p:cNvSpPr>
              <p:nvPr/>
            </p:nvSpPr>
            <p:spPr bwMode="auto">
              <a:xfrm>
                <a:off x="2154"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8" name="Line 95"/>
              <p:cNvSpPr>
                <a:spLocks noChangeShapeType="1"/>
              </p:cNvSpPr>
              <p:nvPr/>
            </p:nvSpPr>
            <p:spPr bwMode="auto">
              <a:xfrm flipH="1">
                <a:off x="2054"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9" name="Line 96"/>
              <p:cNvSpPr>
                <a:spLocks noChangeShapeType="1"/>
              </p:cNvSpPr>
              <p:nvPr/>
            </p:nvSpPr>
            <p:spPr bwMode="auto">
              <a:xfrm>
                <a:off x="2054"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0" name="Line 97"/>
              <p:cNvSpPr>
                <a:spLocks noChangeShapeType="1"/>
              </p:cNvSpPr>
              <p:nvPr/>
            </p:nvSpPr>
            <p:spPr bwMode="auto">
              <a:xfrm flipH="1">
                <a:off x="1967"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1" name="Line 98"/>
              <p:cNvSpPr>
                <a:spLocks noChangeShapeType="1"/>
              </p:cNvSpPr>
              <p:nvPr/>
            </p:nvSpPr>
            <p:spPr bwMode="auto">
              <a:xfrm>
                <a:off x="1967"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2" name="Line 99"/>
              <p:cNvSpPr>
                <a:spLocks noChangeShapeType="1"/>
              </p:cNvSpPr>
              <p:nvPr/>
            </p:nvSpPr>
            <p:spPr bwMode="auto">
              <a:xfrm flipH="1">
                <a:off x="1904" y="2280"/>
                <a:ext cx="6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3" name="Line 100"/>
              <p:cNvSpPr>
                <a:spLocks noChangeShapeType="1"/>
              </p:cNvSpPr>
              <p:nvPr/>
            </p:nvSpPr>
            <p:spPr bwMode="auto">
              <a:xfrm>
                <a:off x="1904"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4" name="Line 101"/>
              <p:cNvSpPr>
                <a:spLocks noChangeShapeType="1"/>
              </p:cNvSpPr>
              <p:nvPr/>
            </p:nvSpPr>
            <p:spPr bwMode="auto">
              <a:xfrm flipH="1">
                <a:off x="1854"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5" name="Line 102"/>
              <p:cNvSpPr>
                <a:spLocks noChangeShapeType="1"/>
              </p:cNvSpPr>
              <p:nvPr/>
            </p:nvSpPr>
            <p:spPr bwMode="auto">
              <a:xfrm>
                <a:off x="1854"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6" name="Line 103"/>
              <p:cNvSpPr>
                <a:spLocks noChangeShapeType="1"/>
              </p:cNvSpPr>
              <p:nvPr/>
            </p:nvSpPr>
            <p:spPr bwMode="auto">
              <a:xfrm flipH="1">
                <a:off x="1829"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7" name="Line 104"/>
              <p:cNvSpPr>
                <a:spLocks noChangeShapeType="1"/>
              </p:cNvSpPr>
              <p:nvPr/>
            </p:nvSpPr>
            <p:spPr bwMode="auto">
              <a:xfrm>
                <a:off x="1829"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8" name="Line 105"/>
              <p:cNvSpPr>
                <a:spLocks noChangeShapeType="1"/>
              </p:cNvSpPr>
              <p:nvPr/>
            </p:nvSpPr>
            <p:spPr bwMode="auto">
              <a:xfrm flipH="1">
                <a:off x="1817" y="2508"/>
                <a:ext cx="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9" name="Line 106"/>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0" name="Line 107"/>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1" name="Line 108"/>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2" name="Line 109"/>
              <p:cNvSpPr>
                <a:spLocks noChangeShapeType="1"/>
              </p:cNvSpPr>
              <p:nvPr/>
            </p:nvSpPr>
            <p:spPr bwMode="auto">
              <a:xfrm>
                <a:off x="1817" y="2591"/>
                <a:ext cx="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3" name="Line 110"/>
              <p:cNvSpPr>
                <a:spLocks noChangeShapeType="1"/>
              </p:cNvSpPr>
              <p:nvPr/>
            </p:nvSpPr>
            <p:spPr bwMode="auto">
              <a:xfrm>
                <a:off x="182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4" name="Line 111"/>
              <p:cNvSpPr>
                <a:spLocks noChangeShapeType="1"/>
              </p:cNvSpPr>
              <p:nvPr/>
            </p:nvSpPr>
            <p:spPr bwMode="auto">
              <a:xfrm>
                <a:off x="1829" y="2664"/>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5" name="Line 112"/>
              <p:cNvSpPr>
                <a:spLocks noChangeShapeType="1"/>
              </p:cNvSpPr>
              <p:nvPr/>
            </p:nvSpPr>
            <p:spPr bwMode="auto">
              <a:xfrm>
                <a:off x="1854"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6" name="Line 113"/>
              <p:cNvSpPr>
                <a:spLocks noChangeShapeType="1"/>
              </p:cNvSpPr>
              <p:nvPr/>
            </p:nvSpPr>
            <p:spPr bwMode="auto">
              <a:xfrm>
                <a:off x="1854" y="2736"/>
                <a:ext cx="5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7" name="Line 114"/>
              <p:cNvSpPr>
                <a:spLocks noChangeShapeType="1"/>
              </p:cNvSpPr>
              <p:nvPr/>
            </p:nvSpPr>
            <p:spPr bwMode="auto">
              <a:xfrm>
                <a:off x="1904"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8" name="Line 115"/>
              <p:cNvSpPr>
                <a:spLocks noChangeShapeType="1"/>
              </p:cNvSpPr>
              <p:nvPr/>
            </p:nvSpPr>
            <p:spPr bwMode="auto">
              <a:xfrm>
                <a:off x="1904" y="2809"/>
                <a:ext cx="6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9" name="Line 116"/>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0" name="Line 117"/>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1" name="Line 118"/>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2" name="Line 119"/>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3" name="Line 120"/>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4" name="Line 121"/>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5" name="Line 122"/>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6" name="Line 123"/>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7" name="Line 124"/>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8" name="Line 125"/>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9" name="Line 126"/>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0" name="Line 127"/>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1" name="Line 128"/>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2" name="Line 129"/>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3" name="Line 130"/>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4" name="Line 131"/>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5" name="Line 132"/>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6" name="Line 133"/>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7" name="Line 134"/>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8" name="Line 135"/>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9" name="Line 136"/>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0" name="Line 137"/>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1" name="Line 138"/>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2" name="Line 139"/>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3" name="Line 140"/>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4" name="Line 141"/>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5" name="Line 142"/>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6" name="Line 143"/>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7" name="Line 144"/>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8" name="Line 145"/>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9" name="Line 146"/>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0" name="Line 147"/>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1" name="Line 148"/>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2" name="Line 149"/>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3" name="Line 150"/>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4" name="Line 151"/>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5" name="Line 152"/>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6" name="Line 153"/>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7" name="Line 154"/>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8" name="Line 155"/>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9" name="Line 156"/>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0" name="Line 157"/>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1" name="Line 158"/>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2" name="Line 159"/>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3" name="Line 160"/>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4" name="Line 161"/>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5" name="Line 162"/>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6" name="Line 163"/>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7" name="Line 164"/>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8" name="Line 165"/>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9" name="Line 166"/>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0" name="Line 167"/>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1" name="Line 168"/>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2" name="Line 169"/>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3" name="Line 170"/>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4" name="Line 171"/>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5" name="Line 172"/>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6" name="Line 173"/>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7" name="Line 174"/>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8" name="Line 175"/>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9" name="Line 176"/>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0" name="Line 177"/>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1" name="Line 178"/>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2" name="Line 179"/>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3" name="Line 180"/>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4" name="Line 181"/>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5" name="Line 182"/>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6" name="Line 183"/>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7" name="Line 184"/>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8" name="Line 185"/>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9" name="Line 186"/>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0" name="Line 187"/>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1" name="Line 188"/>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2" name="Line 189"/>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3" name="Line 190"/>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4" name="Line 191"/>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5" name="Line 192"/>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6" name="Line 193"/>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7" name="Line 194"/>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8" name="Line 195"/>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9" name="Line 196"/>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0" name="Line 197"/>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1" name="Line 198"/>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2" name="Line 199"/>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3" name="Line 200"/>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4" name="Line 201"/>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5" name="Line 202"/>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6" name="Line 203"/>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7" name="Line 204"/>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5" name="Group 406"/>
            <p:cNvGrpSpPr>
              <a:grpSpLocks/>
            </p:cNvGrpSpPr>
            <p:nvPr/>
          </p:nvGrpSpPr>
          <p:grpSpPr bwMode="auto">
            <a:xfrm>
              <a:off x="1967" y="1938"/>
              <a:ext cx="3492" cy="1379"/>
              <a:chOff x="1967" y="1938"/>
              <a:chExt cx="3492" cy="1379"/>
            </a:xfrm>
          </p:grpSpPr>
          <p:sp>
            <p:nvSpPr>
              <p:cNvPr id="50628" name="Line 206"/>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9" name="Line 207"/>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0" name="Line 208"/>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1" name="Line 209"/>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2" name="Line 210"/>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3" name="Line 211"/>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4" name="Line 212"/>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5" name="Line 213"/>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6" name="Line 214"/>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7" name="Line 215"/>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8" name="Line 216"/>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9" name="Line 217"/>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0" name="Line 218"/>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1" name="Line 219"/>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2" name="Line 22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3" name="Line 22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4" name="Line 22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5" name="Line 22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6" name="Line 22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7" name="Line 22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8" name="Line 22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9" name="Line 22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0" name="Line 22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1" name="Line 22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2" name="Line 23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3" name="Line 23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4" name="Line 23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5" name="Line 23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6" name="Line 23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7" name="Line 23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8" name="Line 23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9" name="Line 23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0" name="Line 23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1" name="Line 23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2" name="Line 24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3" name="Line 24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4" name="Line 24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5" name="Line 24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6" name="Line 24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7" name="Line 24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8" name="Line 24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9" name="Line 24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0" name="Line 24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1" name="Line 24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2" name="Line 25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3" name="Line 25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4" name="Line 25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5" name="Line 25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6" name="Line 25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7" name="Line 25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8" name="Line 25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9" name="Line 25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0" name="Line 258"/>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1" name="Line 259"/>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2" name="Line 260"/>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3" name="Line 26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4" name="Line 26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5" name="Line 26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6" name="Line 264"/>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7" name="Line 265"/>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8" name="Line 266"/>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9" name="Line 26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0" name="Line 26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1" name="Line 26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2" name="Line 27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3" name="Line 27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4" name="Line 27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5" name="Line 27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6" name="Line 27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7" name="Line 27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8" name="Line 27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9" name="Line 27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0" name="Line 27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1" name="Line 27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2" name="Line 28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3" name="Line 28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4" name="Line 282"/>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5" name="Line 283"/>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6" name="Line 284"/>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7" name="Line 28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8" name="Line 28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9" name="Line 28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0" name="Line 28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1" name="Line 28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2" name="Line 29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3" name="Line 29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4" name="Line 29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5" name="Line 29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6" name="Line 29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7" name="Line 29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8" name="Line 29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9" name="Line 29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0" name="Line 29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1" name="Line 29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2" name="Line 30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3" name="Line 30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4" name="Line 30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5" name="Line 30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6" name="Line 30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7" name="Line 30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8" name="Line 30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9" name="Line 30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0" name="Line 30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1" name="Line 30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2" name="Line 31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3" name="Line 31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4" name="Line 31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5" name="Line 31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6" name="Line 31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7" name="Line 31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8" name="Line 31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9" name="Line 31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0" name="Line 31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1" name="Line 31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2" name="Line 32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3" name="Line 32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4" name="Line 32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5" name="Line 32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6" name="Line 32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7" name="Line 32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8" name="Line 32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9" name="Line 32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0" name="Line 32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1" name="Line 32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2" name="Line 33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3" name="Line 33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4" name="Line 33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5" name="Line 33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6" name="Line 33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7" name="Line 33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8" name="Line 33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9" name="Line 33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0" name="Line 33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1" name="Line 33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2" name="Line 34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3" name="Line 34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4" name="Line 34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5" name="Line 34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6" name="Line 34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7" name="Line 34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8" name="Line 34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9" name="Line 34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0" name="Line 348"/>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1" name="Line 349"/>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2" name="Line 350"/>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3" name="Line 351"/>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4" name="Line 352"/>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5" name="Line 35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6" name="Line 35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7" name="Line 35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8" name="Line 35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9" name="Line 35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0" name="Line 35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1" name="Line 35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2" name="Line 36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3" name="Line 36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4" name="Line 36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5" name="Line 36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6" name="Line 36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7" name="Line 36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8" name="Line 36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9" name="Line 36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0" name="Line 36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1" name="Line 36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2" name="Line 37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3" name="Line 37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4" name="Line 372"/>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5" name="Freeform 373"/>
              <p:cNvSpPr>
                <a:spLocks/>
              </p:cNvSpPr>
              <p:nvPr/>
            </p:nvSpPr>
            <p:spPr bwMode="auto">
              <a:xfrm>
                <a:off x="1967" y="1938"/>
                <a:ext cx="3492" cy="1379"/>
              </a:xfrm>
              <a:custGeom>
                <a:avLst/>
                <a:gdLst>
                  <a:gd name="T0" fmla="*/ 287 w 3492"/>
                  <a:gd name="T1" fmla="*/ 1130 h 1379"/>
                  <a:gd name="T2" fmla="*/ 561 w 3492"/>
                  <a:gd name="T3" fmla="*/ 1234 h 1379"/>
                  <a:gd name="T4" fmla="*/ 1272 w 3492"/>
                  <a:gd name="T5" fmla="*/ 1368 h 1379"/>
                  <a:gd name="T6" fmla="*/ 2045 w 3492"/>
                  <a:gd name="T7" fmla="*/ 1368 h 1379"/>
                  <a:gd name="T8" fmla="*/ 2968 w 3492"/>
                  <a:gd name="T9" fmla="*/ 1171 h 1379"/>
                  <a:gd name="T10" fmla="*/ 3280 w 3492"/>
                  <a:gd name="T11" fmla="*/ 995 h 1379"/>
                  <a:gd name="T12" fmla="*/ 3455 w 3492"/>
                  <a:gd name="T13" fmla="*/ 798 h 1379"/>
                  <a:gd name="T14" fmla="*/ 3492 w 3492"/>
                  <a:gd name="T15" fmla="*/ 653 h 1379"/>
                  <a:gd name="T16" fmla="*/ 3430 w 3492"/>
                  <a:gd name="T17" fmla="*/ 456 h 1379"/>
                  <a:gd name="T18" fmla="*/ 3031 w 3492"/>
                  <a:gd name="T19" fmla="*/ 197 h 1379"/>
                  <a:gd name="T20" fmla="*/ 2220 w 3492"/>
                  <a:gd name="T21" fmla="*/ 21 h 1379"/>
                  <a:gd name="T22" fmla="*/ 1571 w 3492"/>
                  <a:gd name="T23" fmla="*/ 21 h 1379"/>
                  <a:gd name="T24" fmla="*/ 748 w 3492"/>
                  <a:gd name="T25" fmla="*/ 197 h 1379"/>
                  <a:gd name="T26" fmla="*/ 349 w 3492"/>
                  <a:gd name="T27" fmla="*/ 456 h 1379"/>
                  <a:gd name="T28" fmla="*/ 287 w 3492"/>
                  <a:gd name="T29" fmla="*/ 653 h 1379"/>
                  <a:gd name="T30" fmla="*/ 311 w 3492"/>
                  <a:gd name="T31" fmla="*/ 767 h 1379"/>
                  <a:gd name="T32" fmla="*/ 399 w 3492"/>
                  <a:gd name="T33" fmla="*/ 881 h 1379"/>
                  <a:gd name="T34" fmla="*/ 623 w 3492"/>
                  <a:gd name="T35" fmla="*/ 1016 h 1379"/>
                  <a:gd name="T36" fmla="*/ 1397 w 3492"/>
                  <a:gd name="T37" fmla="*/ 1213 h 1379"/>
                  <a:gd name="T38" fmla="*/ 2008 w 3492"/>
                  <a:gd name="T39" fmla="*/ 1213 h 1379"/>
                  <a:gd name="T40" fmla="*/ 2731 w 3492"/>
                  <a:gd name="T41" fmla="*/ 1057 h 1379"/>
                  <a:gd name="T42" fmla="*/ 3081 w 3492"/>
                  <a:gd name="T43" fmla="*/ 819 h 1379"/>
                  <a:gd name="T44" fmla="*/ 3143 w 3492"/>
                  <a:gd name="T45" fmla="*/ 653 h 1379"/>
                  <a:gd name="T46" fmla="*/ 3056 w 3492"/>
                  <a:gd name="T47" fmla="*/ 456 h 1379"/>
                  <a:gd name="T48" fmla="*/ 2619 w 3492"/>
                  <a:gd name="T49" fmla="*/ 249 h 1379"/>
                  <a:gd name="T50" fmla="*/ 1933 w 3492"/>
                  <a:gd name="T51" fmla="*/ 166 h 1379"/>
                  <a:gd name="T52" fmla="*/ 1472 w 3492"/>
                  <a:gd name="T53" fmla="*/ 197 h 1379"/>
                  <a:gd name="T54" fmla="*/ 935 w 3492"/>
                  <a:gd name="T55" fmla="*/ 373 h 1379"/>
                  <a:gd name="T56" fmla="*/ 723 w 3492"/>
                  <a:gd name="T57" fmla="*/ 653 h 1379"/>
                  <a:gd name="T58" fmla="*/ 810 w 3492"/>
                  <a:gd name="T59" fmla="*/ 819 h 1379"/>
                  <a:gd name="T60" fmla="*/ 973 w 3492"/>
                  <a:gd name="T61" fmla="*/ 923 h 1379"/>
                  <a:gd name="T62" fmla="*/ 1309 w 3492"/>
                  <a:gd name="T63" fmla="*/ 1016 h 1379"/>
                  <a:gd name="T64" fmla="*/ 1734 w 3492"/>
                  <a:gd name="T65" fmla="*/ 1057 h 1379"/>
                  <a:gd name="T66" fmla="*/ 2307 w 3492"/>
                  <a:gd name="T67" fmla="*/ 985 h 1379"/>
                  <a:gd name="T68" fmla="*/ 2669 w 3492"/>
                  <a:gd name="T69" fmla="*/ 809 h 1379"/>
                  <a:gd name="T70" fmla="*/ 2756 w 3492"/>
                  <a:gd name="T71" fmla="*/ 653 h 1379"/>
                  <a:gd name="T72" fmla="*/ 2619 w 3492"/>
                  <a:gd name="T73" fmla="*/ 467 h 1379"/>
                  <a:gd name="T74" fmla="*/ 2257 w 3492"/>
                  <a:gd name="T75" fmla="*/ 353 h 1379"/>
                  <a:gd name="T76" fmla="*/ 1946 w 3492"/>
                  <a:gd name="T77" fmla="*/ 322 h 1379"/>
                  <a:gd name="T78" fmla="*/ 1497 w 3492"/>
                  <a:gd name="T79" fmla="*/ 384 h 1379"/>
                  <a:gd name="T80" fmla="*/ 1210 w 3492"/>
                  <a:gd name="T81" fmla="*/ 529 h 1379"/>
                  <a:gd name="T82" fmla="*/ 1147 w 3492"/>
                  <a:gd name="T83" fmla="*/ 653 h 1379"/>
                  <a:gd name="T84" fmla="*/ 1210 w 3492"/>
                  <a:gd name="T85" fmla="*/ 757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2" h="1379">
                    <a:moveTo>
                      <a:pt x="0" y="943"/>
                    </a:moveTo>
                    <a:lnTo>
                      <a:pt x="124" y="1037"/>
                    </a:lnTo>
                    <a:lnTo>
                      <a:pt x="287" y="1130"/>
                    </a:lnTo>
                    <a:lnTo>
                      <a:pt x="287" y="1130"/>
                    </a:lnTo>
                    <a:lnTo>
                      <a:pt x="424" y="1182"/>
                    </a:lnTo>
                    <a:lnTo>
                      <a:pt x="561" y="1234"/>
                    </a:lnTo>
                    <a:lnTo>
                      <a:pt x="723" y="1275"/>
                    </a:lnTo>
                    <a:lnTo>
                      <a:pt x="898" y="1317"/>
                    </a:lnTo>
                    <a:lnTo>
                      <a:pt x="1272" y="1368"/>
                    </a:lnTo>
                    <a:lnTo>
                      <a:pt x="1671" y="1379"/>
                    </a:lnTo>
                    <a:lnTo>
                      <a:pt x="1671" y="1379"/>
                    </a:lnTo>
                    <a:lnTo>
                      <a:pt x="2045" y="1368"/>
                    </a:lnTo>
                    <a:lnTo>
                      <a:pt x="2382" y="1327"/>
                    </a:lnTo>
                    <a:lnTo>
                      <a:pt x="2694" y="1254"/>
                    </a:lnTo>
                    <a:lnTo>
                      <a:pt x="2968" y="1171"/>
                    </a:lnTo>
                    <a:lnTo>
                      <a:pt x="3081" y="1120"/>
                    </a:lnTo>
                    <a:lnTo>
                      <a:pt x="3181" y="1057"/>
                    </a:lnTo>
                    <a:lnTo>
                      <a:pt x="3280" y="995"/>
                    </a:lnTo>
                    <a:lnTo>
                      <a:pt x="3355" y="933"/>
                    </a:lnTo>
                    <a:lnTo>
                      <a:pt x="3418" y="871"/>
                    </a:lnTo>
                    <a:lnTo>
                      <a:pt x="3455" y="798"/>
                    </a:lnTo>
                    <a:lnTo>
                      <a:pt x="3492" y="726"/>
                    </a:lnTo>
                    <a:lnTo>
                      <a:pt x="3492" y="653"/>
                    </a:lnTo>
                    <a:lnTo>
                      <a:pt x="3492" y="653"/>
                    </a:lnTo>
                    <a:lnTo>
                      <a:pt x="3492" y="581"/>
                    </a:lnTo>
                    <a:lnTo>
                      <a:pt x="3467" y="518"/>
                    </a:lnTo>
                    <a:lnTo>
                      <a:pt x="3430" y="456"/>
                    </a:lnTo>
                    <a:lnTo>
                      <a:pt x="3368" y="394"/>
                    </a:lnTo>
                    <a:lnTo>
                      <a:pt x="3218" y="290"/>
                    </a:lnTo>
                    <a:lnTo>
                      <a:pt x="3031" y="197"/>
                    </a:lnTo>
                    <a:lnTo>
                      <a:pt x="2794" y="114"/>
                    </a:lnTo>
                    <a:lnTo>
                      <a:pt x="2519" y="52"/>
                    </a:lnTo>
                    <a:lnTo>
                      <a:pt x="2220" y="21"/>
                    </a:lnTo>
                    <a:lnTo>
                      <a:pt x="1896" y="0"/>
                    </a:lnTo>
                    <a:lnTo>
                      <a:pt x="1896" y="0"/>
                    </a:lnTo>
                    <a:lnTo>
                      <a:pt x="1571" y="21"/>
                    </a:lnTo>
                    <a:lnTo>
                      <a:pt x="1260" y="52"/>
                    </a:lnTo>
                    <a:lnTo>
                      <a:pt x="985" y="114"/>
                    </a:lnTo>
                    <a:lnTo>
                      <a:pt x="748" y="197"/>
                    </a:lnTo>
                    <a:lnTo>
                      <a:pt x="561" y="290"/>
                    </a:lnTo>
                    <a:lnTo>
                      <a:pt x="411" y="394"/>
                    </a:lnTo>
                    <a:lnTo>
                      <a:pt x="349" y="456"/>
                    </a:lnTo>
                    <a:lnTo>
                      <a:pt x="311" y="518"/>
                    </a:lnTo>
                    <a:lnTo>
                      <a:pt x="287" y="581"/>
                    </a:lnTo>
                    <a:lnTo>
                      <a:pt x="287" y="653"/>
                    </a:lnTo>
                    <a:lnTo>
                      <a:pt x="287" y="653"/>
                    </a:lnTo>
                    <a:lnTo>
                      <a:pt x="287" y="705"/>
                    </a:lnTo>
                    <a:lnTo>
                      <a:pt x="311" y="767"/>
                    </a:lnTo>
                    <a:lnTo>
                      <a:pt x="349" y="829"/>
                    </a:lnTo>
                    <a:lnTo>
                      <a:pt x="399" y="881"/>
                    </a:lnTo>
                    <a:lnTo>
                      <a:pt x="399" y="881"/>
                    </a:lnTo>
                    <a:lnTo>
                      <a:pt x="499" y="954"/>
                    </a:lnTo>
                    <a:lnTo>
                      <a:pt x="623" y="1016"/>
                    </a:lnTo>
                    <a:lnTo>
                      <a:pt x="623" y="1016"/>
                    </a:lnTo>
                    <a:lnTo>
                      <a:pt x="835" y="1109"/>
                    </a:lnTo>
                    <a:lnTo>
                      <a:pt x="1097" y="1171"/>
                    </a:lnTo>
                    <a:lnTo>
                      <a:pt x="1397" y="1213"/>
                    </a:lnTo>
                    <a:lnTo>
                      <a:pt x="1709" y="1223"/>
                    </a:lnTo>
                    <a:lnTo>
                      <a:pt x="1709" y="1223"/>
                    </a:lnTo>
                    <a:lnTo>
                      <a:pt x="2008" y="1213"/>
                    </a:lnTo>
                    <a:lnTo>
                      <a:pt x="2270" y="1182"/>
                    </a:lnTo>
                    <a:lnTo>
                      <a:pt x="2519" y="1130"/>
                    </a:lnTo>
                    <a:lnTo>
                      <a:pt x="2731" y="1057"/>
                    </a:lnTo>
                    <a:lnTo>
                      <a:pt x="2906" y="975"/>
                    </a:lnTo>
                    <a:lnTo>
                      <a:pt x="3031" y="871"/>
                    </a:lnTo>
                    <a:lnTo>
                      <a:pt x="3081" y="819"/>
                    </a:lnTo>
                    <a:lnTo>
                      <a:pt x="3118" y="767"/>
                    </a:lnTo>
                    <a:lnTo>
                      <a:pt x="3143" y="705"/>
                    </a:lnTo>
                    <a:lnTo>
                      <a:pt x="3143" y="653"/>
                    </a:lnTo>
                    <a:lnTo>
                      <a:pt x="3143" y="653"/>
                    </a:lnTo>
                    <a:lnTo>
                      <a:pt x="3131" y="550"/>
                    </a:lnTo>
                    <a:lnTo>
                      <a:pt x="3056" y="456"/>
                    </a:lnTo>
                    <a:lnTo>
                      <a:pt x="2944" y="373"/>
                    </a:lnTo>
                    <a:lnTo>
                      <a:pt x="2794" y="301"/>
                    </a:lnTo>
                    <a:lnTo>
                      <a:pt x="2619" y="249"/>
                    </a:lnTo>
                    <a:lnTo>
                      <a:pt x="2407" y="197"/>
                    </a:lnTo>
                    <a:lnTo>
                      <a:pt x="2183" y="176"/>
                    </a:lnTo>
                    <a:lnTo>
                      <a:pt x="1933" y="166"/>
                    </a:lnTo>
                    <a:lnTo>
                      <a:pt x="1933" y="166"/>
                    </a:lnTo>
                    <a:lnTo>
                      <a:pt x="1696" y="176"/>
                    </a:lnTo>
                    <a:lnTo>
                      <a:pt x="1472" y="197"/>
                    </a:lnTo>
                    <a:lnTo>
                      <a:pt x="1260" y="249"/>
                    </a:lnTo>
                    <a:lnTo>
                      <a:pt x="1085" y="301"/>
                    </a:lnTo>
                    <a:lnTo>
                      <a:pt x="935" y="373"/>
                    </a:lnTo>
                    <a:lnTo>
                      <a:pt x="823" y="456"/>
                    </a:lnTo>
                    <a:lnTo>
                      <a:pt x="748" y="550"/>
                    </a:lnTo>
                    <a:lnTo>
                      <a:pt x="723" y="653"/>
                    </a:lnTo>
                    <a:lnTo>
                      <a:pt x="723" y="653"/>
                    </a:lnTo>
                    <a:lnTo>
                      <a:pt x="748" y="736"/>
                    </a:lnTo>
                    <a:lnTo>
                      <a:pt x="810" y="819"/>
                    </a:lnTo>
                    <a:lnTo>
                      <a:pt x="810" y="819"/>
                    </a:lnTo>
                    <a:lnTo>
                      <a:pt x="885" y="871"/>
                    </a:lnTo>
                    <a:lnTo>
                      <a:pt x="973" y="923"/>
                    </a:lnTo>
                    <a:lnTo>
                      <a:pt x="973" y="923"/>
                    </a:lnTo>
                    <a:lnTo>
                      <a:pt x="1135" y="975"/>
                    </a:lnTo>
                    <a:lnTo>
                      <a:pt x="1309" y="1016"/>
                    </a:lnTo>
                    <a:lnTo>
                      <a:pt x="1521" y="1047"/>
                    </a:lnTo>
                    <a:lnTo>
                      <a:pt x="1734" y="1057"/>
                    </a:lnTo>
                    <a:lnTo>
                      <a:pt x="1734" y="1057"/>
                    </a:lnTo>
                    <a:lnTo>
                      <a:pt x="1946" y="1047"/>
                    </a:lnTo>
                    <a:lnTo>
                      <a:pt x="2133" y="1026"/>
                    </a:lnTo>
                    <a:lnTo>
                      <a:pt x="2307" y="985"/>
                    </a:lnTo>
                    <a:lnTo>
                      <a:pt x="2457" y="933"/>
                    </a:lnTo>
                    <a:lnTo>
                      <a:pt x="2582" y="881"/>
                    </a:lnTo>
                    <a:lnTo>
                      <a:pt x="2669" y="809"/>
                    </a:lnTo>
                    <a:lnTo>
                      <a:pt x="2731" y="736"/>
                    </a:lnTo>
                    <a:lnTo>
                      <a:pt x="2756" y="653"/>
                    </a:lnTo>
                    <a:lnTo>
                      <a:pt x="2756" y="653"/>
                    </a:lnTo>
                    <a:lnTo>
                      <a:pt x="2731" y="581"/>
                    </a:lnTo>
                    <a:lnTo>
                      <a:pt x="2694" y="529"/>
                    </a:lnTo>
                    <a:lnTo>
                      <a:pt x="2619" y="467"/>
                    </a:lnTo>
                    <a:lnTo>
                      <a:pt x="2519" y="425"/>
                    </a:lnTo>
                    <a:lnTo>
                      <a:pt x="2395" y="384"/>
                    </a:lnTo>
                    <a:lnTo>
                      <a:pt x="2257" y="353"/>
                    </a:lnTo>
                    <a:lnTo>
                      <a:pt x="2108" y="332"/>
                    </a:lnTo>
                    <a:lnTo>
                      <a:pt x="1946" y="322"/>
                    </a:lnTo>
                    <a:lnTo>
                      <a:pt x="1946" y="322"/>
                    </a:lnTo>
                    <a:lnTo>
                      <a:pt x="1783" y="332"/>
                    </a:lnTo>
                    <a:lnTo>
                      <a:pt x="1634" y="353"/>
                    </a:lnTo>
                    <a:lnTo>
                      <a:pt x="1497" y="384"/>
                    </a:lnTo>
                    <a:lnTo>
                      <a:pt x="1372" y="425"/>
                    </a:lnTo>
                    <a:lnTo>
                      <a:pt x="1284" y="467"/>
                    </a:lnTo>
                    <a:lnTo>
                      <a:pt x="1210" y="529"/>
                    </a:lnTo>
                    <a:lnTo>
                      <a:pt x="1160" y="581"/>
                    </a:lnTo>
                    <a:lnTo>
                      <a:pt x="1147" y="653"/>
                    </a:lnTo>
                    <a:lnTo>
                      <a:pt x="1147" y="653"/>
                    </a:lnTo>
                    <a:lnTo>
                      <a:pt x="1160" y="705"/>
                    </a:lnTo>
                    <a:lnTo>
                      <a:pt x="1210" y="757"/>
                    </a:lnTo>
                    <a:lnTo>
                      <a:pt x="1210" y="757"/>
                    </a:lnTo>
                    <a:lnTo>
                      <a:pt x="0" y="94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796" name="Line 374"/>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7" name="Line 375"/>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8" name="Line 376"/>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9" name="Line 377"/>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0" name="Line 378"/>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1" name="Line 379"/>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2" name="Line 380"/>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3" name="Line 381"/>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4" name="Line 382"/>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5" name="Line 383"/>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6" name="Line 384"/>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7" name="Line 385"/>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8" name="Line 386"/>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9" name="Line 387"/>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0" name="Line 388"/>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1" name="Line 389"/>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2" name="Line 390"/>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3" name="Line 391"/>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4" name="Line 392"/>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5" name="Line 393"/>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6" name="Line 394"/>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7" name="Line 395"/>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8" name="Line 396"/>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9" name="Line 397"/>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0" name="Line 398"/>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1" name="Line 399"/>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2" name="Line 400"/>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3" name="Line 401"/>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4" name="Line 402"/>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5" name="Line 403"/>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6" name="Line 404"/>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7" name="Line 405"/>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6" name="Group 607"/>
            <p:cNvGrpSpPr>
              <a:grpSpLocks/>
            </p:cNvGrpSpPr>
            <p:nvPr/>
          </p:nvGrpSpPr>
          <p:grpSpPr bwMode="auto">
            <a:xfrm>
              <a:off x="2254" y="1938"/>
              <a:ext cx="3205" cy="1223"/>
              <a:chOff x="2254" y="1938"/>
              <a:chExt cx="3205" cy="1223"/>
            </a:xfrm>
          </p:grpSpPr>
          <p:sp>
            <p:nvSpPr>
              <p:cNvPr id="50428" name="Line 407"/>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9" name="Line 408"/>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0" name="Line 409"/>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1" name="Line 410"/>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2" name="Line 411"/>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3" name="Line 412"/>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4" name="Line 413"/>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5" name="Line 414"/>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6" name="Line 415"/>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7" name="Line 416"/>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8" name="Line 417"/>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9" name="Line 418"/>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0" name="Line 419"/>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1" name="Line 420"/>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2" name="Line 421"/>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3" name="Line 422"/>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4" name="Line 423"/>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5" name="Line 424"/>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6" name="Line 425"/>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7" name="Line 426"/>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8" name="Line 427"/>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9" name="Line 428"/>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0" name="Line 429"/>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1" name="Line 430"/>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2" name="Line 431"/>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3" name="Line 432"/>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4" name="Line 433"/>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5" name="Line 434"/>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6" name="Line 435"/>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7" name="Line 436"/>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8" name="Line 437"/>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9" name="Line 438"/>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0" name="Line 439"/>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1" name="Line 440"/>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2" name="Line 441"/>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3" name="Line 442"/>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4" name="Line 443"/>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5" name="Line 444"/>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6" name="Line 445"/>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7" name="Line 446"/>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8" name="Line 447"/>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9" name="Line 448"/>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0" name="Line 449"/>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1" name="Line 450"/>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2" name="Line 451"/>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3" name="Line 452"/>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4" name="Line 453"/>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5" name="Line 454"/>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6" name="Line 455"/>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7" name="Line 456"/>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8" name="Line 457"/>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9" name="Line 458"/>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0" name="Line 459"/>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1" name="Line 460"/>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2" name="Line 461"/>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3" name="Line 462"/>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4" name="Line 463"/>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5" name="Line 464"/>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6" name="Line 465"/>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7" name="Line 466"/>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8" name="Line 467"/>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9" name="Line 468"/>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0" name="Line 469"/>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1" name="Line 470"/>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2" name="Line 471"/>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3" name="Line 472"/>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4" name="Line 473"/>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5" name="Line 474"/>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6" name="Line 475"/>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7" name="Line 476"/>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8" name="Line 477"/>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9" name="Line 478"/>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0" name="Line 479"/>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1" name="Line 480"/>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2" name="Line 481"/>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3" name="Line 482"/>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4" name="Line 483"/>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5" name="Line 484"/>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6" name="Line 485"/>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7" name="Line 486"/>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8" name="Line 487"/>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9" name="Line 488"/>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0" name="Line 489"/>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1" name="Line 490"/>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2" name="Line 491"/>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3" name="Line 492"/>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4" name="Line 493"/>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5" name="Line 494"/>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6" name="Line 495"/>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7" name="Line 496"/>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8" name="Line 497"/>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9" name="Line 498"/>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0" name="Line 499"/>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1" name="Line 500"/>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2" name="Line 501"/>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3" name="Line 502"/>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4" name="Line 503"/>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5" name="Line 504"/>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6" name="Line 505"/>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7" name="Line 506"/>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8" name="Line 507"/>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9" name="Line 508"/>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0" name="Line 509"/>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1" name="Line 510"/>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2" name="Line 511"/>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3" name="Line 512"/>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4" name="Line 513"/>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5" name="Line 514"/>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6" name="Line 515"/>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7" name="Line 516"/>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8" name="Line 517"/>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9" name="Line 518"/>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0" name="Line 519"/>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1" name="Line 520"/>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2" name="Line 521"/>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3" name="Line 522"/>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4" name="Line 523"/>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5" name="Line 524"/>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6" name="Line 525"/>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7" name="Line 526"/>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8" name="Line 527"/>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9" name="Line 528"/>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0" name="Line 529"/>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1" name="Line 530"/>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2" name="Line 531"/>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3" name="Line 532"/>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4" name="Line 533"/>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5" name="Line 534"/>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6" name="Line 535"/>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7" name="Line 536"/>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8" name="Line 537"/>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9" name="Line 538"/>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0" name="Line 539"/>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1" name="Line 540"/>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2" name="Line 541"/>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3" name="Line 542"/>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4" name="Line 543"/>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5" name="Line 544"/>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6" name="Line 545"/>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7" name="Line 546"/>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8" name="Line 547"/>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9" name="Line 548"/>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0" name="Line 549"/>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1" name="Line 550"/>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2" name="Line 551"/>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3" name="Line 552"/>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4" name="Line 553"/>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5" name="Line 554"/>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6" name="Line 555"/>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7" name="Line 556"/>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8" name="Line 557"/>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9" name="Line 55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0" name="Line 55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1" name="Line 560"/>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2" name="Line 561"/>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3" name="Line 562"/>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4" name="Line 563"/>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5" name="Line 564"/>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6" name="Line 565"/>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7" name="Line 566"/>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8" name="Line 567"/>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9" name="Line 56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0" name="Line 56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1" name="Line 570"/>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2" name="Line 571"/>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3" name="Line 572"/>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4" name="Line 573"/>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5" name="Line 574"/>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6" name="Line 575"/>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7" name="Line 576"/>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8" name="Line 577"/>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9" name="Line 578"/>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0" name="Line 57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1" name="Line 58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2" name="Line 58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3" name="Line 58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4" name="Line 58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5" name="Line 58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6" name="Line 58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7" name="Line 58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8" name="Line 58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9" name="Line 58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0" name="Line 58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1" name="Line 59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2" name="Line 59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3" name="Line 59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4" name="Line 59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5" name="Line 59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6" name="Line 59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7" name="Line 59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8" name="Line 59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9" name="Line 59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0" name="Line 59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1" name="Line 60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2" name="Line 60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3" name="Line 60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4" name="Line 603"/>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5" name="Line 604"/>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6" name="Line 605"/>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7" name="Line 606"/>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7" name="Group 808"/>
            <p:cNvGrpSpPr>
              <a:grpSpLocks/>
            </p:cNvGrpSpPr>
            <p:nvPr/>
          </p:nvGrpSpPr>
          <p:grpSpPr bwMode="auto">
            <a:xfrm>
              <a:off x="2366" y="2104"/>
              <a:ext cx="2744" cy="1057"/>
              <a:chOff x="2366" y="2104"/>
              <a:chExt cx="2744" cy="1057"/>
            </a:xfrm>
          </p:grpSpPr>
          <p:sp>
            <p:nvSpPr>
              <p:cNvPr id="50228" name="Line 608"/>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9" name="Line 609"/>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0" name="Line 610"/>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1" name="Line 611"/>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2" name="Line 612"/>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3" name="Line 613"/>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4" name="Line 614"/>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5" name="Line 615"/>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6" name="Line 616"/>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7" name="Line 617"/>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8" name="Line 618"/>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9" name="Line 619"/>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0" name="Line 620"/>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1" name="Line 621"/>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2" name="Line 622"/>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3" name="Line 62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4" name="Line 62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5" name="Line 625"/>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6" name="Line 626"/>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7" name="Line 627"/>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8" name="Line 628"/>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9" name="Freeform 629"/>
              <p:cNvSpPr>
                <a:spLocks/>
              </p:cNvSpPr>
              <p:nvPr/>
            </p:nvSpPr>
            <p:spPr bwMode="auto">
              <a:xfrm>
                <a:off x="2366" y="2104"/>
                <a:ext cx="2744" cy="1057"/>
              </a:xfrm>
              <a:custGeom>
                <a:avLst/>
                <a:gdLst>
                  <a:gd name="T0" fmla="*/ 100 w 2744"/>
                  <a:gd name="T1" fmla="*/ 788 h 1057"/>
                  <a:gd name="T2" fmla="*/ 224 w 2744"/>
                  <a:gd name="T3" fmla="*/ 850 h 1057"/>
                  <a:gd name="T4" fmla="*/ 698 w 2744"/>
                  <a:gd name="T5" fmla="*/ 1005 h 1057"/>
                  <a:gd name="T6" fmla="*/ 1310 w 2744"/>
                  <a:gd name="T7" fmla="*/ 1057 h 1057"/>
                  <a:gd name="T8" fmla="*/ 1609 w 2744"/>
                  <a:gd name="T9" fmla="*/ 1047 h 1057"/>
                  <a:gd name="T10" fmla="*/ 2120 w 2744"/>
                  <a:gd name="T11" fmla="*/ 964 h 1057"/>
                  <a:gd name="T12" fmla="*/ 2507 w 2744"/>
                  <a:gd name="T13" fmla="*/ 809 h 1057"/>
                  <a:gd name="T14" fmla="*/ 2682 w 2744"/>
                  <a:gd name="T15" fmla="*/ 653 h 1057"/>
                  <a:gd name="T16" fmla="*/ 2744 w 2744"/>
                  <a:gd name="T17" fmla="*/ 539 h 1057"/>
                  <a:gd name="T18" fmla="*/ 2744 w 2744"/>
                  <a:gd name="T19" fmla="*/ 487 h 1057"/>
                  <a:gd name="T20" fmla="*/ 2657 w 2744"/>
                  <a:gd name="T21" fmla="*/ 290 h 1057"/>
                  <a:gd name="T22" fmla="*/ 2395 w 2744"/>
                  <a:gd name="T23" fmla="*/ 145 h 1057"/>
                  <a:gd name="T24" fmla="*/ 2008 w 2744"/>
                  <a:gd name="T25" fmla="*/ 31 h 1057"/>
                  <a:gd name="T26" fmla="*/ 1534 w 2744"/>
                  <a:gd name="T27" fmla="*/ 0 h 1057"/>
                  <a:gd name="T28" fmla="*/ 1297 w 2744"/>
                  <a:gd name="T29" fmla="*/ 10 h 1057"/>
                  <a:gd name="T30" fmla="*/ 861 w 2744"/>
                  <a:gd name="T31" fmla="*/ 83 h 1057"/>
                  <a:gd name="T32" fmla="*/ 536 w 2744"/>
                  <a:gd name="T33" fmla="*/ 207 h 1057"/>
                  <a:gd name="T34" fmla="*/ 349 w 2744"/>
                  <a:gd name="T35" fmla="*/ 384 h 1057"/>
                  <a:gd name="T36" fmla="*/ 324 w 2744"/>
                  <a:gd name="T37" fmla="*/ 487 h 1057"/>
                  <a:gd name="T38" fmla="*/ 411 w 2744"/>
                  <a:gd name="T39" fmla="*/ 653 h 1057"/>
                  <a:gd name="T40" fmla="*/ 486 w 2744"/>
                  <a:gd name="T41" fmla="*/ 705 h 1057"/>
                  <a:gd name="T42" fmla="*/ 574 w 2744"/>
                  <a:gd name="T43" fmla="*/ 757 h 1057"/>
                  <a:gd name="T44" fmla="*/ 910 w 2744"/>
                  <a:gd name="T45" fmla="*/ 850 h 1057"/>
                  <a:gd name="T46" fmla="*/ 1335 w 2744"/>
                  <a:gd name="T47" fmla="*/ 891 h 1057"/>
                  <a:gd name="T48" fmla="*/ 1547 w 2744"/>
                  <a:gd name="T49" fmla="*/ 881 h 1057"/>
                  <a:gd name="T50" fmla="*/ 1908 w 2744"/>
                  <a:gd name="T51" fmla="*/ 819 h 1057"/>
                  <a:gd name="T52" fmla="*/ 2183 w 2744"/>
                  <a:gd name="T53" fmla="*/ 715 h 1057"/>
                  <a:gd name="T54" fmla="*/ 2332 w 2744"/>
                  <a:gd name="T55" fmla="*/ 570 h 1057"/>
                  <a:gd name="T56" fmla="*/ 2357 w 2744"/>
                  <a:gd name="T57" fmla="*/ 487 h 1057"/>
                  <a:gd name="T58" fmla="*/ 2295 w 2744"/>
                  <a:gd name="T59" fmla="*/ 363 h 1057"/>
                  <a:gd name="T60" fmla="*/ 2120 w 2744"/>
                  <a:gd name="T61" fmla="*/ 259 h 1057"/>
                  <a:gd name="T62" fmla="*/ 1858 w 2744"/>
                  <a:gd name="T63" fmla="*/ 187 h 1057"/>
                  <a:gd name="T64" fmla="*/ 1547 w 2744"/>
                  <a:gd name="T65" fmla="*/ 166 h 1057"/>
                  <a:gd name="T66" fmla="*/ 1384 w 2744"/>
                  <a:gd name="T67" fmla="*/ 166 h 1057"/>
                  <a:gd name="T68" fmla="*/ 1098 w 2744"/>
                  <a:gd name="T69" fmla="*/ 218 h 1057"/>
                  <a:gd name="T70" fmla="*/ 885 w 2744"/>
                  <a:gd name="T71" fmla="*/ 301 h 1057"/>
                  <a:gd name="T72" fmla="*/ 761 w 2744"/>
                  <a:gd name="T73" fmla="*/ 415 h 1057"/>
                  <a:gd name="T74" fmla="*/ 748 w 2744"/>
                  <a:gd name="T75" fmla="*/ 487 h 1057"/>
                  <a:gd name="T76" fmla="*/ 798 w 2744"/>
                  <a:gd name="T77" fmla="*/ 591 h 1057"/>
                  <a:gd name="T78" fmla="*/ 0 w 2744"/>
                  <a:gd name="T79" fmla="*/ 715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4" h="1057">
                    <a:moveTo>
                      <a:pt x="0" y="715"/>
                    </a:moveTo>
                    <a:lnTo>
                      <a:pt x="100" y="788"/>
                    </a:lnTo>
                    <a:lnTo>
                      <a:pt x="224" y="850"/>
                    </a:lnTo>
                    <a:lnTo>
                      <a:pt x="224" y="850"/>
                    </a:lnTo>
                    <a:lnTo>
                      <a:pt x="436" y="943"/>
                    </a:lnTo>
                    <a:lnTo>
                      <a:pt x="698" y="1005"/>
                    </a:lnTo>
                    <a:lnTo>
                      <a:pt x="998" y="1047"/>
                    </a:lnTo>
                    <a:lnTo>
                      <a:pt x="1310" y="1057"/>
                    </a:lnTo>
                    <a:lnTo>
                      <a:pt x="1310" y="1057"/>
                    </a:lnTo>
                    <a:lnTo>
                      <a:pt x="1609" y="1047"/>
                    </a:lnTo>
                    <a:lnTo>
                      <a:pt x="1871" y="1016"/>
                    </a:lnTo>
                    <a:lnTo>
                      <a:pt x="2120" y="964"/>
                    </a:lnTo>
                    <a:lnTo>
                      <a:pt x="2332" y="891"/>
                    </a:lnTo>
                    <a:lnTo>
                      <a:pt x="2507" y="809"/>
                    </a:lnTo>
                    <a:lnTo>
                      <a:pt x="2632" y="705"/>
                    </a:lnTo>
                    <a:lnTo>
                      <a:pt x="2682" y="653"/>
                    </a:lnTo>
                    <a:lnTo>
                      <a:pt x="2719" y="601"/>
                    </a:lnTo>
                    <a:lnTo>
                      <a:pt x="2744" y="539"/>
                    </a:lnTo>
                    <a:lnTo>
                      <a:pt x="2744" y="487"/>
                    </a:lnTo>
                    <a:lnTo>
                      <a:pt x="2744" y="487"/>
                    </a:lnTo>
                    <a:lnTo>
                      <a:pt x="2719" y="384"/>
                    </a:lnTo>
                    <a:lnTo>
                      <a:pt x="2657" y="290"/>
                    </a:lnTo>
                    <a:lnTo>
                      <a:pt x="2545" y="207"/>
                    </a:lnTo>
                    <a:lnTo>
                      <a:pt x="2395" y="145"/>
                    </a:lnTo>
                    <a:lnTo>
                      <a:pt x="2220" y="83"/>
                    </a:lnTo>
                    <a:lnTo>
                      <a:pt x="2008" y="31"/>
                    </a:lnTo>
                    <a:lnTo>
                      <a:pt x="1784" y="10"/>
                    </a:lnTo>
                    <a:lnTo>
                      <a:pt x="1534" y="0"/>
                    </a:lnTo>
                    <a:lnTo>
                      <a:pt x="1534" y="0"/>
                    </a:lnTo>
                    <a:lnTo>
                      <a:pt x="1297" y="10"/>
                    </a:lnTo>
                    <a:lnTo>
                      <a:pt x="1073" y="31"/>
                    </a:lnTo>
                    <a:lnTo>
                      <a:pt x="861" y="83"/>
                    </a:lnTo>
                    <a:lnTo>
                      <a:pt x="686" y="145"/>
                    </a:lnTo>
                    <a:lnTo>
                      <a:pt x="536" y="207"/>
                    </a:lnTo>
                    <a:lnTo>
                      <a:pt x="424" y="290"/>
                    </a:lnTo>
                    <a:lnTo>
                      <a:pt x="349" y="384"/>
                    </a:lnTo>
                    <a:lnTo>
                      <a:pt x="324" y="487"/>
                    </a:lnTo>
                    <a:lnTo>
                      <a:pt x="324" y="487"/>
                    </a:lnTo>
                    <a:lnTo>
                      <a:pt x="349" y="570"/>
                    </a:lnTo>
                    <a:lnTo>
                      <a:pt x="411" y="653"/>
                    </a:lnTo>
                    <a:lnTo>
                      <a:pt x="411" y="653"/>
                    </a:lnTo>
                    <a:lnTo>
                      <a:pt x="486" y="705"/>
                    </a:lnTo>
                    <a:lnTo>
                      <a:pt x="574" y="757"/>
                    </a:lnTo>
                    <a:lnTo>
                      <a:pt x="574" y="757"/>
                    </a:lnTo>
                    <a:lnTo>
                      <a:pt x="736" y="809"/>
                    </a:lnTo>
                    <a:lnTo>
                      <a:pt x="910" y="850"/>
                    </a:lnTo>
                    <a:lnTo>
                      <a:pt x="1122" y="881"/>
                    </a:lnTo>
                    <a:lnTo>
                      <a:pt x="1335" y="891"/>
                    </a:lnTo>
                    <a:lnTo>
                      <a:pt x="1335" y="891"/>
                    </a:lnTo>
                    <a:lnTo>
                      <a:pt x="1547" y="881"/>
                    </a:lnTo>
                    <a:lnTo>
                      <a:pt x="1734" y="860"/>
                    </a:lnTo>
                    <a:lnTo>
                      <a:pt x="1908" y="819"/>
                    </a:lnTo>
                    <a:lnTo>
                      <a:pt x="2058" y="767"/>
                    </a:lnTo>
                    <a:lnTo>
                      <a:pt x="2183" y="715"/>
                    </a:lnTo>
                    <a:lnTo>
                      <a:pt x="2270" y="643"/>
                    </a:lnTo>
                    <a:lnTo>
                      <a:pt x="2332" y="570"/>
                    </a:lnTo>
                    <a:lnTo>
                      <a:pt x="2357" y="487"/>
                    </a:lnTo>
                    <a:lnTo>
                      <a:pt x="2357" y="487"/>
                    </a:lnTo>
                    <a:lnTo>
                      <a:pt x="2332" y="415"/>
                    </a:lnTo>
                    <a:lnTo>
                      <a:pt x="2295" y="363"/>
                    </a:lnTo>
                    <a:lnTo>
                      <a:pt x="2220" y="301"/>
                    </a:lnTo>
                    <a:lnTo>
                      <a:pt x="2120" y="259"/>
                    </a:lnTo>
                    <a:lnTo>
                      <a:pt x="1996" y="218"/>
                    </a:lnTo>
                    <a:lnTo>
                      <a:pt x="1858" y="187"/>
                    </a:lnTo>
                    <a:lnTo>
                      <a:pt x="1709" y="166"/>
                    </a:lnTo>
                    <a:lnTo>
                      <a:pt x="1547" y="166"/>
                    </a:lnTo>
                    <a:lnTo>
                      <a:pt x="1547" y="166"/>
                    </a:lnTo>
                    <a:lnTo>
                      <a:pt x="1384" y="166"/>
                    </a:lnTo>
                    <a:lnTo>
                      <a:pt x="1235" y="187"/>
                    </a:lnTo>
                    <a:lnTo>
                      <a:pt x="1098" y="218"/>
                    </a:lnTo>
                    <a:lnTo>
                      <a:pt x="973" y="259"/>
                    </a:lnTo>
                    <a:lnTo>
                      <a:pt x="885" y="301"/>
                    </a:lnTo>
                    <a:lnTo>
                      <a:pt x="811" y="363"/>
                    </a:lnTo>
                    <a:lnTo>
                      <a:pt x="761" y="415"/>
                    </a:lnTo>
                    <a:lnTo>
                      <a:pt x="748" y="487"/>
                    </a:lnTo>
                    <a:lnTo>
                      <a:pt x="748" y="487"/>
                    </a:lnTo>
                    <a:lnTo>
                      <a:pt x="761" y="539"/>
                    </a:lnTo>
                    <a:lnTo>
                      <a:pt x="798" y="591"/>
                    </a:lnTo>
                    <a:lnTo>
                      <a:pt x="798" y="591"/>
                    </a:lnTo>
                    <a:lnTo>
                      <a:pt x="0" y="71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50" name="Line 63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1" name="Line 63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2" name="Line 63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3" name="Line 63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4" name="Line 63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5" name="Line 63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6" name="Line 63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7" name="Line 63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8" name="Line 63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9" name="Line 63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0" name="Line 64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1" name="Line 64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2" name="Line 64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3" name="Line 64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4" name="Line 64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5" name="Line 64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6" name="Line 64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7" name="Line 64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8" name="Line 64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9" name="Line 64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0" name="Line 65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1" name="Line 65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2" name="Line 65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3" name="Line 65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4" name="Line 65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5" name="Line 65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6" name="Line 65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7" name="Line 65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8" name="Line 65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9" name="Line 65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0" name="Line 66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1" name="Line 66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2" name="Line 66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3" name="Line 66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4" name="Line 66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5" name="Line 66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6" name="Line 66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7" name="Line 66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8" name="Line 668"/>
              <p:cNvSpPr>
                <a:spLocks noChangeShapeType="1"/>
              </p:cNvSpPr>
              <p:nvPr/>
            </p:nvSpPr>
            <p:spPr bwMode="auto">
              <a:xfrm flipH="1" flipV="1">
                <a:off x="5085"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9" name="Line 669"/>
              <p:cNvSpPr>
                <a:spLocks noChangeShapeType="1"/>
              </p:cNvSpPr>
              <p:nvPr/>
            </p:nvSpPr>
            <p:spPr bwMode="auto">
              <a:xfrm>
                <a:off x="508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0" name="Line 670"/>
              <p:cNvSpPr>
                <a:spLocks noChangeShapeType="1"/>
              </p:cNvSpPr>
              <p:nvPr/>
            </p:nvSpPr>
            <p:spPr bwMode="auto">
              <a:xfrm flipH="1" flipV="1">
                <a:off x="5023" y="2394"/>
                <a:ext cx="6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1" name="Line 67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2" name="Line 67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3" name="Line 67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4" name="Line 674"/>
              <p:cNvSpPr>
                <a:spLocks noChangeShapeType="1"/>
              </p:cNvSpPr>
              <p:nvPr/>
            </p:nvSpPr>
            <p:spPr bwMode="auto">
              <a:xfrm flipH="1" flipV="1">
                <a:off x="4761"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5" name="Line 675"/>
              <p:cNvSpPr>
                <a:spLocks noChangeShapeType="1"/>
              </p:cNvSpPr>
              <p:nvPr/>
            </p:nvSpPr>
            <p:spPr bwMode="auto">
              <a:xfrm>
                <a:off x="4761"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6" name="Line 676"/>
              <p:cNvSpPr>
                <a:spLocks noChangeShapeType="1"/>
              </p:cNvSpPr>
              <p:nvPr/>
            </p:nvSpPr>
            <p:spPr bwMode="auto">
              <a:xfrm flipH="1" flipV="1">
                <a:off x="4586"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7" name="Line 67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8" name="Line 67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9" name="Line 67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0" name="Line 68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1" name="Line 68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2" name="Line 68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3" name="Line 68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4" name="Line 68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5" name="Line 68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6" name="Line 68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7" name="Line 68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8" name="Line 68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9" name="Line 68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0" name="Line 69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1" name="Line 69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2" name="Line 692"/>
              <p:cNvSpPr>
                <a:spLocks noChangeShapeType="1"/>
              </p:cNvSpPr>
              <p:nvPr/>
            </p:nvSpPr>
            <p:spPr bwMode="auto">
              <a:xfrm flipH="1">
                <a:off x="3052"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3" name="Line 693"/>
              <p:cNvSpPr>
                <a:spLocks noChangeShapeType="1"/>
              </p:cNvSpPr>
              <p:nvPr/>
            </p:nvSpPr>
            <p:spPr bwMode="auto">
              <a:xfrm>
                <a:off x="3052"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4" name="Line 694"/>
              <p:cNvSpPr>
                <a:spLocks noChangeShapeType="1"/>
              </p:cNvSpPr>
              <p:nvPr/>
            </p:nvSpPr>
            <p:spPr bwMode="auto">
              <a:xfrm flipH="1">
                <a:off x="2902"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5" name="Line 69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6" name="Line 69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7" name="Line 69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8" name="Line 69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9" name="Line 69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0" name="Line 70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1" name="Line 70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2" name="Line 70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3" name="Line 70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4" name="Line 70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5" name="Line 70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6" name="Line 70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7" name="Line 70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8" name="Line 70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9" name="Line 70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0" name="Line 71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1" name="Line 71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2" name="Line 71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3" name="Line 71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4" name="Line 71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5" name="Line 71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6" name="Line 71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7" name="Line 71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8" name="Line 71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9" name="Line 71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0" name="Line 72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1" name="Line 72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2" name="Line 72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3" name="Line 72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4" name="Line 72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5" name="Line 72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6" name="Line 72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7" name="Line 72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8" name="Line 72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9" name="Line 72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0" name="Line 73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1" name="Line 73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2" name="Line 73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3" name="Line 73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4" name="Line 73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5" name="Line 73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6" name="Line 73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7" name="Line 73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8" name="Line 73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9" name="Line 73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0" name="Line 74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1" name="Line 74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2" name="Line 74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3" name="Line 74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4" name="Line 74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5" name="Line 74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6" name="Line 74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7" name="Line 74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8" name="Line 74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9" name="Line 74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0" name="Line 75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1" name="Line 75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2" name="Line 75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3" name="Line 75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4" name="Line 75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5" name="Line 75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6" name="Line 75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7" name="Line 75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8" name="Line 758"/>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9" name="Line 759"/>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0" name="Line 760"/>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1" name="Line 761"/>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2" name="Line 762"/>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3" name="Line 76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4" name="Line 76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5" name="Line 76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6" name="Line 76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7" name="Line 76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8" name="Line 76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9" name="Line 76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0" name="Line 77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1" name="Line 77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2" name="Line 77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3" name="Line 77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4" name="Line 77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5" name="Line 77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6" name="Line 77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7" name="Line 77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8" name="Line 77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9" name="Line 77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0" name="Line 78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1" name="Line 78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2" name="Line 782"/>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3" name="Freeform 783"/>
              <p:cNvSpPr>
                <a:spLocks/>
              </p:cNvSpPr>
              <p:nvPr/>
            </p:nvSpPr>
            <p:spPr bwMode="auto">
              <a:xfrm>
                <a:off x="2777" y="2270"/>
                <a:ext cx="1946" cy="725"/>
              </a:xfrm>
              <a:custGeom>
                <a:avLst/>
                <a:gdLst>
                  <a:gd name="T0" fmla="*/ 0 w 1946"/>
                  <a:gd name="T1" fmla="*/ 487 h 725"/>
                  <a:gd name="T2" fmla="*/ 75 w 1946"/>
                  <a:gd name="T3" fmla="*/ 539 h 725"/>
                  <a:gd name="T4" fmla="*/ 163 w 1946"/>
                  <a:gd name="T5" fmla="*/ 591 h 725"/>
                  <a:gd name="T6" fmla="*/ 163 w 1946"/>
                  <a:gd name="T7" fmla="*/ 591 h 725"/>
                  <a:gd name="T8" fmla="*/ 325 w 1946"/>
                  <a:gd name="T9" fmla="*/ 643 h 725"/>
                  <a:gd name="T10" fmla="*/ 499 w 1946"/>
                  <a:gd name="T11" fmla="*/ 684 h 725"/>
                  <a:gd name="T12" fmla="*/ 711 w 1946"/>
                  <a:gd name="T13" fmla="*/ 715 h 725"/>
                  <a:gd name="T14" fmla="*/ 924 w 1946"/>
                  <a:gd name="T15" fmla="*/ 725 h 725"/>
                  <a:gd name="T16" fmla="*/ 924 w 1946"/>
                  <a:gd name="T17" fmla="*/ 725 h 725"/>
                  <a:gd name="T18" fmla="*/ 1136 w 1946"/>
                  <a:gd name="T19" fmla="*/ 715 h 725"/>
                  <a:gd name="T20" fmla="*/ 1323 w 1946"/>
                  <a:gd name="T21" fmla="*/ 694 h 725"/>
                  <a:gd name="T22" fmla="*/ 1497 w 1946"/>
                  <a:gd name="T23" fmla="*/ 653 h 725"/>
                  <a:gd name="T24" fmla="*/ 1647 w 1946"/>
                  <a:gd name="T25" fmla="*/ 601 h 725"/>
                  <a:gd name="T26" fmla="*/ 1772 w 1946"/>
                  <a:gd name="T27" fmla="*/ 549 h 725"/>
                  <a:gd name="T28" fmla="*/ 1859 w 1946"/>
                  <a:gd name="T29" fmla="*/ 477 h 725"/>
                  <a:gd name="T30" fmla="*/ 1921 w 1946"/>
                  <a:gd name="T31" fmla="*/ 404 h 725"/>
                  <a:gd name="T32" fmla="*/ 1946 w 1946"/>
                  <a:gd name="T33" fmla="*/ 321 h 725"/>
                  <a:gd name="T34" fmla="*/ 1946 w 1946"/>
                  <a:gd name="T35" fmla="*/ 321 h 725"/>
                  <a:gd name="T36" fmla="*/ 1921 w 1946"/>
                  <a:gd name="T37" fmla="*/ 249 h 725"/>
                  <a:gd name="T38" fmla="*/ 1884 w 1946"/>
                  <a:gd name="T39" fmla="*/ 197 h 725"/>
                  <a:gd name="T40" fmla="*/ 1809 w 1946"/>
                  <a:gd name="T41" fmla="*/ 135 h 725"/>
                  <a:gd name="T42" fmla="*/ 1709 w 1946"/>
                  <a:gd name="T43" fmla="*/ 93 h 725"/>
                  <a:gd name="T44" fmla="*/ 1585 w 1946"/>
                  <a:gd name="T45" fmla="*/ 52 h 725"/>
                  <a:gd name="T46" fmla="*/ 1447 w 1946"/>
                  <a:gd name="T47" fmla="*/ 21 h 725"/>
                  <a:gd name="T48" fmla="*/ 1298 w 1946"/>
                  <a:gd name="T49" fmla="*/ 0 h 725"/>
                  <a:gd name="T50" fmla="*/ 1136 w 1946"/>
                  <a:gd name="T51" fmla="*/ 0 h 725"/>
                  <a:gd name="T52" fmla="*/ 1136 w 1946"/>
                  <a:gd name="T53" fmla="*/ 0 h 725"/>
                  <a:gd name="T54" fmla="*/ 973 w 1946"/>
                  <a:gd name="T55" fmla="*/ 0 h 725"/>
                  <a:gd name="T56" fmla="*/ 824 w 1946"/>
                  <a:gd name="T57" fmla="*/ 21 h 725"/>
                  <a:gd name="T58" fmla="*/ 687 w 1946"/>
                  <a:gd name="T59" fmla="*/ 52 h 725"/>
                  <a:gd name="T60" fmla="*/ 562 w 1946"/>
                  <a:gd name="T61" fmla="*/ 93 h 725"/>
                  <a:gd name="T62" fmla="*/ 474 w 1946"/>
                  <a:gd name="T63" fmla="*/ 135 h 725"/>
                  <a:gd name="T64" fmla="*/ 400 w 1946"/>
                  <a:gd name="T65" fmla="*/ 197 h 725"/>
                  <a:gd name="T66" fmla="*/ 350 w 1946"/>
                  <a:gd name="T67" fmla="*/ 249 h 725"/>
                  <a:gd name="T68" fmla="*/ 337 w 1946"/>
                  <a:gd name="T69" fmla="*/ 321 h 725"/>
                  <a:gd name="T70" fmla="*/ 337 w 1946"/>
                  <a:gd name="T71" fmla="*/ 321 h 725"/>
                  <a:gd name="T72" fmla="*/ 350 w 1946"/>
                  <a:gd name="T73" fmla="*/ 373 h 725"/>
                  <a:gd name="T74" fmla="*/ 387 w 1946"/>
                  <a:gd name="T75" fmla="*/ 425 h 725"/>
                  <a:gd name="T76" fmla="*/ 387 w 1946"/>
                  <a:gd name="T77" fmla="*/ 425 h 725"/>
                  <a:gd name="T78" fmla="*/ 0 w 1946"/>
                  <a:gd name="T79" fmla="*/ 487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6" h="725">
                    <a:moveTo>
                      <a:pt x="0" y="487"/>
                    </a:moveTo>
                    <a:lnTo>
                      <a:pt x="75" y="539"/>
                    </a:lnTo>
                    <a:lnTo>
                      <a:pt x="163" y="591"/>
                    </a:lnTo>
                    <a:lnTo>
                      <a:pt x="163" y="591"/>
                    </a:lnTo>
                    <a:lnTo>
                      <a:pt x="325" y="643"/>
                    </a:lnTo>
                    <a:lnTo>
                      <a:pt x="499" y="684"/>
                    </a:lnTo>
                    <a:lnTo>
                      <a:pt x="711" y="715"/>
                    </a:lnTo>
                    <a:lnTo>
                      <a:pt x="924" y="725"/>
                    </a:lnTo>
                    <a:lnTo>
                      <a:pt x="924" y="725"/>
                    </a:lnTo>
                    <a:lnTo>
                      <a:pt x="1136" y="715"/>
                    </a:lnTo>
                    <a:lnTo>
                      <a:pt x="1323" y="694"/>
                    </a:lnTo>
                    <a:lnTo>
                      <a:pt x="1497" y="653"/>
                    </a:lnTo>
                    <a:lnTo>
                      <a:pt x="1647" y="601"/>
                    </a:lnTo>
                    <a:lnTo>
                      <a:pt x="1772" y="549"/>
                    </a:lnTo>
                    <a:lnTo>
                      <a:pt x="1859" y="477"/>
                    </a:lnTo>
                    <a:lnTo>
                      <a:pt x="1921" y="404"/>
                    </a:lnTo>
                    <a:lnTo>
                      <a:pt x="1946" y="321"/>
                    </a:lnTo>
                    <a:lnTo>
                      <a:pt x="1946" y="321"/>
                    </a:lnTo>
                    <a:lnTo>
                      <a:pt x="1921" y="249"/>
                    </a:lnTo>
                    <a:lnTo>
                      <a:pt x="1884" y="197"/>
                    </a:lnTo>
                    <a:lnTo>
                      <a:pt x="1809" y="135"/>
                    </a:lnTo>
                    <a:lnTo>
                      <a:pt x="1709" y="93"/>
                    </a:lnTo>
                    <a:lnTo>
                      <a:pt x="1585" y="52"/>
                    </a:lnTo>
                    <a:lnTo>
                      <a:pt x="1447" y="21"/>
                    </a:lnTo>
                    <a:lnTo>
                      <a:pt x="1298" y="0"/>
                    </a:lnTo>
                    <a:lnTo>
                      <a:pt x="1136" y="0"/>
                    </a:lnTo>
                    <a:lnTo>
                      <a:pt x="1136" y="0"/>
                    </a:lnTo>
                    <a:lnTo>
                      <a:pt x="973" y="0"/>
                    </a:lnTo>
                    <a:lnTo>
                      <a:pt x="824" y="21"/>
                    </a:lnTo>
                    <a:lnTo>
                      <a:pt x="687" y="52"/>
                    </a:lnTo>
                    <a:lnTo>
                      <a:pt x="562" y="93"/>
                    </a:lnTo>
                    <a:lnTo>
                      <a:pt x="474" y="135"/>
                    </a:lnTo>
                    <a:lnTo>
                      <a:pt x="400" y="197"/>
                    </a:lnTo>
                    <a:lnTo>
                      <a:pt x="350" y="249"/>
                    </a:lnTo>
                    <a:lnTo>
                      <a:pt x="337" y="321"/>
                    </a:lnTo>
                    <a:lnTo>
                      <a:pt x="337" y="321"/>
                    </a:lnTo>
                    <a:lnTo>
                      <a:pt x="350" y="373"/>
                    </a:lnTo>
                    <a:lnTo>
                      <a:pt x="387" y="425"/>
                    </a:lnTo>
                    <a:lnTo>
                      <a:pt x="387" y="425"/>
                    </a:lnTo>
                    <a:lnTo>
                      <a:pt x="0" y="48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404" name="Line 784"/>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5" name="Line 785"/>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6" name="Line 786"/>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7" name="Line 787"/>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8" name="Line 78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9" name="Line 78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0" name="Line 790"/>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1" name="Line 791"/>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2" name="Line 792"/>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3" name="Line 793"/>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4" name="Line 794"/>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5" name="Line 795"/>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6" name="Line 796"/>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7" name="Line 797"/>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8" name="Line 79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9" name="Line 79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0" name="Line 800"/>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1" name="Line 801"/>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2" name="Line 802"/>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3" name="Line 803"/>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4" name="Line 804"/>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5" name="Line 805"/>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6" name="Line 806"/>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7" name="Line 807"/>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sp>
          <p:nvSpPr>
            <p:cNvPr id="11" name="Line 80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 name="Line 81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 name="Line 81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 name="Line 81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 name="Line 81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 name="Line 81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 name="Line 81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 name="Line 81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 name="Line 81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 name="Line 81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 name="Line 81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 name="Line 82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 name="Line 82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 name="Line 82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 name="Line 82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 name="Line 82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 name="Line 82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 name="Line 82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 name="Line 82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 name="Line 82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 name="Line 82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2" name="Line 83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3" name="Line 83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4" name="Line 83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6" name="Line 833"/>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7" name="Line 834"/>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8" name="Line 835"/>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9" name="Line 836"/>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0" name="Line 837"/>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1" name="Line 838"/>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2" name="Line 839"/>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3" name="Line 840"/>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4" name="Line 841"/>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5" name="Line 842"/>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6" name="Line 843"/>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7" name="Line 844"/>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8" name="Line 845"/>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9" name="Line 846"/>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0" name="Line 847"/>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1" name="Line 848"/>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2" name="Line 849"/>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3" name="Line 850"/>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4" name="Line 851"/>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5" name="Line 852"/>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6" name="Line 85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7" name="Line 85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8" name="Line 855"/>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9" name="Line 856"/>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0" name="Line 857"/>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1" name="Freeform 858"/>
            <p:cNvSpPr>
              <a:spLocks/>
            </p:cNvSpPr>
            <p:nvPr/>
          </p:nvSpPr>
          <p:spPr bwMode="auto">
            <a:xfrm>
              <a:off x="1655" y="2519"/>
              <a:ext cx="50" cy="72"/>
            </a:xfrm>
            <a:custGeom>
              <a:avLst/>
              <a:gdLst>
                <a:gd name="T0" fmla="*/ 37 w 50"/>
                <a:gd name="T1" fmla="*/ 0 h 72"/>
                <a:gd name="T2" fmla="*/ 37 w 50"/>
                <a:gd name="T3" fmla="*/ 10 h 72"/>
                <a:gd name="T4" fmla="*/ 37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0 w 50"/>
                <a:gd name="T29" fmla="*/ 51 h 72"/>
                <a:gd name="T30" fmla="*/ 12 w 50"/>
                <a:gd name="T31" fmla="*/ 31 h 72"/>
                <a:gd name="T32" fmla="*/ 25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10"/>
                  </a:lnTo>
                  <a:lnTo>
                    <a:pt x="37"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0" y="51"/>
                  </a:lnTo>
                  <a:lnTo>
                    <a:pt x="12" y="31"/>
                  </a:lnTo>
                  <a:lnTo>
                    <a:pt x="25"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28702" name="Line 859"/>
            <p:cNvSpPr>
              <a:spLocks noChangeShapeType="1"/>
            </p:cNvSpPr>
            <p:nvPr/>
          </p:nvSpPr>
          <p:spPr bwMode="auto">
            <a:xfrm>
              <a:off x="1680" y="2570"/>
              <a:ext cx="1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3" name="Line 860"/>
            <p:cNvSpPr>
              <a:spLocks noChangeShapeType="1"/>
            </p:cNvSpPr>
            <p:nvPr/>
          </p:nvSpPr>
          <p:spPr bwMode="auto">
            <a:xfrm>
              <a:off x="1692"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6" name="Line 861"/>
            <p:cNvSpPr>
              <a:spLocks noChangeShapeType="1"/>
            </p:cNvSpPr>
            <p:nvPr/>
          </p:nvSpPr>
          <p:spPr bwMode="auto">
            <a:xfrm>
              <a:off x="1692" y="2664"/>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7" name="Line 862"/>
            <p:cNvSpPr>
              <a:spLocks noChangeShapeType="1"/>
            </p:cNvSpPr>
            <p:nvPr/>
          </p:nvSpPr>
          <p:spPr bwMode="auto">
            <a:xfrm>
              <a:off x="1717"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0" name="Line 863"/>
            <p:cNvSpPr>
              <a:spLocks noChangeShapeType="1"/>
            </p:cNvSpPr>
            <p:nvPr/>
          </p:nvSpPr>
          <p:spPr bwMode="auto">
            <a:xfrm>
              <a:off x="1717" y="2747"/>
              <a:ext cx="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1" name="Line 864"/>
            <p:cNvSpPr>
              <a:spLocks noChangeShapeType="1"/>
            </p:cNvSpPr>
            <p:nvPr/>
          </p:nvSpPr>
          <p:spPr bwMode="auto">
            <a:xfrm>
              <a:off x="1767"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2" name="Line 865"/>
            <p:cNvSpPr>
              <a:spLocks noChangeShapeType="1"/>
            </p:cNvSpPr>
            <p:nvPr/>
          </p:nvSpPr>
          <p:spPr bwMode="auto">
            <a:xfrm>
              <a:off x="1767" y="2809"/>
              <a:ext cx="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3" name="Freeform 866"/>
            <p:cNvSpPr>
              <a:spLocks/>
            </p:cNvSpPr>
            <p:nvPr/>
          </p:nvSpPr>
          <p:spPr bwMode="auto">
            <a:xfrm>
              <a:off x="2104" y="2519"/>
              <a:ext cx="50" cy="72"/>
            </a:xfrm>
            <a:custGeom>
              <a:avLst/>
              <a:gdLst>
                <a:gd name="T0" fmla="*/ 37 w 50"/>
                <a:gd name="T1" fmla="*/ 0 h 72"/>
                <a:gd name="T2" fmla="*/ 37 w 50"/>
                <a:gd name="T3" fmla="*/ 20 h 72"/>
                <a:gd name="T4" fmla="*/ 50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12 w 50"/>
                <a:gd name="T29" fmla="*/ 51 h 72"/>
                <a:gd name="T30" fmla="*/ 25 w 50"/>
                <a:gd name="T31" fmla="*/ 31 h 72"/>
                <a:gd name="T32" fmla="*/ 37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20"/>
                  </a:lnTo>
                  <a:lnTo>
                    <a:pt x="50"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12" y="51"/>
                  </a:lnTo>
                  <a:lnTo>
                    <a:pt x="25" y="31"/>
                  </a:lnTo>
                  <a:lnTo>
                    <a:pt x="37"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84" name="Line 867"/>
            <p:cNvSpPr>
              <a:spLocks noChangeShapeType="1"/>
            </p:cNvSpPr>
            <p:nvPr/>
          </p:nvSpPr>
          <p:spPr bwMode="auto">
            <a:xfrm>
              <a:off x="2129" y="2570"/>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5" name="Line 868"/>
            <p:cNvSpPr>
              <a:spLocks noChangeShapeType="1"/>
            </p:cNvSpPr>
            <p:nvPr/>
          </p:nvSpPr>
          <p:spPr bwMode="auto">
            <a:xfrm>
              <a:off x="2129"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6" name="Line 869"/>
            <p:cNvSpPr>
              <a:spLocks noChangeShapeType="1"/>
            </p:cNvSpPr>
            <p:nvPr/>
          </p:nvSpPr>
          <p:spPr bwMode="auto">
            <a:xfrm>
              <a:off x="2129"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7" name="Line 870"/>
            <p:cNvSpPr>
              <a:spLocks noChangeShapeType="1"/>
            </p:cNvSpPr>
            <p:nvPr/>
          </p:nvSpPr>
          <p:spPr bwMode="auto">
            <a:xfrm>
              <a:off x="2154"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8" name="Line 871"/>
            <p:cNvSpPr>
              <a:spLocks noChangeShapeType="1"/>
            </p:cNvSpPr>
            <p:nvPr/>
          </p:nvSpPr>
          <p:spPr bwMode="auto">
            <a:xfrm>
              <a:off x="2154" y="2705"/>
              <a:ext cx="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9" name="Line 872"/>
            <p:cNvSpPr>
              <a:spLocks noChangeShapeType="1"/>
            </p:cNvSpPr>
            <p:nvPr/>
          </p:nvSpPr>
          <p:spPr bwMode="auto">
            <a:xfrm>
              <a:off x="2179"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0" name="Line 873"/>
            <p:cNvSpPr>
              <a:spLocks noChangeShapeType="1"/>
            </p:cNvSpPr>
            <p:nvPr/>
          </p:nvSpPr>
          <p:spPr bwMode="auto">
            <a:xfrm>
              <a:off x="2179" y="2757"/>
              <a:ext cx="3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1" name="Freeform 874"/>
            <p:cNvSpPr>
              <a:spLocks/>
            </p:cNvSpPr>
            <p:nvPr/>
          </p:nvSpPr>
          <p:spPr bwMode="auto">
            <a:xfrm>
              <a:off x="2565" y="2508"/>
              <a:ext cx="38" cy="73"/>
            </a:xfrm>
            <a:custGeom>
              <a:avLst/>
              <a:gdLst>
                <a:gd name="T0" fmla="*/ 25 w 38"/>
                <a:gd name="T1" fmla="*/ 0 h 73"/>
                <a:gd name="T2" fmla="*/ 25 w 38"/>
                <a:gd name="T3" fmla="*/ 21 h 73"/>
                <a:gd name="T4" fmla="*/ 38 w 38"/>
                <a:gd name="T5" fmla="*/ 42 h 73"/>
                <a:gd name="T6" fmla="*/ 38 w 38"/>
                <a:gd name="T7" fmla="*/ 62 h 73"/>
                <a:gd name="T8" fmla="*/ 38 w 38"/>
                <a:gd name="T9" fmla="*/ 73 h 73"/>
                <a:gd name="T10" fmla="*/ 38 w 38"/>
                <a:gd name="T11" fmla="*/ 73 h 73"/>
                <a:gd name="T12" fmla="*/ 38 w 38"/>
                <a:gd name="T13" fmla="*/ 73 h 73"/>
                <a:gd name="T14" fmla="*/ 38 w 38"/>
                <a:gd name="T15" fmla="*/ 73 h 73"/>
                <a:gd name="T16" fmla="*/ 13 w 38"/>
                <a:gd name="T17" fmla="*/ 62 h 73"/>
                <a:gd name="T18" fmla="*/ 13 w 38"/>
                <a:gd name="T19" fmla="*/ 62 h 73"/>
                <a:gd name="T20" fmla="*/ 0 w 38"/>
                <a:gd name="T21" fmla="*/ 73 h 73"/>
                <a:gd name="T22" fmla="*/ 0 w 38"/>
                <a:gd name="T23" fmla="*/ 73 h 73"/>
                <a:gd name="T24" fmla="*/ 0 w 38"/>
                <a:gd name="T25" fmla="*/ 73 h 73"/>
                <a:gd name="T26" fmla="*/ 0 w 38"/>
                <a:gd name="T27" fmla="*/ 73 h 73"/>
                <a:gd name="T28" fmla="*/ 0 w 38"/>
                <a:gd name="T29" fmla="*/ 62 h 73"/>
                <a:gd name="T30" fmla="*/ 13 w 38"/>
                <a:gd name="T31" fmla="*/ 42 h 73"/>
                <a:gd name="T32" fmla="*/ 13 w 38"/>
                <a:gd name="T33" fmla="*/ 21 h 73"/>
                <a:gd name="T34" fmla="*/ 25 w 38"/>
                <a:gd name="T3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3">
                  <a:moveTo>
                    <a:pt x="25" y="0"/>
                  </a:moveTo>
                  <a:lnTo>
                    <a:pt x="25" y="21"/>
                  </a:lnTo>
                  <a:lnTo>
                    <a:pt x="38" y="42"/>
                  </a:lnTo>
                  <a:lnTo>
                    <a:pt x="38" y="62"/>
                  </a:lnTo>
                  <a:lnTo>
                    <a:pt x="38" y="73"/>
                  </a:lnTo>
                  <a:lnTo>
                    <a:pt x="38" y="73"/>
                  </a:lnTo>
                  <a:lnTo>
                    <a:pt x="38" y="73"/>
                  </a:lnTo>
                  <a:lnTo>
                    <a:pt x="38" y="73"/>
                  </a:lnTo>
                  <a:lnTo>
                    <a:pt x="13" y="62"/>
                  </a:lnTo>
                  <a:lnTo>
                    <a:pt x="13" y="62"/>
                  </a:lnTo>
                  <a:lnTo>
                    <a:pt x="0" y="73"/>
                  </a:lnTo>
                  <a:lnTo>
                    <a:pt x="0" y="73"/>
                  </a:lnTo>
                  <a:lnTo>
                    <a:pt x="0" y="73"/>
                  </a:lnTo>
                  <a:lnTo>
                    <a:pt x="0" y="73"/>
                  </a:lnTo>
                  <a:lnTo>
                    <a:pt x="0" y="62"/>
                  </a:lnTo>
                  <a:lnTo>
                    <a:pt x="13" y="42"/>
                  </a:lnTo>
                  <a:lnTo>
                    <a:pt x="13" y="21"/>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2" name="Line 875"/>
            <p:cNvSpPr>
              <a:spLocks noChangeShapeType="1"/>
            </p:cNvSpPr>
            <p:nvPr/>
          </p:nvSpPr>
          <p:spPr bwMode="auto">
            <a:xfrm>
              <a:off x="2590" y="2560"/>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3" name="Line 876"/>
            <p:cNvSpPr>
              <a:spLocks noChangeShapeType="1"/>
            </p:cNvSpPr>
            <p:nvPr/>
          </p:nvSpPr>
          <p:spPr bwMode="auto">
            <a:xfrm>
              <a:off x="2603"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4" name="Line 877"/>
            <p:cNvSpPr>
              <a:spLocks noChangeShapeType="1"/>
            </p:cNvSpPr>
            <p:nvPr/>
          </p:nvSpPr>
          <p:spPr bwMode="auto">
            <a:xfrm>
              <a:off x="2603" y="2643"/>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5" name="Freeform 878"/>
            <p:cNvSpPr>
              <a:spLocks/>
            </p:cNvSpPr>
            <p:nvPr/>
          </p:nvSpPr>
          <p:spPr bwMode="auto">
            <a:xfrm>
              <a:off x="3326" y="2581"/>
              <a:ext cx="562" cy="1264"/>
            </a:xfrm>
            <a:custGeom>
              <a:avLst/>
              <a:gdLst>
                <a:gd name="T0" fmla="*/ 25 w 562"/>
                <a:gd name="T1" fmla="*/ 1264 h 1264"/>
                <a:gd name="T2" fmla="*/ 0 w 562"/>
                <a:gd name="T3" fmla="*/ 1254 h 1264"/>
                <a:gd name="T4" fmla="*/ 537 w 562"/>
                <a:gd name="T5" fmla="*/ 0 h 1264"/>
                <a:gd name="T6" fmla="*/ 562 w 562"/>
                <a:gd name="T7" fmla="*/ 10 h 1264"/>
                <a:gd name="T8" fmla="*/ 25 w 562"/>
                <a:gd name="T9" fmla="*/ 1264 h 1264"/>
              </a:gdLst>
              <a:ahLst/>
              <a:cxnLst>
                <a:cxn ang="0">
                  <a:pos x="T0" y="T1"/>
                </a:cxn>
                <a:cxn ang="0">
                  <a:pos x="T2" y="T3"/>
                </a:cxn>
                <a:cxn ang="0">
                  <a:pos x="T4" y="T5"/>
                </a:cxn>
                <a:cxn ang="0">
                  <a:pos x="T6" y="T7"/>
                </a:cxn>
                <a:cxn ang="0">
                  <a:pos x="T8" y="T9"/>
                </a:cxn>
              </a:cxnLst>
              <a:rect l="0" t="0" r="r" b="b"/>
              <a:pathLst>
                <a:path w="562" h="1264">
                  <a:moveTo>
                    <a:pt x="25" y="1264"/>
                  </a:moveTo>
                  <a:lnTo>
                    <a:pt x="0" y="1254"/>
                  </a:lnTo>
                  <a:lnTo>
                    <a:pt x="537" y="0"/>
                  </a:lnTo>
                  <a:lnTo>
                    <a:pt x="562" y="10"/>
                  </a:lnTo>
                  <a:lnTo>
                    <a:pt x="25" y="12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6" name="Freeform 879"/>
            <p:cNvSpPr>
              <a:spLocks/>
            </p:cNvSpPr>
            <p:nvPr/>
          </p:nvSpPr>
          <p:spPr bwMode="auto">
            <a:xfrm>
              <a:off x="3863" y="2570"/>
              <a:ext cx="1771" cy="653"/>
            </a:xfrm>
            <a:custGeom>
              <a:avLst/>
              <a:gdLst>
                <a:gd name="T0" fmla="*/ 1771 w 1771"/>
                <a:gd name="T1" fmla="*/ 643 h 653"/>
                <a:gd name="T2" fmla="*/ 1759 w 1771"/>
                <a:gd name="T3" fmla="*/ 653 h 653"/>
                <a:gd name="T4" fmla="*/ 0 w 1771"/>
                <a:gd name="T5" fmla="*/ 21 h 653"/>
                <a:gd name="T6" fmla="*/ 12 w 1771"/>
                <a:gd name="T7" fmla="*/ 0 h 653"/>
                <a:gd name="T8" fmla="*/ 1771 w 1771"/>
                <a:gd name="T9" fmla="*/ 643 h 653"/>
              </a:gdLst>
              <a:ahLst/>
              <a:cxnLst>
                <a:cxn ang="0">
                  <a:pos x="T0" y="T1"/>
                </a:cxn>
                <a:cxn ang="0">
                  <a:pos x="T2" y="T3"/>
                </a:cxn>
                <a:cxn ang="0">
                  <a:pos x="T4" y="T5"/>
                </a:cxn>
                <a:cxn ang="0">
                  <a:pos x="T6" y="T7"/>
                </a:cxn>
                <a:cxn ang="0">
                  <a:pos x="T8" y="T9"/>
                </a:cxn>
              </a:cxnLst>
              <a:rect l="0" t="0" r="r" b="b"/>
              <a:pathLst>
                <a:path w="1771" h="653">
                  <a:moveTo>
                    <a:pt x="1771" y="643"/>
                  </a:moveTo>
                  <a:lnTo>
                    <a:pt x="1759" y="653"/>
                  </a:lnTo>
                  <a:lnTo>
                    <a:pt x="0" y="21"/>
                  </a:lnTo>
                  <a:lnTo>
                    <a:pt x="12" y="0"/>
                  </a:lnTo>
                  <a:lnTo>
                    <a:pt x="1771"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7" name="Freeform 880"/>
            <p:cNvSpPr>
              <a:spLocks/>
            </p:cNvSpPr>
            <p:nvPr/>
          </p:nvSpPr>
          <p:spPr bwMode="auto">
            <a:xfrm>
              <a:off x="1131" y="2570"/>
              <a:ext cx="2719" cy="457"/>
            </a:xfrm>
            <a:custGeom>
              <a:avLst/>
              <a:gdLst>
                <a:gd name="T0" fmla="*/ 2719 w 2719"/>
                <a:gd name="T1" fmla="*/ 0 h 457"/>
                <a:gd name="T2" fmla="*/ 2719 w 2719"/>
                <a:gd name="T3" fmla="*/ 21 h 457"/>
                <a:gd name="T4" fmla="*/ 12 w 2719"/>
                <a:gd name="T5" fmla="*/ 457 h 457"/>
                <a:gd name="T6" fmla="*/ 0 w 2719"/>
                <a:gd name="T7" fmla="*/ 436 h 457"/>
                <a:gd name="T8" fmla="*/ 2719 w 2719"/>
                <a:gd name="T9" fmla="*/ 0 h 457"/>
              </a:gdLst>
              <a:ahLst/>
              <a:cxnLst>
                <a:cxn ang="0">
                  <a:pos x="T0" y="T1"/>
                </a:cxn>
                <a:cxn ang="0">
                  <a:pos x="T2" y="T3"/>
                </a:cxn>
                <a:cxn ang="0">
                  <a:pos x="T4" y="T5"/>
                </a:cxn>
                <a:cxn ang="0">
                  <a:pos x="T6" y="T7"/>
                </a:cxn>
                <a:cxn ang="0">
                  <a:pos x="T8" y="T9"/>
                </a:cxn>
              </a:cxnLst>
              <a:rect l="0" t="0" r="r" b="b"/>
              <a:pathLst>
                <a:path w="2719" h="457">
                  <a:moveTo>
                    <a:pt x="2719" y="0"/>
                  </a:moveTo>
                  <a:lnTo>
                    <a:pt x="2719" y="21"/>
                  </a:lnTo>
                  <a:lnTo>
                    <a:pt x="12" y="457"/>
                  </a:lnTo>
                  <a:lnTo>
                    <a:pt x="0" y="436"/>
                  </a:lnTo>
                  <a:lnTo>
                    <a:pt x="27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8" name="Freeform 881"/>
            <p:cNvSpPr>
              <a:spLocks/>
            </p:cNvSpPr>
            <p:nvPr/>
          </p:nvSpPr>
          <p:spPr bwMode="auto">
            <a:xfrm>
              <a:off x="2927" y="1689"/>
              <a:ext cx="936" cy="892"/>
            </a:xfrm>
            <a:custGeom>
              <a:avLst/>
              <a:gdLst>
                <a:gd name="T0" fmla="*/ 936 w 936"/>
                <a:gd name="T1" fmla="*/ 881 h 892"/>
                <a:gd name="T2" fmla="*/ 911 w 936"/>
                <a:gd name="T3" fmla="*/ 892 h 892"/>
                <a:gd name="T4" fmla="*/ 0 w 936"/>
                <a:gd name="T5" fmla="*/ 11 h 892"/>
                <a:gd name="T6" fmla="*/ 25 w 936"/>
                <a:gd name="T7" fmla="*/ 0 h 892"/>
                <a:gd name="T8" fmla="*/ 936 w 936"/>
                <a:gd name="T9" fmla="*/ 881 h 892"/>
              </a:gdLst>
              <a:ahLst/>
              <a:cxnLst>
                <a:cxn ang="0">
                  <a:pos x="T0" y="T1"/>
                </a:cxn>
                <a:cxn ang="0">
                  <a:pos x="T2" y="T3"/>
                </a:cxn>
                <a:cxn ang="0">
                  <a:pos x="T4" y="T5"/>
                </a:cxn>
                <a:cxn ang="0">
                  <a:pos x="T6" y="T7"/>
                </a:cxn>
                <a:cxn ang="0">
                  <a:pos x="T8" y="T9"/>
                </a:cxn>
              </a:cxnLst>
              <a:rect l="0" t="0" r="r" b="b"/>
              <a:pathLst>
                <a:path w="936" h="892">
                  <a:moveTo>
                    <a:pt x="936" y="881"/>
                  </a:moveTo>
                  <a:lnTo>
                    <a:pt x="911" y="892"/>
                  </a:lnTo>
                  <a:lnTo>
                    <a:pt x="0" y="11"/>
                  </a:lnTo>
                  <a:lnTo>
                    <a:pt x="25" y="0"/>
                  </a:lnTo>
                  <a:lnTo>
                    <a:pt x="936" y="8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9" name="Freeform 882"/>
            <p:cNvSpPr>
              <a:spLocks/>
            </p:cNvSpPr>
            <p:nvPr/>
          </p:nvSpPr>
          <p:spPr bwMode="auto">
            <a:xfrm>
              <a:off x="3850" y="1762"/>
              <a:ext cx="1123" cy="840"/>
            </a:xfrm>
            <a:custGeom>
              <a:avLst/>
              <a:gdLst>
                <a:gd name="T0" fmla="*/ 25 w 1123"/>
                <a:gd name="T1" fmla="*/ 840 h 840"/>
                <a:gd name="T2" fmla="*/ 0 w 1123"/>
                <a:gd name="T3" fmla="*/ 829 h 840"/>
                <a:gd name="T4" fmla="*/ 1110 w 1123"/>
                <a:gd name="T5" fmla="*/ 0 h 840"/>
                <a:gd name="T6" fmla="*/ 1123 w 1123"/>
                <a:gd name="T7" fmla="*/ 10 h 840"/>
                <a:gd name="T8" fmla="*/ 25 w 1123"/>
                <a:gd name="T9" fmla="*/ 840 h 840"/>
              </a:gdLst>
              <a:ahLst/>
              <a:cxnLst>
                <a:cxn ang="0">
                  <a:pos x="T0" y="T1"/>
                </a:cxn>
                <a:cxn ang="0">
                  <a:pos x="T2" y="T3"/>
                </a:cxn>
                <a:cxn ang="0">
                  <a:pos x="T4" y="T5"/>
                </a:cxn>
                <a:cxn ang="0">
                  <a:pos x="T6" y="T7"/>
                </a:cxn>
                <a:cxn ang="0">
                  <a:pos x="T8" y="T9"/>
                </a:cxn>
              </a:cxnLst>
              <a:rect l="0" t="0" r="r" b="b"/>
              <a:pathLst>
                <a:path w="1123" h="840">
                  <a:moveTo>
                    <a:pt x="25" y="840"/>
                  </a:moveTo>
                  <a:lnTo>
                    <a:pt x="0" y="829"/>
                  </a:lnTo>
                  <a:lnTo>
                    <a:pt x="1110" y="0"/>
                  </a:lnTo>
                  <a:lnTo>
                    <a:pt x="1123" y="10"/>
                  </a:lnTo>
                  <a:lnTo>
                    <a:pt x="25" y="8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00" name="Rectangle 883"/>
            <p:cNvSpPr>
              <a:spLocks noChangeArrowheads="1"/>
            </p:cNvSpPr>
            <p:nvPr/>
          </p:nvSpPr>
          <p:spPr bwMode="auto">
            <a:xfrm>
              <a:off x="1068" y="1793"/>
              <a:ext cx="133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communication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2" name="Rectangle 885"/>
            <p:cNvSpPr>
              <a:spLocks noChangeArrowheads="1"/>
            </p:cNvSpPr>
            <p:nvPr/>
          </p:nvSpPr>
          <p:spPr bwMode="auto">
            <a:xfrm>
              <a:off x="5846" y="2125"/>
              <a:ext cx="82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modeling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3" name="Rectangle 886"/>
            <p:cNvSpPr>
              <a:spLocks noChangeArrowheads="1"/>
            </p:cNvSpPr>
            <p:nvPr/>
          </p:nvSpPr>
          <p:spPr bwMode="auto">
            <a:xfrm>
              <a:off x="4299" y="3534"/>
              <a:ext cx="108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construction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4" name="Rectangle 887"/>
            <p:cNvSpPr>
              <a:spLocks noChangeArrowheads="1"/>
            </p:cNvSpPr>
            <p:nvPr/>
          </p:nvSpPr>
          <p:spPr bwMode="auto">
            <a:xfrm>
              <a:off x="1630" y="3420"/>
              <a:ext cx="107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deployment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5" name="Rectangle 888"/>
            <p:cNvSpPr>
              <a:spLocks noChangeArrowheads="1"/>
            </p:cNvSpPr>
            <p:nvPr/>
          </p:nvSpPr>
          <p:spPr bwMode="auto">
            <a:xfrm>
              <a:off x="1630" y="3617"/>
              <a:ext cx="23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6" name="Rectangle 889"/>
            <p:cNvSpPr>
              <a:spLocks noChangeArrowheads="1"/>
            </p:cNvSpPr>
            <p:nvPr/>
          </p:nvSpPr>
          <p:spPr bwMode="auto">
            <a:xfrm>
              <a:off x="1804" y="3628"/>
              <a:ext cx="61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delivery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7" name="Rectangle 890"/>
            <p:cNvSpPr>
              <a:spLocks noChangeArrowheads="1"/>
            </p:cNvSpPr>
            <p:nvPr/>
          </p:nvSpPr>
          <p:spPr bwMode="auto">
            <a:xfrm>
              <a:off x="1630" y="3804"/>
              <a:ext cx="8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    feedback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8" name="Rectangle 891"/>
            <p:cNvSpPr>
              <a:spLocks noChangeArrowheads="1"/>
            </p:cNvSpPr>
            <p:nvPr/>
          </p:nvSpPr>
          <p:spPr bwMode="auto">
            <a:xfrm>
              <a:off x="3139" y="2685"/>
              <a:ext cx="34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a:ln>
                    <a:noFill/>
                  </a:ln>
                  <a:solidFill>
                    <a:srgbClr val="000000"/>
                  </a:solidFill>
                  <a:effectLst/>
                  <a:latin typeface="Geneva" charset="0"/>
                </a:rPr>
                <a:t>start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9" name="Freeform 892"/>
            <p:cNvSpPr>
              <a:spLocks/>
            </p:cNvSpPr>
            <p:nvPr/>
          </p:nvSpPr>
          <p:spPr bwMode="auto">
            <a:xfrm>
              <a:off x="3002" y="2498"/>
              <a:ext cx="37" cy="52"/>
            </a:xfrm>
            <a:custGeom>
              <a:avLst/>
              <a:gdLst>
                <a:gd name="T0" fmla="*/ 12 w 37"/>
                <a:gd name="T1" fmla="*/ 0 h 52"/>
                <a:gd name="T2" fmla="*/ 25 w 37"/>
                <a:gd name="T3" fmla="*/ 10 h 52"/>
                <a:gd name="T4" fmla="*/ 25 w 37"/>
                <a:gd name="T5" fmla="*/ 31 h 52"/>
                <a:gd name="T6" fmla="*/ 25 w 37"/>
                <a:gd name="T7" fmla="*/ 52 h 52"/>
                <a:gd name="T8" fmla="*/ 37 w 37"/>
                <a:gd name="T9" fmla="*/ 52 h 52"/>
                <a:gd name="T10" fmla="*/ 37 w 37"/>
                <a:gd name="T11" fmla="*/ 52 h 52"/>
                <a:gd name="T12" fmla="*/ 37 w 37"/>
                <a:gd name="T13" fmla="*/ 52 h 52"/>
                <a:gd name="T14" fmla="*/ 37 w 37"/>
                <a:gd name="T15" fmla="*/ 52 h 52"/>
                <a:gd name="T16" fmla="*/ 12 w 37"/>
                <a:gd name="T17" fmla="*/ 52 h 52"/>
                <a:gd name="T18" fmla="*/ 12 w 37"/>
                <a:gd name="T19" fmla="*/ 52 h 52"/>
                <a:gd name="T20" fmla="*/ 0 w 37"/>
                <a:gd name="T21" fmla="*/ 52 h 52"/>
                <a:gd name="T22" fmla="*/ 0 w 37"/>
                <a:gd name="T23" fmla="*/ 52 h 52"/>
                <a:gd name="T24" fmla="*/ 0 w 37"/>
                <a:gd name="T25" fmla="*/ 52 h 52"/>
                <a:gd name="T26" fmla="*/ 0 w 37"/>
                <a:gd name="T27" fmla="*/ 52 h 52"/>
                <a:gd name="T28" fmla="*/ 0 w 37"/>
                <a:gd name="T29" fmla="*/ 52 h 52"/>
                <a:gd name="T30" fmla="*/ 0 w 37"/>
                <a:gd name="T31" fmla="*/ 31 h 52"/>
                <a:gd name="T32" fmla="*/ 12 w 37"/>
                <a:gd name="T33" fmla="*/ 10 h 52"/>
                <a:gd name="T34" fmla="*/ 12 w 37"/>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2">
                  <a:moveTo>
                    <a:pt x="12" y="0"/>
                  </a:moveTo>
                  <a:lnTo>
                    <a:pt x="25" y="10"/>
                  </a:lnTo>
                  <a:lnTo>
                    <a:pt x="25" y="31"/>
                  </a:lnTo>
                  <a:lnTo>
                    <a:pt x="25" y="52"/>
                  </a:lnTo>
                  <a:lnTo>
                    <a:pt x="37" y="52"/>
                  </a:lnTo>
                  <a:lnTo>
                    <a:pt x="37" y="52"/>
                  </a:lnTo>
                  <a:lnTo>
                    <a:pt x="37" y="52"/>
                  </a:lnTo>
                  <a:lnTo>
                    <a:pt x="37" y="52"/>
                  </a:lnTo>
                  <a:lnTo>
                    <a:pt x="12" y="52"/>
                  </a:lnTo>
                  <a:lnTo>
                    <a:pt x="12" y="52"/>
                  </a:lnTo>
                  <a:lnTo>
                    <a:pt x="0" y="52"/>
                  </a:lnTo>
                  <a:lnTo>
                    <a:pt x="0" y="52"/>
                  </a:lnTo>
                  <a:lnTo>
                    <a:pt x="0" y="52"/>
                  </a:lnTo>
                  <a:lnTo>
                    <a:pt x="0" y="52"/>
                  </a:lnTo>
                  <a:lnTo>
                    <a:pt x="0" y="52"/>
                  </a:lnTo>
                  <a:lnTo>
                    <a:pt x="0" y="31"/>
                  </a:lnTo>
                  <a:lnTo>
                    <a:pt x="12" y="1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0" name="Line 893"/>
            <p:cNvSpPr>
              <a:spLocks noChangeShapeType="1"/>
            </p:cNvSpPr>
            <p:nvPr/>
          </p:nvSpPr>
          <p:spPr bwMode="auto">
            <a:xfrm>
              <a:off x="3014" y="2539"/>
              <a:ext cx="25"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1" name="Line 894"/>
            <p:cNvSpPr>
              <a:spLocks noChangeShapeType="1"/>
            </p:cNvSpPr>
            <p:nvPr/>
          </p:nvSpPr>
          <p:spPr bwMode="auto">
            <a:xfrm>
              <a:off x="3039" y="261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2" name="Line 895"/>
            <p:cNvSpPr>
              <a:spLocks noChangeShapeType="1"/>
            </p:cNvSpPr>
            <p:nvPr/>
          </p:nvSpPr>
          <p:spPr bwMode="auto">
            <a:xfrm>
              <a:off x="3039" y="2612"/>
              <a:ext cx="3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3" name="Line 896"/>
            <p:cNvSpPr>
              <a:spLocks noChangeShapeType="1"/>
            </p:cNvSpPr>
            <p:nvPr/>
          </p:nvSpPr>
          <p:spPr bwMode="auto">
            <a:xfrm flipV="1">
              <a:off x="2503" y="2757"/>
              <a:ext cx="274"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4" name="Freeform 897"/>
            <p:cNvSpPr>
              <a:spLocks/>
            </p:cNvSpPr>
            <p:nvPr/>
          </p:nvSpPr>
          <p:spPr bwMode="auto">
            <a:xfrm>
              <a:off x="2653" y="2726"/>
              <a:ext cx="137" cy="104"/>
            </a:xfrm>
            <a:custGeom>
              <a:avLst/>
              <a:gdLst>
                <a:gd name="T0" fmla="*/ 0 w 137"/>
                <a:gd name="T1" fmla="*/ 0 h 104"/>
                <a:gd name="T2" fmla="*/ 137 w 137"/>
                <a:gd name="T3" fmla="*/ 31 h 104"/>
                <a:gd name="T4" fmla="*/ 25 w 137"/>
                <a:gd name="T5" fmla="*/ 104 h 104"/>
                <a:gd name="T6" fmla="*/ 62 w 137"/>
                <a:gd name="T7" fmla="*/ 41 h 104"/>
                <a:gd name="T8" fmla="*/ 0 w 137"/>
                <a:gd name="T9" fmla="*/ 0 h 104"/>
              </a:gdLst>
              <a:ahLst/>
              <a:cxnLst>
                <a:cxn ang="0">
                  <a:pos x="T0" y="T1"/>
                </a:cxn>
                <a:cxn ang="0">
                  <a:pos x="T2" y="T3"/>
                </a:cxn>
                <a:cxn ang="0">
                  <a:pos x="T4" y="T5"/>
                </a:cxn>
                <a:cxn ang="0">
                  <a:pos x="T6" y="T7"/>
                </a:cxn>
                <a:cxn ang="0">
                  <a:pos x="T8" y="T9"/>
                </a:cxn>
              </a:cxnLst>
              <a:rect l="0" t="0" r="r" b="b"/>
              <a:pathLst>
                <a:path w="137" h="104">
                  <a:moveTo>
                    <a:pt x="0" y="0"/>
                  </a:moveTo>
                  <a:lnTo>
                    <a:pt x="137" y="31"/>
                  </a:lnTo>
                  <a:lnTo>
                    <a:pt x="25" y="104"/>
                  </a:lnTo>
                  <a:lnTo>
                    <a:pt x="62"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5" name="Line 898"/>
            <p:cNvSpPr>
              <a:spLocks noChangeShapeType="1"/>
            </p:cNvSpPr>
            <p:nvPr/>
          </p:nvSpPr>
          <p:spPr bwMode="auto">
            <a:xfrm flipV="1">
              <a:off x="2104" y="2819"/>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6" name="Freeform 899"/>
            <p:cNvSpPr>
              <a:spLocks/>
            </p:cNvSpPr>
            <p:nvPr/>
          </p:nvSpPr>
          <p:spPr bwMode="auto">
            <a:xfrm>
              <a:off x="2241" y="2788"/>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7" name="Line 900"/>
            <p:cNvSpPr>
              <a:spLocks noChangeShapeType="1"/>
            </p:cNvSpPr>
            <p:nvPr/>
          </p:nvSpPr>
          <p:spPr bwMode="auto">
            <a:xfrm flipV="1">
              <a:off x="1692" y="2881"/>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8" name="Freeform 901"/>
            <p:cNvSpPr>
              <a:spLocks/>
            </p:cNvSpPr>
            <p:nvPr/>
          </p:nvSpPr>
          <p:spPr bwMode="auto">
            <a:xfrm>
              <a:off x="1829" y="2850"/>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9" name="Line 902"/>
            <p:cNvSpPr>
              <a:spLocks noChangeShapeType="1"/>
            </p:cNvSpPr>
            <p:nvPr/>
          </p:nvSpPr>
          <p:spPr bwMode="auto">
            <a:xfrm flipV="1">
              <a:off x="2877" y="2695"/>
              <a:ext cx="2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0" name="Freeform 903"/>
            <p:cNvSpPr>
              <a:spLocks/>
            </p:cNvSpPr>
            <p:nvPr/>
          </p:nvSpPr>
          <p:spPr bwMode="auto">
            <a:xfrm>
              <a:off x="3014" y="2664"/>
              <a:ext cx="150" cy="103"/>
            </a:xfrm>
            <a:custGeom>
              <a:avLst/>
              <a:gdLst>
                <a:gd name="T0" fmla="*/ 0 w 150"/>
                <a:gd name="T1" fmla="*/ 0 h 103"/>
                <a:gd name="T2" fmla="*/ 150 w 150"/>
                <a:gd name="T3" fmla="*/ 31 h 103"/>
                <a:gd name="T4" fmla="*/ 25 w 150"/>
                <a:gd name="T5" fmla="*/ 103 h 103"/>
                <a:gd name="T6" fmla="*/ 75 w 150"/>
                <a:gd name="T7" fmla="*/ 41 h 103"/>
                <a:gd name="T8" fmla="*/ 0 w 150"/>
                <a:gd name="T9" fmla="*/ 0 h 103"/>
              </a:gdLst>
              <a:ahLst/>
              <a:cxnLst>
                <a:cxn ang="0">
                  <a:pos x="T0" y="T1"/>
                </a:cxn>
                <a:cxn ang="0">
                  <a:pos x="T2" y="T3"/>
                </a:cxn>
                <a:cxn ang="0">
                  <a:pos x="T4" y="T5"/>
                </a:cxn>
                <a:cxn ang="0">
                  <a:pos x="T6" y="T7"/>
                </a:cxn>
                <a:cxn ang="0">
                  <a:pos x="T8" y="T9"/>
                </a:cxn>
              </a:cxnLst>
              <a:rect l="0" t="0" r="r" b="b"/>
              <a:pathLst>
                <a:path w="150" h="103">
                  <a:moveTo>
                    <a:pt x="0" y="0"/>
                  </a:moveTo>
                  <a:lnTo>
                    <a:pt x="150" y="31"/>
                  </a:lnTo>
                  <a:lnTo>
                    <a:pt x="25" y="103"/>
                  </a:lnTo>
                  <a:lnTo>
                    <a:pt x="75"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21" name="Rectangle 904"/>
            <p:cNvSpPr>
              <a:spLocks noChangeArrowheads="1"/>
            </p:cNvSpPr>
            <p:nvPr/>
          </p:nvSpPr>
          <p:spPr bwMode="auto">
            <a:xfrm>
              <a:off x="5996" y="2291"/>
              <a:ext cx="67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analysis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2" name="Rectangle 905"/>
            <p:cNvSpPr>
              <a:spLocks noChangeArrowheads="1"/>
            </p:cNvSpPr>
            <p:nvPr/>
          </p:nvSpPr>
          <p:spPr bwMode="auto">
            <a:xfrm>
              <a:off x="5996" y="2457"/>
              <a:ext cx="5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design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3" name="Rectangle 906"/>
            <p:cNvSpPr>
              <a:spLocks noChangeArrowheads="1"/>
            </p:cNvSpPr>
            <p:nvPr/>
          </p:nvSpPr>
          <p:spPr bwMode="auto">
            <a:xfrm>
              <a:off x="4499" y="3690"/>
              <a:ext cx="43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code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4" name="Rectangle 907"/>
            <p:cNvSpPr>
              <a:spLocks noChangeArrowheads="1"/>
            </p:cNvSpPr>
            <p:nvPr/>
          </p:nvSpPr>
          <p:spPr bwMode="auto">
            <a:xfrm>
              <a:off x="4499" y="3856"/>
              <a:ext cx="31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test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5" name="Rectangle 908"/>
            <p:cNvSpPr>
              <a:spLocks noChangeArrowheads="1"/>
            </p:cNvSpPr>
            <p:nvPr/>
          </p:nvSpPr>
          <p:spPr bwMode="auto">
            <a:xfrm>
              <a:off x="3513" y="1099"/>
              <a:ext cx="8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estimation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6" name="Rectangle 909"/>
            <p:cNvSpPr>
              <a:spLocks noChangeArrowheads="1"/>
            </p:cNvSpPr>
            <p:nvPr/>
          </p:nvSpPr>
          <p:spPr bwMode="auto">
            <a:xfrm>
              <a:off x="3513" y="1265"/>
              <a:ext cx="86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scheduling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7" name="Rectangle 910"/>
            <p:cNvSpPr>
              <a:spLocks noChangeArrowheads="1"/>
            </p:cNvSpPr>
            <p:nvPr/>
          </p:nvSpPr>
          <p:spPr bwMode="auto">
            <a:xfrm>
              <a:off x="3513" y="1431"/>
              <a:ext cx="9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risk analysis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8" name="Line Callout 1 7"/>
          <p:cNvSpPr/>
          <p:nvPr/>
        </p:nvSpPr>
        <p:spPr>
          <a:xfrm>
            <a:off x="7467600" y="1219200"/>
            <a:ext cx="2895600" cy="1066800"/>
          </a:xfrm>
          <a:prstGeom prst="borderCallout1">
            <a:avLst>
              <a:gd name="adj1" fmla="val 18750"/>
              <a:gd name="adj2" fmla="val -8333"/>
              <a:gd name="adj3" fmla="val 241854"/>
              <a:gd name="adj4" fmla="val -45007"/>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Estimate on time and cost needed</a:t>
            </a:r>
          </a:p>
        </p:txBody>
      </p:sp>
    </p:spTree>
    <p:extLst>
      <p:ext uri="{BB962C8B-B14F-4D97-AF65-F5344CB8AC3E}">
        <p14:creationId xmlns:p14="http://schemas.microsoft.com/office/powerpoint/2010/main" val="370836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0"/>
                                        </p:tgtEl>
                                        <p:attrNameLst>
                                          <p:attrName>style.visibility</p:attrName>
                                        </p:attrNameLst>
                                      </p:cBhvr>
                                      <p:to>
                                        <p:strVal val="visible"/>
                                      </p:to>
                                    </p:set>
                                    <p:anim calcmode="discrete" valueType="clr">
                                      <p:cBhvr override="childStyle">
                                        <p:cTn id="7"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0"/>
                                        </p:tgtEl>
                                        <p:attrNameLst>
                                          <p:attrName>fillcolor</p:attrName>
                                        </p:attrNameLst>
                                      </p:cBhvr>
                                      <p:tavLst>
                                        <p:tav tm="0">
                                          <p:val>
                                            <p:clrVal>
                                              <a:schemeClr val="accent2"/>
                                            </p:clrVal>
                                          </p:val>
                                        </p:tav>
                                        <p:tav tm="50000">
                                          <p:val>
                                            <p:clrVal>
                                              <a:schemeClr val="hlink"/>
                                            </p:clrVal>
                                          </p:val>
                                        </p:tav>
                                      </p:tavLst>
                                    </p:anim>
                                    <p:set>
                                      <p:cBhvr>
                                        <p:cTn id="9" dur="80"/>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dirty="0"/>
              <a:t>Software process model is a simplified description of a software process which is presented from a particular perspective.</a:t>
            </a:r>
          </a:p>
          <a:p>
            <a:r>
              <a:rPr lang="en-US" altLang="en-US" dirty="0"/>
              <a:t>May include activities which are part of the software process, software products and the roles of people involved in software engineering</a:t>
            </a:r>
            <a:endParaRPr lang="en-MY" dirty="0"/>
          </a:p>
        </p:txBody>
      </p:sp>
      <p:sp>
        <p:nvSpPr>
          <p:cNvPr id="3" name="Title 2"/>
          <p:cNvSpPr>
            <a:spLocks noGrp="1"/>
          </p:cNvSpPr>
          <p:nvPr>
            <p:ph type="title"/>
          </p:nvPr>
        </p:nvSpPr>
        <p:spPr/>
        <p:txBody>
          <a:bodyPr/>
          <a:lstStyle/>
          <a:p>
            <a:r>
              <a:rPr lang="en-MY" dirty="0"/>
              <a:t>Software Process Model</a:t>
            </a:r>
          </a:p>
        </p:txBody>
      </p:sp>
      <p:sp>
        <p:nvSpPr>
          <p:cNvPr id="4" name="Slide Number Placeholder 3"/>
          <p:cNvSpPr>
            <a:spLocks noGrp="1"/>
          </p:cNvSpPr>
          <p:nvPr>
            <p:ph type="sldNum" sz="quarter" idx="12"/>
          </p:nvPr>
        </p:nvSpPr>
        <p:spPr/>
        <p:txBody>
          <a:bodyPr/>
          <a:lstStyle/>
          <a:p>
            <a:fld id="{401CF334-2D5C-4859-84A6-CA7E6E43FAEB}" type="slidenum">
              <a:rPr lang="en-US" smtClean="0"/>
              <a:t>6</a:t>
            </a:fld>
            <a:endParaRPr lang="en-US"/>
          </a:p>
        </p:txBody>
      </p:sp>
    </p:spTree>
    <p:extLst>
      <p:ext uri="{BB962C8B-B14F-4D97-AF65-F5344CB8AC3E}">
        <p14:creationId xmlns:p14="http://schemas.microsoft.com/office/powerpoint/2010/main" val="259934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5"/>
          <p:cNvSpPr>
            <a:spLocks noGrp="1"/>
          </p:cNvSpPr>
          <p:nvPr>
            <p:ph type="sldNum" sz="quarter" idx="12"/>
          </p:nvPr>
        </p:nvSpPr>
        <p:spPr bwMode="auto">
          <a:noFill/>
          <a:ln>
            <a:miter lim="800000"/>
            <a:headEnd/>
            <a:tailEnd/>
          </a:ln>
        </p:spPr>
        <p:txBody>
          <a:bodyPr/>
          <a:lstStyle/>
          <a:p>
            <a:fld id="{88DB3526-D103-4646-933F-88E2B07E43F6}" type="slidenum">
              <a:rPr lang="en-US" altLang="en-US" smtClean="0"/>
              <a:pPr/>
              <a:t>60</a:t>
            </a:fld>
            <a:endParaRPr lang="en-US" altLang="en-US"/>
          </a:p>
        </p:txBody>
      </p:sp>
      <p:sp>
        <p:nvSpPr>
          <p:cNvPr id="9" name="Rectangle 8"/>
          <p:cNvSpPr/>
          <p:nvPr/>
        </p:nvSpPr>
        <p:spPr>
          <a:xfrm>
            <a:off x="9144000" y="3200400"/>
            <a:ext cx="1295400" cy="4572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Modeling</a:t>
            </a:r>
            <a:endParaRPr lang="en-MY" dirty="0"/>
          </a:p>
        </p:txBody>
      </p:sp>
      <p:grpSp>
        <p:nvGrpSpPr>
          <p:cNvPr id="2" name="Group 4"/>
          <p:cNvGrpSpPr>
            <a:grpSpLocks noChangeAspect="1"/>
          </p:cNvGrpSpPr>
          <p:nvPr/>
        </p:nvGrpSpPr>
        <p:grpSpPr bwMode="auto">
          <a:xfrm>
            <a:off x="1695450" y="1463675"/>
            <a:ext cx="8893176" cy="4954588"/>
            <a:chOff x="1068" y="922"/>
            <a:chExt cx="5602" cy="3121"/>
          </a:xfrm>
        </p:grpSpPr>
        <p:grpSp>
          <p:nvGrpSpPr>
            <p:cNvPr id="4" name="Group 205"/>
            <p:cNvGrpSpPr>
              <a:grpSpLocks/>
            </p:cNvGrpSpPr>
            <p:nvPr/>
          </p:nvGrpSpPr>
          <p:grpSpPr bwMode="auto">
            <a:xfrm>
              <a:off x="1330" y="1793"/>
              <a:ext cx="4429" cy="1679"/>
              <a:chOff x="1330" y="1793"/>
              <a:chExt cx="4429" cy="1679"/>
            </a:xfrm>
          </p:grpSpPr>
          <p:sp>
            <p:nvSpPr>
              <p:cNvPr id="50827" name="Line 5"/>
              <p:cNvSpPr>
                <a:spLocks noChangeShapeType="1"/>
              </p:cNvSpPr>
              <p:nvPr/>
            </p:nvSpPr>
            <p:spPr bwMode="auto">
              <a:xfrm>
                <a:off x="1330"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8" name="Line 6"/>
              <p:cNvSpPr>
                <a:spLocks noChangeShapeType="1"/>
              </p:cNvSpPr>
              <p:nvPr/>
            </p:nvSpPr>
            <p:spPr bwMode="auto">
              <a:xfrm>
                <a:off x="1343"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9" name="Line 7"/>
              <p:cNvSpPr>
                <a:spLocks noChangeShapeType="1"/>
              </p:cNvSpPr>
              <p:nvPr/>
            </p:nvSpPr>
            <p:spPr bwMode="auto">
              <a:xfrm>
                <a:off x="1343" y="2674"/>
                <a:ext cx="25"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0" name="Line 8"/>
              <p:cNvSpPr>
                <a:spLocks noChangeShapeType="1"/>
              </p:cNvSpPr>
              <p:nvPr/>
            </p:nvSpPr>
            <p:spPr bwMode="auto">
              <a:xfrm>
                <a:off x="1368"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1" name="Line 9"/>
              <p:cNvSpPr>
                <a:spLocks noChangeShapeType="1"/>
              </p:cNvSpPr>
              <p:nvPr/>
            </p:nvSpPr>
            <p:spPr bwMode="auto">
              <a:xfrm>
                <a:off x="1368" y="2767"/>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2" name="Line 10"/>
              <p:cNvSpPr>
                <a:spLocks noChangeShapeType="1"/>
              </p:cNvSpPr>
              <p:nvPr/>
            </p:nvSpPr>
            <p:spPr bwMode="auto">
              <a:xfrm>
                <a:off x="1430"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3" name="Line 11"/>
              <p:cNvSpPr>
                <a:spLocks noChangeShapeType="1"/>
              </p:cNvSpPr>
              <p:nvPr/>
            </p:nvSpPr>
            <p:spPr bwMode="auto">
              <a:xfrm>
                <a:off x="1430"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4" name="Line 12"/>
              <p:cNvSpPr>
                <a:spLocks noChangeShapeType="1"/>
              </p:cNvSpPr>
              <p:nvPr/>
            </p:nvSpPr>
            <p:spPr bwMode="auto">
              <a:xfrm>
                <a:off x="1505"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5" name="Line 13"/>
              <p:cNvSpPr>
                <a:spLocks noChangeShapeType="1"/>
              </p:cNvSpPr>
              <p:nvPr/>
            </p:nvSpPr>
            <p:spPr bwMode="auto">
              <a:xfrm>
                <a:off x="1505"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6" name="Line 14"/>
              <p:cNvSpPr>
                <a:spLocks noChangeShapeType="1"/>
              </p:cNvSpPr>
              <p:nvPr/>
            </p:nvSpPr>
            <p:spPr bwMode="auto">
              <a:xfrm>
                <a:off x="1592"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7" name="Line 15"/>
              <p:cNvSpPr>
                <a:spLocks noChangeShapeType="1"/>
              </p:cNvSpPr>
              <p:nvPr/>
            </p:nvSpPr>
            <p:spPr bwMode="auto">
              <a:xfrm>
                <a:off x="1592" y="3016"/>
                <a:ext cx="11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8" name="Line 16"/>
              <p:cNvSpPr>
                <a:spLocks noChangeShapeType="1"/>
              </p:cNvSpPr>
              <p:nvPr/>
            </p:nvSpPr>
            <p:spPr bwMode="auto">
              <a:xfrm>
                <a:off x="170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9" name="Line 17"/>
              <p:cNvSpPr>
                <a:spLocks noChangeShapeType="1"/>
              </p:cNvSpPr>
              <p:nvPr/>
            </p:nvSpPr>
            <p:spPr bwMode="auto">
              <a:xfrm>
                <a:off x="1705" y="3089"/>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0" name="Line 18"/>
              <p:cNvSpPr>
                <a:spLocks noChangeShapeType="1"/>
              </p:cNvSpPr>
              <p:nvPr/>
            </p:nvSpPr>
            <p:spPr bwMode="auto">
              <a:xfrm>
                <a:off x="1829"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1" name="Line 19"/>
              <p:cNvSpPr>
                <a:spLocks noChangeShapeType="1"/>
              </p:cNvSpPr>
              <p:nvPr/>
            </p:nvSpPr>
            <p:spPr bwMode="auto">
              <a:xfrm>
                <a:off x="1829" y="3151"/>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2" name="Line 20"/>
              <p:cNvSpPr>
                <a:spLocks noChangeShapeType="1"/>
              </p:cNvSpPr>
              <p:nvPr/>
            </p:nvSpPr>
            <p:spPr bwMode="auto">
              <a:xfrm>
                <a:off x="1979"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3" name="Line 21"/>
              <p:cNvSpPr>
                <a:spLocks noChangeShapeType="1"/>
              </p:cNvSpPr>
              <p:nvPr/>
            </p:nvSpPr>
            <p:spPr bwMode="auto">
              <a:xfrm>
                <a:off x="1979"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4" name="Line 22"/>
              <p:cNvSpPr>
                <a:spLocks noChangeShapeType="1"/>
              </p:cNvSpPr>
              <p:nvPr/>
            </p:nvSpPr>
            <p:spPr bwMode="auto">
              <a:xfrm>
                <a:off x="2303"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5" name="Line 23"/>
              <p:cNvSpPr>
                <a:spLocks noChangeShapeType="1"/>
              </p:cNvSpPr>
              <p:nvPr/>
            </p:nvSpPr>
            <p:spPr bwMode="auto">
              <a:xfrm>
                <a:off x="2303" y="3327"/>
                <a:ext cx="3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6" name="Line 24"/>
              <p:cNvSpPr>
                <a:spLocks noChangeShapeType="1"/>
              </p:cNvSpPr>
              <p:nvPr/>
            </p:nvSpPr>
            <p:spPr bwMode="auto">
              <a:xfrm>
                <a:off x="2678"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7" name="Line 25"/>
              <p:cNvSpPr>
                <a:spLocks noChangeShapeType="1"/>
              </p:cNvSpPr>
              <p:nvPr/>
            </p:nvSpPr>
            <p:spPr bwMode="auto">
              <a:xfrm>
                <a:off x="2678" y="3410"/>
                <a:ext cx="424"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8" name="Line 26"/>
              <p:cNvSpPr>
                <a:spLocks noChangeShapeType="1"/>
              </p:cNvSpPr>
              <p:nvPr/>
            </p:nvSpPr>
            <p:spPr bwMode="auto">
              <a:xfrm>
                <a:off x="3102"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9" name="Line 27"/>
              <p:cNvSpPr>
                <a:spLocks noChangeShapeType="1"/>
              </p:cNvSpPr>
              <p:nvPr/>
            </p:nvSpPr>
            <p:spPr bwMode="auto">
              <a:xfrm>
                <a:off x="3102" y="3462"/>
                <a:ext cx="436"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0" name="Line 28"/>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1" name="Line 29"/>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2" name="Line 30"/>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3" name="Line 31"/>
              <p:cNvSpPr>
                <a:spLocks noChangeShapeType="1"/>
              </p:cNvSpPr>
              <p:nvPr/>
            </p:nvSpPr>
            <p:spPr bwMode="auto">
              <a:xfrm flipV="1">
                <a:off x="3538" y="3462"/>
                <a:ext cx="44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4" name="Line 32"/>
              <p:cNvSpPr>
                <a:spLocks noChangeShapeType="1"/>
              </p:cNvSpPr>
              <p:nvPr/>
            </p:nvSpPr>
            <p:spPr bwMode="auto">
              <a:xfrm>
                <a:off x="3987"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5" name="Line 33"/>
              <p:cNvSpPr>
                <a:spLocks noChangeShapeType="1"/>
              </p:cNvSpPr>
              <p:nvPr/>
            </p:nvSpPr>
            <p:spPr bwMode="auto">
              <a:xfrm flipV="1">
                <a:off x="3987" y="3410"/>
                <a:ext cx="4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6" name="Line 34"/>
              <p:cNvSpPr>
                <a:spLocks noChangeShapeType="1"/>
              </p:cNvSpPr>
              <p:nvPr/>
            </p:nvSpPr>
            <p:spPr bwMode="auto">
              <a:xfrm>
                <a:off x="4412"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7" name="Line 35"/>
              <p:cNvSpPr>
                <a:spLocks noChangeShapeType="1"/>
              </p:cNvSpPr>
              <p:nvPr/>
            </p:nvSpPr>
            <p:spPr bwMode="auto">
              <a:xfrm flipV="1">
                <a:off x="4412" y="3327"/>
                <a:ext cx="3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8" name="Line 36"/>
              <p:cNvSpPr>
                <a:spLocks noChangeShapeType="1"/>
              </p:cNvSpPr>
              <p:nvPr/>
            </p:nvSpPr>
            <p:spPr bwMode="auto">
              <a:xfrm>
                <a:off x="4786"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9" name="Line 37"/>
              <p:cNvSpPr>
                <a:spLocks noChangeShapeType="1"/>
              </p:cNvSpPr>
              <p:nvPr/>
            </p:nvSpPr>
            <p:spPr bwMode="auto">
              <a:xfrm flipV="1">
                <a:off x="4786"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0" name="Line 38"/>
              <p:cNvSpPr>
                <a:spLocks noChangeShapeType="1"/>
              </p:cNvSpPr>
              <p:nvPr/>
            </p:nvSpPr>
            <p:spPr bwMode="auto">
              <a:xfrm>
                <a:off x="511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1" name="Line 39"/>
              <p:cNvSpPr>
                <a:spLocks noChangeShapeType="1"/>
              </p:cNvSpPr>
              <p:nvPr/>
            </p:nvSpPr>
            <p:spPr bwMode="auto">
              <a:xfrm flipV="1">
                <a:off x="5110" y="3151"/>
                <a:ext cx="1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2" name="Line 40"/>
              <p:cNvSpPr>
                <a:spLocks noChangeShapeType="1"/>
              </p:cNvSpPr>
              <p:nvPr/>
            </p:nvSpPr>
            <p:spPr bwMode="auto">
              <a:xfrm>
                <a:off x="5247"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3" name="Line 41"/>
              <p:cNvSpPr>
                <a:spLocks noChangeShapeType="1"/>
              </p:cNvSpPr>
              <p:nvPr/>
            </p:nvSpPr>
            <p:spPr bwMode="auto">
              <a:xfrm flipV="1">
                <a:off x="5247" y="3089"/>
                <a:ext cx="1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4" name="Line 42"/>
              <p:cNvSpPr>
                <a:spLocks noChangeShapeType="1"/>
              </p:cNvSpPr>
              <p:nvPr/>
            </p:nvSpPr>
            <p:spPr bwMode="auto">
              <a:xfrm>
                <a:off x="538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5" name="Line 43"/>
              <p:cNvSpPr>
                <a:spLocks noChangeShapeType="1"/>
              </p:cNvSpPr>
              <p:nvPr/>
            </p:nvSpPr>
            <p:spPr bwMode="auto">
              <a:xfrm flipV="1">
                <a:off x="5385" y="3016"/>
                <a:ext cx="1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6" name="Line 44"/>
              <p:cNvSpPr>
                <a:spLocks noChangeShapeType="1"/>
              </p:cNvSpPr>
              <p:nvPr/>
            </p:nvSpPr>
            <p:spPr bwMode="auto">
              <a:xfrm>
                <a:off x="5497"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7" name="Line 45"/>
              <p:cNvSpPr>
                <a:spLocks noChangeShapeType="1"/>
              </p:cNvSpPr>
              <p:nvPr/>
            </p:nvSpPr>
            <p:spPr bwMode="auto">
              <a:xfrm flipV="1">
                <a:off x="5497"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8" name="Line 46"/>
              <p:cNvSpPr>
                <a:spLocks noChangeShapeType="1"/>
              </p:cNvSpPr>
              <p:nvPr/>
            </p:nvSpPr>
            <p:spPr bwMode="auto">
              <a:xfrm>
                <a:off x="5584"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9" name="Line 47"/>
              <p:cNvSpPr>
                <a:spLocks noChangeShapeType="1"/>
              </p:cNvSpPr>
              <p:nvPr/>
            </p:nvSpPr>
            <p:spPr bwMode="auto">
              <a:xfrm flipV="1">
                <a:off x="5584"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0" name="Line 48"/>
              <p:cNvSpPr>
                <a:spLocks noChangeShapeType="1"/>
              </p:cNvSpPr>
              <p:nvPr/>
            </p:nvSpPr>
            <p:spPr bwMode="auto">
              <a:xfrm>
                <a:off x="5659"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1" name="Line 49"/>
              <p:cNvSpPr>
                <a:spLocks noChangeShapeType="1"/>
              </p:cNvSpPr>
              <p:nvPr/>
            </p:nvSpPr>
            <p:spPr bwMode="auto">
              <a:xfrm flipV="1">
                <a:off x="5659" y="2767"/>
                <a:ext cx="50"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2" name="Line 50"/>
              <p:cNvSpPr>
                <a:spLocks noChangeShapeType="1"/>
              </p:cNvSpPr>
              <p:nvPr/>
            </p:nvSpPr>
            <p:spPr bwMode="auto">
              <a:xfrm>
                <a:off x="5709"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3" name="Line 51"/>
              <p:cNvSpPr>
                <a:spLocks noChangeShapeType="1"/>
              </p:cNvSpPr>
              <p:nvPr/>
            </p:nvSpPr>
            <p:spPr bwMode="auto">
              <a:xfrm flipV="1">
                <a:off x="5709" y="2674"/>
                <a:ext cx="3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4" name="Line 52"/>
              <p:cNvSpPr>
                <a:spLocks noChangeShapeType="1"/>
              </p:cNvSpPr>
              <p:nvPr/>
            </p:nvSpPr>
            <p:spPr bwMode="auto">
              <a:xfrm>
                <a:off x="5746"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5" name="Line 53"/>
              <p:cNvSpPr>
                <a:spLocks noChangeShapeType="1"/>
              </p:cNvSpPr>
              <p:nvPr/>
            </p:nvSpPr>
            <p:spPr bwMode="auto">
              <a:xfrm flipV="1">
                <a:off x="5746"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6" name="Line 54"/>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7" name="Line 55"/>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8" name="Line 56"/>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9" name="Line 57"/>
              <p:cNvSpPr>
                <a:spLocks noChangeShapeType="1"/>
              </p:cNvSpPr>
              <p:nvPr/>
            </p:nvSpPr>
            <p:spPr bwMode="auto">
              <a:xfrm flipH="1" flipV="1">
                <a:off x="5746" y="2508"/>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0" name="Line 58"/>
              <p:cNvSpPr>
                <a:spLocks noChangeShapeType="1"/>
              </p:cNvSpPr>
              <p:nvPr/>
            </p:nvSpPr>
            <p:spPr bwMode="auto">
              <a:xfrm>
                <a:off x="5746"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1" name="Line 59"/>
              <p:cNvSpPr>
                <a:spLocks noChangeShapeType="1"/>
              </p:cNvSpPr>
              <p:nvPr/>
            </p:nvSpPr>
            <p:spPr bwMode="auto">
              <a:xfrm flipH="1" flipV="1">
                <a:off x="5721"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2" name="Line 60"/>
              <p:cNvSpPr>
                <a:spLocks noChangeShapeType="1"/>
              </p:cNvSpPr>
              <p:nvPr/>
            </p:nvSpPr>
            <p:spPr bwMode="auto">
              <a:xfrm>
                <a:off x="5721"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3" name="Line 61"/>
              <p:cNvSpPr>
                <a:spLocks noChangeShapeType="1"/>
              </p:cNvSpPr>
              <p:nvPr/>
            </p:nvSpPr>
            <p:spPr bwMode="auto">
              <a:xfrm flipH="1" flipV="1">
                <a:off x="5671"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4" name="Line 62"/>
              <p:cNvSpPr>
                <a:spLocks noChangeShapeType="1"/>
              </p:cNvSpPr>
              <p:nvPr/>
            </p:nvSpPr>
            <p:spPr bwMode="auto">
              <a:xfrm>
                <a:off x="5671"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5" name="Line 63"/>
              <p:cNvSpPr>
                <a:spLocks noChangeShapeType="1"/>
              </p:cNvSpPr>
              <p:nvPr/>
            </p:nvSpPr>
            <p:spPr bwMode="auto">
              <a:xfrm flipH="1" flipV="1">
                <a:off x="5609" y="2280"/>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6" name="Line 64"/>
              <p:cNvSpPr>
                <a:spLocks noChangeShapeType="1"/>
              </p:cNvSpPr>
              <p:nvPr/>
            </p:nvSpPr>
            <p:spPr bwMode="auto">
              <a:xfrm>
                <a:off x="5609"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7" name="Line 65"/>
              <p:cNvSpPr>
                <a:spLocks noChangeShapeType="1"/>
              </p:cNvSpPr>
              <p:nvPr/>
            </p:nvSpPr>
            <p:spPr bwMode="auto">
              <a:xfrm flipH="1" flipV="1">
                <a:off x="5522"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8" name="Line 66"/>
              <p:cNvSpPr>
                <a:spLocks noChangeShapeType="1"/>
              </p:cNvSpPr>
              <p:nvPr/>
            </p:nvSpPr>
            <p:spPr bwMode="auto">
              <a:xfrm>
                <a:off x="5522"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9" name="Line 67"/>
              <p:cNvSpPr>
                <a:spLocks noChangeShapeType="1"/>
              </p:cNvSpPr>
              <p:nvPr/>
            </p:nvSpPr>
            <p:spPr bwMode="auto">
              <a:xfrm flipH="1" flipV="1">
                <a:off x="5422"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0" name="Line 68"/>
              <p:cNvSpPr>
                <a:spLocks noChangeShapeType="1"/>
              </p:cNvSpPr>
              <p:nvPr/>
            </p:nvSpPr>
            <p:spPr bwMode="auto">
              <a:xfrm>
                <a:off x="5422"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1" name="Line 69"/>
              <p:cNvSpPr>
                <a:spLocks noChangeShapeType="1"/>
              </p:cNvSpPr>
              <p:nvPr/>
            </p:nvSpPr>
            <p:spPr bwMode="auto">
              <a:xfrm flipH="1" flipV="1">
                <a:off x="5310"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2" name="Line 70"/>
              <p:cNvSpPr>
                <a:spLocks noChangeShapeType="1"/>
              </p:cNvSpPr>
              <p:nvPr/>
            </p:nvSpPr>
            <p:spPr bwMode="auto">
              <a:xfrm>
                <a:off x="5310"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3" name="Line 71"/>
              <p:cNvSpPr>
                <a:spLocks noChangeShapeType="1"/>
              </p:cNvSpPr>
              <p:nvPr/>
            </p:nvSpPr>
            <p:spPr bwMode="auto">
              <a:xfrm flipH="1" flipV="1">
                <a:off x="5185"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4" name="Line 72"/>
              <p:cNvSpPr>
                <a:spLocks noChangeShapeType="1"/>
              </p:cNvSpPr>
              <p:nvPr/>
            </p:nvSpPr>
            <p:spPr bwMode="auto">
              <a:xfrm>
                <a:off x="5185"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5" name="Line 73"/>
              <p:cNvSpPr>
                <a:spLocks noChangeShapeType="1"/>
              </p:cNvSpPr>
              <p:nvPr/>
            </p:nvSpPr>
            <p:spPr bwMode="auto">
              <a:xfrm flipH="1" flipV="1">
                <a:off x="4886" y="1928"/>
                <a:ext cx="299"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6" name="Line 74"/>
              <p:cNvSpPr>
                <a:spLocks noChangeShapeType="1"/>
              </p:cNvSpPr>
              <p:nvPr/>
            </p:nvSpPr>
            <p:spPr bwMode="auto">
              <a:xfrm>
                <a:off x="4886"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7" name="Line 75"/>
              <p:cNvSpPr>
                <a:spLocks noChangeShapeType="1"/>
              </p:cNvSpPr>
              <p:nvPr/>
            </p:nvSpPr>
            <p:spPr bwMode="auto">
              <a:xfrm flipH="1" flipV="1">
                <a:off x="4549" y="1855"/>
                <a:ext cx="3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8" name="Line 76"/>
              <p:cNvSpPr>
                <a:spLocks noChangeShapeType="1"/>
              </p:cNvSpPr>
              <p:nvPr/>
            </p:nvSpPr>
            <p:spPr bwMode="auto">
              <a:xfrm>
                <a:off x="4549"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9" name="Line 77"/>
              <p:cNvSpPr>
                <a:spLocks noChangeShapeType="1"/>
              </p:cNvSpPr>
              <p:nvPr/>
            </p:nvSpPr>
            <p:spPr bwMode="auto">
              <a:xfrm flipH="1" flipV="1">
                <a:off x="4187" y="1814"/>
                <a:ext cx="3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0" name="Line 78"/>
              <p:cNvSpPr>
                <a:spLocks noChangeShapeType="1"/>
              </p:cNvSpPr>
              <p:nvPr/>
            </p:nvSpPr>
            <p:spPr bwMode="auto">
              <a:xfrm>
                <a:off x="4187"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1" name="Line 79"/>
              <p:cNvSpPr>
                <a:spLocks noChangeShapeType="1"/>
              </p:cNvSpPr>
              <p:nvPr/>
            </p:nvSpPr>
            <p:spPr bwMode="auto">
              <a:xfrm flipH="1" flipV="1">
                <a:off x="3788"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2" name="Line 80"/>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3" name="Line 81"/>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4" name="Line 82"/>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5" name="Line 83"/>
              <p:cNvSpPr>
                <a:spLocks noChangeShapeType="1"/>
              </p:cNvSpPr>
              <p:nvPr/>
            </p:nvSpPr>
            <p:spPr bwMode="auto">
              <a:xfrm flipH="1">
                <a:off x="3389"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6" name="Line 84"/>
              <p:cNvSpPr>
                <a:spLocks noChangeShapeType="1"/>
              </p:cNvSpPr>
              <p:nvPr/>
            </p:nvSpPr>
            <p:spPr bwMode="auto">
              <a:xfrm>
                <a:off x="3389"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7" name="Line 85"/>
              <p:cNvSpPr>
                <a:spLocks noChangeShapeType="1"/>
              </p:cNvSpPr>
              <p:nvPr/>
            </p:nvSpPr>
            <p:spPr bwMode="auto">
              <a:xfrm flipH="1">
                <a:off x="3014" y="1814"/>
                <a:ext cx="37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8" name="Line 86"/>
              <p:cNvSpPr>
                <a:spLocks noChangeShapeType="1"/>
              </p:cNvSpPr>
              <p:nvPr/>
            </p:nvSpPr>
            <p:spPr bwMode="auto">
              <a:xfrm>
                <a:off x="3014"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9" name="Line 87"/>
              <p:cNvSpPr>
                <a:spLocks noChangeShapeType="1"/>
              </p:cNvSpPr>
              <p:nvPr/>
            </p:nvSpPr>
            <p:spPr bwMode="auto">
              <a:xfrm flipH="1">
                <a:off x="2678" y="1855"/>
                <a:ext cx="336"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0" name="Line 88"/>
              <p:cNvSpPr>
                <a:spLocks noChangeShapeType="1"/>
              </p:cNvSpPr>
              <p:nvPr/>
            </p:nvSpPr>
            <p:spPr bwMode="auto">
              <a:xfrm>
                <a:off x="2678"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1" name="Line 89"/>
              <p:cNvSpPr>
                <a:spLocks noChangeShapeType="1"/>
              </p:cNvSpPr>
              <p:nvPr/>
            </p:nvSpPr>
            <p:spPr bwMode="auto">
              <a:xfrm flipH="1">
                <a:off x="2391" y="1928"/>
                <a:ext cx="287"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2" name="Line 90"/>
              <p:cNvSpPr>
                <a:spLocks noChangeShapeType="1"/>
              </p:cNvSpPr>
              <p:nvPr/>
            </p:nvSpPr>
            <p:spPr bwMode="auto">
              <a:xfrm>
                <a:off x="2391"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3" name="Line 91"/>
              <p:cNvSpPr>
                <a:spLocks noChangeShapeType="1"/>
              </p:cNvSpPr>
              <p:nvPr/>
            </p:nvSpPr>
            <p:spPr bwMode="auto">
              <a:xfrm flipH="1">
                <a:off x="2266"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4" name="Line 92"/>
              <p:cNvSpPr>
                <a:spLocks noChangeShapeType="1"/>
              </p:cNvSpPr>
              <p:nvPr/>
            </p:nvSpPr>
            <p:spPr bwMode="auto">
              <a:xfrm>
                <a:off x="2266"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5" name="Line 93"/>
              <p:cNvSpPr>
                <a:spLocks noChangeShapeType="1"/>
              </p:cNvSpPr>
              <p:nvPr/>
            </p:nvSpPr>
            <p:spPr bwMode="auto">
              <a:xfrm flipH="1">
                <a:off x="2154"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6" name="Line 94"/>
              <p:cNvSpPr>
                <a:spLocks noChangeShapeType="1"/>
              </p:cNvSpPr>
              <p:nvPr/>
            </p:nvSpPr>
            <p:spPr bwMode="auto">
              <a:xfrm>
                <a:off x="2154"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7" name="Line 95"/>
              <p:cNvSpPr>
                <a:spLocks noChangeShapeType="1"/>
              </p:cNvSpPr>
              <p:nvPr/>
            </p:nvSpPr>
            <p:spPr bwMode="auto">
              <a:xfrm flipH="1">
                <a:off x="2054"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8" name="Line 96"/>
              <p:cNvSpPr>
                <a:spLocks noChangeShapeType="1"/>
              </p:cNvSpPr>
              <p:nvPr/>
            </p:nvSpPr>
            <p:spPr bwMode="auto">
              <a:xfrm>
                <a:off x="2054"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9" name="Line 97"/>
              <p:cNvSpPr>
                <a:spLocks noChangeShapeType="1"/>
              </p:cNvSpPr>
              <p:nvPr/>
            </p:nvSpPr>
            <p:spPr bwMode="auto">
              <a:xfrm flipH="1">
                <a:off x="1967"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0" name="Line 98"/>
              <p:cNvSpPr>
                <a:spLocks noChangeShapeType="1"/>
              </p:cNvSpPr>
              <p:nvPr/>
            </p:nvSpPr>
            <p:spPr bwMode="auto">
              <a:xfrm>
                <a:off x="1967"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1" name="Line 99"/>
              <p:cNvSpPr>
                <a:spLocks noChangeShapeType="1"/>
              </p:cNvSpPr>
              <p:nvPr/>
            </p:nvSpPr>
            <p:spPr bwMode="auto">
              <a:xfrm flipH="1">
                <a:off x="1904" y="2280"/>
                <a:ext cx="6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2" name="Line 100"/>
              <p:cNvSpPr>
                <a:spLocks noChangeShapeType="1"/>
              </p:cNvSpPr>
              <p:nvPr/>
            </p:nvSpPr>
            <p:spPr bwMode="auto">
              <a:xfrm>
                <a:off x="1904"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3" name="Line 101"/>
              <p:cNvSpPr>
                <a:spLocks noChangeShapeType="1"/>
              </p:cNvSpPr>
              <p:nvPr/>
            </p:nvSpPr>
            <p:spPr bwMode="auto">
              <a:xfrm flipH="1">
                <a:off x="1854"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4" name="Line 102"/>
              <p:cNvSpPr>
                <a:spLocks noChangeShapeType="1"/>
              </p:cNvSpPr>
              <p:nvPr/>
            </p:nvSpPr>
            <p:spPr bwMode="auto">
              <a:xfrm>
                <a:off x="1854"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5" name="Line 103"/>
              <p:cNvSpPr>
                <a:spLocks noChangeShapeType="1"/>
              </p:cNvSpPr>
              <p:nvPr/>
            </p:nvSpPr>
            <p:spPr bwMode="auto">
              <a:xfrm flipH="1">
                <a:off x="1829"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6" name="Line 104"/>
              <p:cNvSpPr>
                <a:spLocks noChangeShapeType="1"/>
              </p:cNvSpPr>
              <p:nvPr/>
            </p:nvSpPr>
            <p:spPr bwMode="auto">
              <a:xfrm>
                <a:off x="1829"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7" name="Line 105"/>
              <p:cNvSpPr>
                <a:spLocks noChangeShapeType="1"/>
              </p:cNvSpPr>
              <p:nvPr/>
            </p:nvSpPr>
            <p:spPr bwMode="auto">
              <a:xfrm flipH="1">
                <a:off x="1817" y="2508"/>
                <a:ext cx="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8" name="Line 106"/>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9" name="Line 107"/>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0" name="Line 108"/>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1" name="Line 109"/>
              <p:cNvSpPr>
                <a:spLocks noChangeShapeType="1"/>
              </p:cNvSpPr>
              <p:nvPr/>
            </p:nvSpPr>
            <p:spPr bwMode="auto">
              <a:xfrm>
                <a:off x="1817" y="2591"/>
                <a:ext cx="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2" name="Line 110"/>
              <p:cNvSpPr>
                <a:spLocks noChangeShapeType="1"/>
              </p:cNvSpPr>
              <p:nvPr/>
            </p:nvSpPr>
            <p:spPr bwMode="auto">
              <a:xfrm>
                <a:off x="182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3" name="Line 111"/>
              <p:cNvSpPr>
                <a:spLocks noChangeShapeType="1"/>
              </p:cNvSpPr>
              <p:nvPr/>
            </p:nvSpPr>
            <p:spPr bwMode="auto">
              <a:xfrm>
                <a:off x="1829" y="2664"/>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4" name="Line 112"/>
              <p:cNvSpPr>
                <a:spLocks noChangeShapeType="1"/>
              </p:cNvSpPr>
              <p:nvPr/>
            </p:nvSpPr>
            <p:spPr bwMode="auto">
              <a:xfrm>
                <a:off x="1854"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5" name="Line 113"/>
              <p:cNvSpPr>
                <a:spLocks noChangeShapeType="1"/>
              </p:cNvSpPr>
              <p:nvPr/>
            </p:nvSpPr>
            <p:spPr bwMode="auto">
              <a:xfrm>
                <a:off x="1854" y="2736"/>
                <a:ext cx="5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6" name="Line 114"/>
              <p:cNvSpPr>
                <a:spLocks noChangeShapeType="1"/>
              </p:cNvSpPr>
              <p:nvPr/>
            </p:nvSpPr>
            <p:spPr bwMode="auto">
              <a:xfrm>
                <a:off x="1904"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7" name="Line 115"/>
              <p:cNvSpPr>
                <a:spLocks noChangeShapeType="1"/>
              </p:cNvSpPr>
              <p:nvPr/>
            </p:nvSpPr>
            <p:spPr bwMode="auto">
              <a:xfrm>
                <a:off x="1904" y="2809"/>
                <a:ext cx="6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8" name="Line 116"/>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9" name="Line 117"/>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0" name="Line 118"/>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1" name="Line 119"/>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2" name="Line 120"/>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3" name="Line 121"/>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4" name="Line 122"/>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5" name="Line 123"/>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6" name="Line 124"/>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7" name="Line 125"/>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8" name="Line 126"/>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9" name="Line 127"/>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0" name="Line 128"/>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1" name="Line 129"/>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2" name="Line 130"/>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3" name="Line 131"/>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4" name="Line 132"/>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5" name="Line 133"/>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6" name="Line 134"/>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7" name="Line 135"/>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8" name="Line 136"/>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9" name="Line 137"/>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0" name="Line 138"/>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1" name="Line 139"/>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2" name="Line 140"/>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3" name="Line 141"/>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4" name="Line 142"/>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5" name="Line 143"/>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6" name="Line 144"/>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7" name="Line 145"/>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8" name="Line 146"/>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9" name="Line 147"/>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0" name="Line 148"/>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1" name="Line 149"/>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2" name="Line 150"/>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3" name="Line 151"/>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4" name="Line 152"/>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5" name="Line 153"/>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6" name="Line 154"/>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7" name="Line 155"/>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8" name="Line 156"/>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9" name="Line 157"/>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0" name="Line 158"/>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1" name="Line 159"/>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2" name="Line 160"/>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3" name="Line 161"/>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4" name="Line 162"/>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5" name="Line 163"/>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6" name="Line 164"/>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7" name="Line 165"/>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8" name="Line 166"/>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9" name="Line 167"/>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0" name="Line 168"/>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1" name="Line 169"/>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2" name="Line 170"/>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3" name="Line 171"/>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4" name="Line 172"/>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5" name="Line 173"/>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6" name="Line 174"/>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7" name="Line 175"/>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8" name="Line 176"/>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9" name="Line 177"/>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0" name="Line 178"/>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1" name="Line 179"/>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2" name="Line 180"/>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3" name="Line 181"/>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4" name="Line 182"/>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5" name="Line 183"/>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6" name="Line 184"/>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7" name="Line 185"/>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8" name="Line 186"/>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9" name="Line 187"/>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0" name="Line 188"/>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1" name="Line 189"/>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2" name="Line 190"/>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3" name="Line 191"/>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4" name="Line 192"/>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5" name="Line 193"/>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6" name="Line 194"/>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7" name="Line 195"/>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8" name="Line 196"/>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9" name="Line 197"/>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0" name="Line 198"/>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1" name="Line 199"/>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2" name="Line 200"/>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3" name="Line 201"/>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4" name="Line 202"/>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5" name="Line 203"/>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6" name="Line 204"/>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5" name="Group 406"/>
            <p:cNvGrpSpPr>
              <a:grpSpLocks/>
            </p:cNvGrpSpPr>
            <p:nvPr/>
          </p:nvGrpSpPr>
          <p:grpSpPr bwMode="auto">
            <a:xfrm>
              <a:off x="1967" y="1938"/>
              <a:ext cx="3492" cy="1379"/>
              <a:chOff x="1967" y="1938"/>
              <a:chExt cx="3492" cy="1379"/>
            </a:xfrm>
          </p:grpSpPr>
          <p:sp>
            <p:nvSpPr>
              <p:cNvPr id="50627" name="Line 206"/>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8" name="Line 207"/>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9" name="Line 208"/>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0" name="Line 209"/>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1" name="Line 210"/>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2" name="Line 211"/>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3" name="Line 212"/>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4" name="Line 213"/>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5" name="Line 214"/>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6" name="Line 215"/>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7" name="Line 216"/>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8" name="Line 217"/>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9" name="Line 218"/>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0" name="Line 219"/>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1" name="Line 22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2" name="Line 22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3" name="Line 22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4" name="Line 22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5" name="Line 22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6" name="Line 22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7" name="Line 22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8" name="Line 22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9" name="Line 22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0" name="Line 22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1" name="Line 23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2" name="Line 23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3" name="Line 23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4" name="Line 23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5" name="Line 23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6" name="Line 23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7" name="Line 23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8" name="Line 23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9" name="Line 23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0" name="Line 23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1" name="Line 24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2" name="Line 24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3" name="Line 24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4" name="Line 24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5" name="Line 24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6" name="Line 24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7" name="Line 24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8" name="Line 24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9" name="Line 24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0" name="Line 24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1" name="Line 25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2" name="Line 25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3" name="Line 25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4" name="Line 25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5" name="Line 25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6" name="Line 25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7" name="Line 25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8" name="Line 25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9" name="Line 258"/>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0" name="Line 259"/>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1" name="Line 260"/>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2" name="Line 26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3" name="Line 26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4" name="Line 26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5" name="Line 264"/>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6" name="Line 265"/>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7" name="Line 266"/>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8" name="Line 26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9" name="Line 26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0" name="Line 26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1" name="Line 27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2" name="Line 27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3" name="Line 27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4" name="Line 27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5" name="Line 27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6" name="Line 27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7" name="Line 27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8" name="Line 27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9" name="Line 27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0" name="Line 27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1" name="Line 28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2" name="Line 28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3" name="Line 282"/>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4" name="Line 283"/>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5" name="Line 284"/>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6" name="Line 28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7" name="Line 28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8" name="Line 28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9" name="Line 28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0" name="Line 28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1" name="Line 29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2" name="Line 29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3" name="Line 29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4" name="Line 29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5" name="Line 29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6" name="Line 29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7" name="Line 29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8" name="Line 29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9" name="Line 29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0" name="Line 29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1" name="Line 30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2" name="Line 30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3" name="Line 30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4" name="Line 30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5" name="Line 30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6" name="Line 30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7" name="Line 30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8" name="Line 30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9" name="Line 30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0" name="Line 30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1" name="Line 31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2" name="Line 31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3" name="Line 31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4" name="Line 31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5" name="Line 31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6" name="Line 31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7" name="Line 31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8" name="Line 31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9" name="Line 31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0" name="Line 31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1" name="Line 32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2" name="Line 32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3" name="Line 32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4" name="Line 32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5" name="Line 32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6" name="Line 32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7" name="Line 32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8" name="Line 32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9" name="Line 32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0" name="Line 32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1" name="Line 33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2" name="Line 33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3" name="Line 33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4" name="Line 33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5" name="Line 33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6" name="Line 33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7" name="Line 33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8" name="Line 33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9" name="Line 33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0" name="Line 33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1" name="Line 34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2" name="Line 34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3" name="Line 34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4" name="Line 34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5" name="Line 34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6" name="Line 34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7" name="Line 34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8" name="Line 34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9" name="Line 348"/>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0" name="Line 349"/>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1" name="Line 350"/>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2" name="Line 351"/>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3" name="Line 352"/>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4" name="Line 35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5" name="Line 35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6" name="Line 35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7" name="Line 35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8" name="Line 35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9" name="Line 35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0" name="Line 35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1" name="Line 36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2" name="Line 36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3" name="Line 36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4" name="Line 36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5" name="Line 36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6" name="Line 36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7" name="Line 36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8" name="Line 36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9" name="Line 36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0" name="Line 36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1" name="Line 37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2" name="Line 37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3" name="Line 372"/>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4" name="Freeform 373"/>
              <p:cNvSpPr>
                <a:spLocks/>
              </p:cNvSpPr>
              <p:nvPr/>
            </p:nvSpPr>
            <p:spPr bwMode="auto">
              <a:xfrm>
                <a:off x="1967" y="1938"/>
                <a:ext cx="3492" cy="1379"/>
              </a:xfrm>
              <a:custGeom>
                <a:avLst/>
                <a:gdLst>
                  <a:gd name="T0" fmla="*/ 287 w 3492"/>
                  <a:gd name="T1" fmla="*/ 1130 h 1379"/>
                  <a:gd name="T2" fmla="*/ 561 w 3492"/>
                  <a:gd name="T3" fmla="*/ 1234 h 1379"/>
                  <a:gd name="T4" fmla="*/ 1272 w 3492"/>
                  <a:gd name="T5" fmla="*/ 1368 h 1379"/>
                  <a:gd name="T6" fmla="*/ 2045 w 3492"/>
                  <a:gd name="T7" fmla="*/ 1368 h 1379"/>
                  <a:gd name="T8" fmla="*/ 2968 w 3492"/>
                  <a:gd name="T9" fmla="*/ 1171 h 1379"/>
                  <a:gd name="T10" fmla="*/ 3280 w 3492"/>
                  <a:gd name="T11" fmla="*/ 995 h 1379"/>
                  <a:gd name="T12" fmla="*/ 3455 w 3492"/>
                  <a:gd name="T13" fmla="*/ 798 h 1379"/>
                  <a:gd name="T14" fmla="*/ 3492 w 3492"/>
                  <a:gd name="T15" fmla="*/ 653 h 1379"/>
                  <a:gd name="T16" fmla="*/ 3430 w 3492"/>
                  <a:gd name="T17" fmla="*/ 456 h 1379"/>
                  <a:gd name="T18" fmla="*/ 3031 w 3492"/>
                  <a:gd name="T19" fmla="*/ 197 h 1379"/>
                  <a:gd name="T20" fmla="*/ 2220 w 3492"/>
                  <a:gd name="T21" fmla="*/ 21 h 1379"/>
                  <a:gd name="T22" fmla="*/ 1571 w 3492"/>
                  <a:gd name="T23" fmla="*/ 21 h 1379"/>
                  <a:gd name="T24" fmla="*/ 748 w 3492"/>
                  <a:gd name="T25" fmla="*/ 197 h 1379"/>
                  <a:gd name="T26" fmla="*/ 349 w 3492"/>
                  <a:gd name="T27" fmla="*/ 456 h 1379"/>
                  <a:gd name="T28" fmla="*/ 287 w 3492"/>
                  <a:gd name="T29" fmla="*/ 653 h 1379"/>
                  <a:gd name="T30" fmla="*/ 311 w 3492"/>
                  <a:gd name="T31" fmla="*/ 767 h 1379"/>
                  <a:gd name="T32" fmla="*/ 399 w 3492"/>
                  <a:gd name="T33" fmla="*/ 881 h 1379"/>
                  <a:gd name="T34" fmla="*/ 623 w 3492"/>
                  <a:gd name="T35" fmla="*/ 1016 h 1379"/>
                  <a:gd name="T36" fmla="*/ 1397 w 3492"/>
                  <a:gd name="T37" fmla="*/ 1213 h 1379"/>
                  <a:gd name="T38" fmla="*/ 2008 w 3492"/>
                  <a:gd name="T39" fmla="*/ 1213 h 1379"/>
                  <a:gd name="T40" fmla="*/ 2731 w 3492"/>
                  <a:gd name="T41" fmla="*/ 1057 h 1379"/>
                  <a:gd name="T42" fmla="*/ 3081 w 3492"/>
                  <a:gd name="T43" fmla="*/ 819 h 1379"/>
                  <a:gd name="T44" fmla="*/ 3143 w 3492"/>
                  <a:gd name="T45" fmla="*/ 653 h 1379"/>
                  <a:gd name="T46" fmla="*/ 3056 w 3492"/>
                  <a:gd name="T47" fmla="*/ 456 h 1379"/>
                  <a:gd name="T48" fmla="*/ 2619 w 3492"/>
                  <a:gd name="T49" fmla="*/ 249 h 1379"/>
                  <a:gd name="T50" fmla="*/ 1933 w 3492"/>
                  <a:gd name="T51" fmla="*/ 166 h 1379"/>
                  <a:gd name="T52" fmla="*/ 1472 w 3492"/>
                  <a:gd name="T53" fmla="*/ 197 h 1379"/>
                  <a:gd name="T54" fmla="*/ 935 w 3492"/>
                  <a:gd name="T55" fmla="*/ 373 h 1379"/>
                  <a:gd name="T56" fmla="*/ 723 w 3492"/>
                  <a:gd name="T57" fmla="*/ 653 h 1379"/>
                  <a:gd name="T58" fmla="*/ 810 w 3492"/>
                  <a:gd name="T59" fmla="*/ 819 h 1379"/>
                  <a:gd name="T60" fmla="*/ 973 w 3492"/>
                  <a:gd name="T61" fmla="*/ 923 h 1379"/>
                  <a:gd name="T62" fmla="*/ 1309 w 3492"/>
                  <a:gd name="T63" fmla="*/ 1016 h 1379"/>
                  <a:gd name="T64" fmla="*/ 1734 w 3492"/>
                  <a:gd name="T65" fmla="*/ 1057 h 1379"/>
                  <a:gd name="T66" fmla="*/ 2307 w 3492"/>
                  <a:gd name="T67" fmla="*/ 985 h 1379"/>
                  <a:gd name="T68" fmla="*/ 2669 w 3492"/>
                  <a:gd name="T69" fmla="*/ 809 h 1379"/>
                  <a:gd name="T70" fmla="*/ 2756 w 3492"/>
                  <a:gd name="T71" fmla="*/ 653 h 1379"/>
                  <a:gd name="T72" fmla="*/ 2619 w 3492"/>
                  <a:gd name="T73" fmla="*/ 467 h 1379"/>
                  <a:gd name="T74" fmla="*/ 2257 w 3492"/>
                  <a:gd name="T75" fmla="*/ 353 h 1379"/>
                  <a:gd name="T76" fmla="*/ 1946 w 3492"/>
                  <a:gd name="T77" fmla="*/ 322 h 1379"/>
                  <a:gd name="T78" fmla="*/ 1497 w 3492"/>
                  <a:gd name="T79" fmla="*/ 384 h 1379"/>
                  <a:gd name="T80" fmla="*/ 1210 w 3492"/>
                  <a:gd name="T81" fmla="*/ 529 h 1379"/>
                  <a:gd name="T82" fmla="*/ 1147 w 3492"/>
                  <a:gd name="T83" fmla="*/ 653 h 1379"/>
                  <a:gd name="T84" fmla="*/ 1210 w 3492"/>
                  <a:gd name="T85" fmla="*/ 757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2" h="1379">
                    <a:moveTo>
                      <a:pt x="0" y="943"/>
                    </a:moveTo>
                    <a:lnTo>
                      <a:pt x="124" y="1037"/>
                    </a:lnTo>
                    <a:lnTo>
                      <a:pt x="287" y="1130"/>
                    </a:lnTo>
                    <a:lnTo>
                      <a:pt x="287" y="1130"/>
                    </a:lnTo>
                    <a:lnTo>
                      <a:pt x="424" y="1182"/>
                    </a:lnTo>
                    <a:lnTo>
                      <a:pt x="561" y="1234"/>
                    </a:lnTo>
                    <a:lnTo>
                      <a:pt x="723" y="1275"/>
                    </a:lnTo>
                    <a:lnTo>
                      <a:pt x="898" y="1317"/>
                    </a:lnTo>
                    <a:lnTo>
                      <a:pt x="1272" y="1368"/>
                    </a:lnTo>
                    <a:lnTo>
                      <a:pt x="1671" y="1379"/>
                    </a:lnTo>
                    <a:lnTo>
                      <a:pt x="1671" y="1379"/>
                    </a:lnTo>
                    <a:lnTo>
                      <a:pt x="2045" y="1368"/>
                    </a:lnTo>
                    <a:lnTo>
                      <a:pt x="2382" y="1327"/>
                    </a:lnTo>
                    <a:lnTo>
                      <a:pt x="2694" y="1254"/>
                    </a:lnTo>
                    <a:lnTo>
                      <a:pt x="2968" y="1171"/>
                    </a:lnTo>
                    <a:lnTo>
                      <a:pt x="3081" y="1120"/>
                    </a:lnTo>
                    <a:lnTo>
                      <a:pt x="3181" y="1057"/>
                    </a:lnTo>
                    <a:lnTo>
                      <a:pt x="3280" y="995"/>
                    </a:lnTo>
                    <a:lnTo>
                      <a:pt x="3355" y="933"/>
                    </a:lnTo>
                    <a:lnTo>
                      <a:pt x="3418" y="871"/>
                    </a:lnTo>
                    <a:lnTo>
                      <a:pt x="3455" y="798"/>
                    </a:lnTo>
                    <a:lnTo>
                      <a:pt x="3492" y="726"/>
                    </a:lnTo>
                    <a:lnTo>
                      <a:pt x="3492" y="653"/>
                    </a:lnTo>
                    <a:lnTo>
                      <a:pt x="3492" y="653"/>
                    </a:lnTo>
                    <a:lnTo>
                      <a:pt x="3492" y="581"/>
                    </a:lnTo>
                    <a:lnTo>
                      <a:pt x="3467" y="518"/>
                    </a:lnTo>
                    <a:lnTo>
                      <a:pt x="3430" y="456"/>
                    </a:lnTo>
                    <a:lnTo>
                      <a:pt x="3368" y="394"/>
                    </a:lnTo>
                    <a:lnTo>
                      <a:pt x="3218" y="290"/>
                    </a:lnTo>
                    <a:lnTo>
                      <a:pt x="3031" y="197"/>
                    </a:lnTo>
                    <a:lnTo>
                      <a:pt x="2794" y="114"/>
                    </a:lnTo>
                    <a:lnTo>
                      <a:pt x="2519" y="52"/>
                    </a:lnTo>
                    <a:lnTo>
                      <a:pt x="2220" y="21"/>
                    </a:lnTo>
                    <a:lnTo>
                      <a:pt x="1896" y="0"/>
                    </a:lnTo>
                    <a:lnTo>
                      <a:pt x="1896" y="0"/>
                    </a:lnTo>
                    <a:lnTo>
                      <a:pt x="1571" y="21"/>
                    </a:lnTo>
                    <a:lnTo>
                      <a:pt x="1260" y="52"/>
                    </a:lnTo>
                    <a:lnTo>
                      <a:pt x="985" y="114"/>
                    </a:lnTo>
                    <a:lnTo>
                      <a:pt x="748" y="197"/>
                    </a:lnTo>
                    <a:lnTo>
                      <a:pt x="561" y="290"/>
                    </a:lnTo>
                    <a:lnTo>
                      <a:pt x="411" y="394"/>
                    </a:lnTo>
                    <a:lnTo>
                      <a:pt x="349" y="456"/>
                    </a:lnTo>
                    <a:lnTo>
                      <a:pt x="311" y="518"/>
                    </a:lnTo>
                    <a:lnTo>
                      <a:pt x="287" y="581"/>
                    </a:lnTo>
                    <a:lnTo>
                      <a:pt x="287" y="653"/>
                    </a:lnTo>
                    <a:lnTo>
                      <a:pt x="287" y="653"/>
                    </a:lnTo>
                    <a:lnTo>
                      <a:pt x="287" y="705"/>
                    </a:lnTo>
                    <a:lnTo>
                      <a:pt x="311" y="767"/>
                    </a:lnTo>
                    <a:lnTo>
                      <a:pt x="349" y="829"/>
                    </a:lnTo>
                    <a:lnTo>
                      <a:pt x="399" y="881"/>
                    </a:lnTo>
                    <a:lnTo>
                      <a:pt x="399" y="881"/>
                    </a:lnTo>
                    <a:lnTo>
                      <a:pt x="499" y="954"/>
                    </a:lnTo>
                    <a:lnTo>
                      <a:pt x="623" y="1016"/>
                    </a:lnTo>
                    <a:lnTo>
                      <a:pt x="623" y="1016"/>
                    </a:lnTo>
                    <a:lnTo>
                      <a:pt x="835" y="1109"/>
                    </a:lnTo>
                    <a:lnTo>
                      <a:pt x="1097" y="1171"/>
                    </a:lnTo>
                    <a:lnTo>
                      <a:pt x="1397" y="1213"/>
                    </a:lnTo>
                    <a:lnTo>
                      <a:pt x="1709" y="1223"/>
                    </a:lnTo>
                    <a:lnTo>
                      <a:pt x="1709" y="1223"/>
                    </a:lnTo>
                    <a:lnTo>
                      <a:pt x="2008" y="1213"/>
                    </a:lnTo>
                    <a:lnTo>
                      <a:pt x="2270" y="1182"/>
                    </a:lnTo>
                    <a:lnTo>
                      <a:pt x="2519" y="1130"/>
                    </a:lnTo>
                    <a:lnTo>
                      <a:pt x="2731" y="1057"/>
                    </a:lnTo>
                    <a:lnTo>
                      <a:pt x="2906" y="975"/>
                    </a:lnTo>
                    <a:lnTo>
                      <a:pt x="3031" y="871"/>
                    </a:lnTo>
                    <a:lnTo>
                      <a:pt x="3081" y="819"/>
                    </a:lnTo>
                    <a:lnTo>
                      <a:pt x="3118" y="767"/>
                    </a:lnTo>
                    <a:lnTo>
                      <a:pt x="3143" y="705"/>
                    </a:lnTo>
                    <a:lnTo>
                      <a:pt x="3143" y="653"/>
                    </a:lnTo>
                    <a:lnTo>
                      <a:pt x="3143" y="653"/>
                    </a:lnTo>
                    <a:lnTo>
                      <a:pt x="3131" y="550"/>
                    </a:lnTo>
                    <a:lnTo>
                      <a:pt x="3056" y="456"/>
                    </a:lnTo>
                    <a:lnTo>
                      <a:pt x="2944" y="373"/>
                    </a:lnTo>
                    <a:lnTo>
                      <a:pt x="2794" y="301"/>
                    </a:lnTo>
                    <a:lnTo>
                      <a:pt x="2619" y="249"/>
                    </a:lnTo>
                    <a:lnTo>
                      <a:pt x="2407" y="197"/>
                    </a:lnTo>
                    <a:lnTo>
                      <a:pt x="2183" y="176"/>
                    </a:lnTo>
                    <a:lnTo>
                      <a:pt x="1933" y="166"/>
                    </a:lnTo>
                    <a:lnTo>
                      <a:pt x="1933" y="166"/>
                    </a:lnTo>
                    <a:lnTo>
                      <a:pt x="1696" y="176"/>
                    </a:lnTo>
                    <a:lnTo>
                      <a:pt x="1472" y="197"/>
                    </a:lnTo>
                    <a:lnTo>
                      <a:pt x="1260" y="249"/>
                    </a:lnTo>
                    <a:lnTo>
                      <a:pt x="1085" y="301"/>
                    </a:lnTo>
                    <a:lnTo>
                      <a:pt x="935" y="373"/>
                    </a:lnTo>
                    <a:lnTo>
                      <a:pt x="823" y="456"/>
                    </a:lnTo>
                    <a:lnTo>
                      <a:pt x="748" y="550"/>
                    </a:lnTo>
                    <a:lnTo>
                      <a:pt x="723" y="653"/>
                    </a:lnTo>
                    <a:lnTo>
                      <a:pt x="723" y="653"/>
                    </a:lnTo>
                    <a:lnTo>
                      <a:pt x="748" y="736"/>
                    </a:lnTo>
                    <a:lnTo>
                      <a:pt x="810" y="819"/>
                    </a:lnTo>
                    <a:lnTo>
                      <a:pt x="810" y="819"/>
                    </a:lnTo>
                    <a:lnTo>
                      <a:pt x="885" y="871"/>
                    </a:lnTo>
                    <a:lnTo>
                      <a:pt x="973" y="923"/>
                    </a:lnTo>
                    <a:lnTo>
                      <a:pt x="973" y="923"/>
                    </a:lnTo>
                    <a:lnTo>
                      <a:pt x="1135" y="975"/>
                    </a:lnTo>
                    <a:lnTo>
                      <a:pt x="1309" y="1016"/>
                    </a:lnTo>
                    <a:lnTo>
                      <a:pt x="1521" y="1047"/>
                    </a:lnTo>
                    <a:lnTo>
                      <a:pt x="1734" y="1057"/>
                    </a:lnTo>
                    <a:lnTo>
                      <a:pt x="1734" y="1057"/>
                    </a:lnTo>
                    <a:lnTo>
                      <a:pt x="1946" y="1047"/>
                    </a:lnTo>
                    <a:lnTo>
                      <a:pt x="2133" y="1026"/>
                    </a:lnTo>
                    <a:lnTo>
                      <a:pt x="2307" y="985"/>
                    </a:lnTo>
                    <a:lnTo>
                      <a:pt x="2457" y="933"/>
                    </a:lnTo>
                    <a:lnTo>
                      <a:pt x="2582" y="881"/>
                    </a:lnTo>
                    <a:lnTo>
                      <a:pt x="2669" y="809"/>
                    </a:lnTo>
                    <a:lnTo>
                      <a:pt x="2731" y="736"/>
                    </a:lnTo>
                    <a:lnTo>
                      <a:pt x="2756" y="653"/>
                    </a:lnTo>
                    <a:lnTo>
                      <a:pt x="2756" y="653"/>
                    </a:lnTo>
                    <a:lnTo>
                      <a:pt x="2731" y="581"/>
                    </a:lnTo>
                    <a:lnTo>
                      <a:pt x="2694" y="529"/>
                    </a:lnTo>
                    <a:lnTo>
                      <a:pt x="2619" y="467"/>
                    </a:lnTo>
                    <a:lnTo>
                      <a:pt x="2519" y="425"/>
                    </a:lnTo>
                    <a:lnTo>
                      <a:pt x="2395" y="384"/>
                    </a:lnTo>
                    <a:lnTo>
                      <a:pt x="2257" y="353"/>
                    </a:lnTo>
                    <a:lnTo>
                      <a:pt x="2108" y="332"/>
                    </a:lnTo>
                    <a:lnTo>
                      <a:pt x="1946" y="322"/>
                    </a:lnTo>
                    <a:lnTo>
                      <a:pt x="1946" y="322"/>
                    </a:lnTo>
                    <a:lnTo>
                      <a:pt x="1783" y="332"/>
                    </a:lnTo>
                    <a:lnTo>
                      <a:pt x="1634" y="353"/>
                    </a:lnTo>
                    <a:lnTo>
                      <a:pt x="1497" y="384"/>
                    </a:lnTo>
                    <a:lnTo>
                      <a:pt x="1372" y="425"/>
                    </a:lnTo>
                    <a:lnTo>
                      <a:pt x="1284" y="467"/>
                    </a:lnTo>
                    <a:lnTo>
                      <a:pt x="1210" y="529"/>
                    </a:lnTo>
                    <a:lnTo>
                      <a:pt x="1160" y="581"/>
                    </a:lnTo>
                    <a:lnTo>
                      <a:pt x="1147" y="653"/>
                    </a:lnTo>
                    <a:lnTo>
                      <a:pt x="1147" y="653"/>
                    </a:lnTo>
                    <a:lnTo>
                      <a:pt x="1160" y="705"/>
                    </a:lnTo>
                    <a:lnTo>
                      <a:pt x="1210" y="757"/>
                    </a:lnTo>
                    <a:lnTo>
                      <a:pt x="1210" y="757"/>
                    </a:lnTo>
                    <a:lnTo>
                      <a:pt x="0" y="94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795" name="Line 374"/>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6" name="Line 375"/>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7" name="Line 376"/>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8" name="Line 377"/>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9" name="Line 378"/>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0" name="Line 379"/>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1" name="Line 380"/>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2" name="Line 381"/>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3" name="Line 382"/>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4" name="Line 383"/>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5" name="Line 384"/>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6" name="Line 385"/>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7" name="Line 386"/>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8" name="Line 387"/>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9" name="Line 388"/>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0" name="Line 389"/>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1" name="Line 390"/>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2" name="Line 391"/>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3" name="Line 392"/>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4" name="Line 393"/>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5" name="Line 394"/>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6" name="Line 395"/>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7" name="Line 396"/>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8" name="Line 397"/>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9" name="Line 398"/>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0" name="Line 399"/>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1" name="Line 400"/>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2" name="Line 401"/>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3" name="Line 402"/>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4" name="Line 403"/>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5" name="Line 404"/>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6" name="Line 405"/>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6" name="Group 607"/>
            <p:cNvGrpSpPr>
              <a:grpSpLocks/>
            </p:cNvGrpSpPr>
            <p:nvPr/>
          </p:nvGrpSpPr>
          <p:grpSpPr bwMode="auto">
            <a:xfrm>
              <a:off x="2254" y="1938"/>
              <a:ext cx="3205" cy="1223"/>
              <a:chOff x="2254" y="1938"/>
              <a:chExt cx="3205" cy="1223"/>
            </a:xfrm>
          </p:grpSpPr>
          <p:sp>
            <p:nvSpPr>
              <p:cNvPr id="50427" name="Line 407"/>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8" name="Line 408"/>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9" name="Line 409"/>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0" name="Line 410"/>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1" name="Line 411"/>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2" name="Line 412"/>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3" name="Line 413"/>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4" name="Line 414"/>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5" name="Line 415"/>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6" name="Line 416"/>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7" name="Line 417"/>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8" name="Line 418"/>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9" name="Line 419"/>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0" name="Line 420"/>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1" name="Line 421"/>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2" name="Line 422"/>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3" name="Line 423"/>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4" name="Line 424"/>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5" name="Line 425"/>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6" name="Line 426"/>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7" name="Line 427"/>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8" name="Line 428"/>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9" name="Line 429"/>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0" name="Line 430"/>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1" name="Line 431"/>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2" name="Line 432"/>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3" name="Line 433"/>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4" name="Line 434"/>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5" name="Line 435"/>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6" name="Line 436"/>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7" name="Line 437"/>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8" name="Line 438"/>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9" name="Line 439"/>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0" name="Line 440"/>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1" name="Line 441"/>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2" name="Line 442"/>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3" name="Line 443"/>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4" name="Line 444"/>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5" name="Line 445"/>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6" name="Line 446"/>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7" name="Line 447"/>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8" name="Line 448"/>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9" name="Line 449"/>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0" name="Line 450"/>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1" name="Line 451"/>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2" name="Line 452"/>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3" name="Line 453"/>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4" name="Line 454"/>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5" name="Line 455"/>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6" name="Line 456"/>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7" name="Line 457"/>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8" name="Line 458"/>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9" name="Line 459"/>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0" name="Line 460"/>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1" name="Line 461"/>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2" name="Line 462"/>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3" name="Line 463"/>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4" name="Line 464"/>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5" name="Line 465"/>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6" name="Line 466"/>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7" name="Line 467"/>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8" name="Line 468"/>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9" name="Line 469"/>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0" name="Line 470"/>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1" name="Line 471"/>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2" name="Line 472"/>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3" name="Line 473"/>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4" name="Line 474"/>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5" name="Line 475"/>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6" name="Line 476"/>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7" name="Line 477"/>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8" name="Line 478"/>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9" name="Line 479"/>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0" name="Line 480"/>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1" name="Line 481"/>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2" name="Line 482"/>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3" name="Line 483"/>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4" name="Line 484"/>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5" name="Line 485"/>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6" name="Line 486"/>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7" name="Line 487"/>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8" name="Line 488"/>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9" name="Line 489"/>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0" name="Line 490"/>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1" name="Line 491"/>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2" name="Line 492"/>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3" name="Line 493"/>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4" name="Line 494"/>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5" name="Line 495"/>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6" name="Line 496"/>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7" name="Line 497"/>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8" name="Line 498"/>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9" name="Line 499"/>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0" name="Line 500"/>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1" name="Line 501"/>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2" name="Line 502"/>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3" name="Line 503"/>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4" name="Line 504"/>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5" name="Line 505"/>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6" name="Line 506"/>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7" name="Line 507"/>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8" name="Line 508"/>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9" name="Line 509"/>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0" name="Line 510"/>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1" name="Line 511"/>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2" name="Line 512"/>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3" name="Line 513"/>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4" name="Line 514"/>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5" name="Line 515"/>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6" name="Line 516"/>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7" name="Line 517"/>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8" name="Line 518"/>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9" name="Line 519"/>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0" name="Line 520"/>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1" name="Line 521"/>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2" name="Line 522"/>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3" name="Line 523"/>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4" name="Line 524"/>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5" name="Line 525"/>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6" name="Line 526"/>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7" name="Line 527"/>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8" name="Line 528"/>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9" name="Line 529"/>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0" name="Line 530"/>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1" name="Line 531"/>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2" name="Line 532"/>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3" name="Line 533"/>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4" name="Line 534"/>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5" name="Line 535"/>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6" name="Line 536"/>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7" name="Line 537"/>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8" name="Line 538"/>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9" name="Line 539"/>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0" name="Line 540"/>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1" name="Line 541"/>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2" name="Line 542"/>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3" name="Line 543"/>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4" name="Line 544"/>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5" name="Line 545"/>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6" name="Line 546"/>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7" name="Line 547"/>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8" name="Line 548"/>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9" name="Line 549"/>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0" name="Line 550"/>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1" name="Line 551"/>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2" name="Line 552"/>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3" name="Line 553"/>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4" name="Line 554"/>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5" name="Line 555"/>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6" name="Line 556"/>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7" name="Line 557"/>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8" name="Line 55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9" name="Line 55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0" name="Line 560"/>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1" name="Line 561"/>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2" name="Line 562"/>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3" name="Line 563"/>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4" name="Line 564"/>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5" name="Line 565"/>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6" name="Line 566"/>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7" name="Line 567"/>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8" name="Line 56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9" name="Line 56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0" name="Line 570"/>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1" name="Line 571"/>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2" name="Line 572"/>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3" name="Line 573"/>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4" name="Line 574"/>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5" name="Line 575"/>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6" name="Line 576"/>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7" name="Line 577"/>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8" name="Line 578"/>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9" name="Line 57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0" name="Line 58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1" name="Line 58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2" name="Line 58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3" name="Line 58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4" name="Line 58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5" name="Line 58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6" name="Line 58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7" name="Line 58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8" name="Line 58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9" name="Line 58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0" name="Line 59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1" name="Line 59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2" name="Line 59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3" name="Line 59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4" name="Line 59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5" name="Line 59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6" name="Line 59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7" name="Line 59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8" name="Line 59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9" name="Line 59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0" name="Line 60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1" name="Line 60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2" name="Line 60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3" name="Line 603"/>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4" name="Line 604"/>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5" name="Line 605"/>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6" name="Line 606"/>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7" name="Group 808"/>
            <p:cNvGrpSpPr>
              <a:grpSpLocks/>
            </p:cNvGrpSpPr>
            <p:nvPr/>
          </p:nvGrpSpPr>
          <p:grpSpPr bwMode="auto">
            <a:xfrm>
              <a:off x="2366" y="2104"/>
              <a:ext cx="2744" cy="1057"/>
              <a:chOff x="2366" y="2104"/>
              <a:chExt cx="2744" cy="1057"/>
            </a:xfrm>
          </p:grpSpPr>
          <p:sp>
            <p:nvSpPr>
              <p:cNvPr id="50227" name="Line 608"/>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8" name="Line 609"/>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9" name="Line 610"/>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0" name="Line 611"/>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1" name="Line 612"/>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2" name="Line 613"/>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3" name="Line 614"/>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4" name="Line 615"/>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5" name="Line 616"/>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6" name="Line 617"/>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7" name="Line 618"/>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8" name="Line 619"/>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9" name="Line 620"/>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0" name="Line 621"/>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1" name="Line 622"/>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2" name="Line 62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3" name="Line 62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4" name="Line 625"/>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5" name="Line 626"/>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6" name="Line 627"/>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7" name="Line 628"/>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8" name="Freeform 629"/>
              <p:cNvSpPr>
                <a:spLocks/>
              </p:cNvSpPr>
              <p:nvPr/>
            </p:nvSpPr>
            <p:spPr bwMode="auto">
              <a:xfrm>
                <a:off x="2366" y="2104"/>
                <a:ext cx="2744" cy="1057"/>
              </a:xfrm>
              <a:custGeom>
                <a:avLst/>
                <a:gdLst>
                  <a:gd name="T0" fmla="*/ 100 w 2744"/>
                  <a:gd name="T1" fmla="*/ 788 h 1057"/>
                  <a:gd name="T2" fmla="*/ 224 w 2744"/>
                  <a:gd name="T3" fmla="*/ 850 h 1057"/>
                  <a:gd name="T4" fmla="*/ 698 w 2744"/>
                  <a:gd name="T5" fmla="*/ 1005 h 1057"/>
                  <a:gd name="T6" fmla="*/ 1310 w 2744"/>
                  <a:gd name="T7" fmla="*/ 1057 h 1057"/>
                  <a:gd name="T8" fmla="*/ 1609 w 2744"/>
                  <a:gd name="T9" fmla="*/ 1047 h 1057"/>
                  <a:gd name="T10" fmla="*/ 2120 w 2744"/>
                  <a:gd name="T11" fmla="*/ 964 h 1057"/>
                  <a:gd name="T12" fmla="*/ 2507 w 2744"/>
                  <a:gd name="T13" fmla="*/ 809 h 1057"/>
                  <a:gd name="T14" fmla="*/ 2682 w 2744"/>
                  <a:gd name="T15" fmla="*/ 653 h 1057"/>
                  <a:gd name="T16" fmla="*/ 2744 w 2744"/>
                  <a:gd name="T17" fmla="*/ 539 h 1057"/>
                  <a:gd name="T18" fmla="*/ 2744 w 2744"/>
                  <a:gd name="T19" fmla="*/ 487 h 1057"/>
                  <a:gd name="T20" fmla="*/ 2657 w 2744"/>
                  <a:gd name="T21" fmla="*/ 290 h 1057"/>
                  <a:gd name="T22" fmla="*/ 2395 w 2744"/>
                  <a:gd name="T23" fmla="*/ 145 h 1057"/>
                  <a:gd name="T24" fmla="*/ 2008 w 2744"/>
                  <a:gd name="T25" fmla="*/ 31 h 1057"/>
                  <a:gd name="T26" fmla="*/ 1534 w 2744"/>
                  <a:gd name="T27" fmla="*/ 0 h 1057"/>
                  <a:gd name="T28" fmla="*/ 1297 w 2744"/>
                  <a:gd name="T29" fmla="*/ 10 h 1057"/>
                  <a:gd name="T30" fmla="*/ 861 w 2744"/>
                  <a:gd name="T31" fmla="*/ 83 h 1057"/>
                  <a:gd name="T32" fmla="*/ 536 w 2744"/>
                  <a:gd name="T33" fmla="*/ 207 h 1057"/>
                  <a:gd name="T34" fmla="*/ 349 w 2744"/>
                  <a:gd name="T35" fmla="*/ 384 h 1057"/>
                  <a:gd name="T36" fmla="*/ 324 w 2744"/>
                  <a:gd name="T37" fmla="*/ 487 h 1057"/>
                  <a:gd name="T38" fmla="*/ 411 w 2744"/>
                  <a:gd name="T39" fmla="*/ 653 h 1057"/>
                  <a:gd name="T40" fmla="*/ 486 w 2744"/>
                  <a:gd name="T41" fmla="*/ 705 h 1057"/>
                  <a:gd name="T42" fmla="*/ 574 w 2744"/>
                  <a:gd name="T43" fmla="*/ 757 h 1057"/>
                  <a:gd name="T44" fmla="*/ 910 w 2744"/>
                  <a:gd name="T45" fmla="*/ 850 h 1057"/>
                  <a:gd name="T46" fmla="*/ 1335 w 2744"/>
                  <a:gd name="T47" fmla="*/ 891 h 1057"/>
                  <a:gd name="T48" fmla="*/ 1547 w 2744"/>
                  <a:gd name="T49" fmla="*/ 881 h 1057"/>
                  <a:gd name="T50" fmla="*/ 1908 w 2744"/>
                  <a:gd name="T51" fmla="*/ 819 h 1057"/>
                  <a:gd name="T52" fmla="*/ 2183 w 2744"/>
                  <a:gd name="T53" fmla="*/ 715 h 1057"/>
                  <a:gd name="T54" fmla="*/ 2332 w 2744"/>
                  <a:gd name="T55" fmla="*/ 570 h 1057"/>
                  <a:gd name="T56" fmla="*/ 2357 w 2744"/>
                  <a:gd name="T57" fmla="*/ 487 h 1057"/>
                  <a:gd name="T58" fmla="*/ 2295 w 2744"/>
                  <a:gd name="T59" fmla="*/ 363 h 1057"/>
                  <a:gd name="T60" fmla="*/ 2120 w 2744"/>
                  <a:gd name="T61" fmla="*/ 259 h 1057"/>
                  <a:gd name="T62" fmla="*/ 1858 w 2744"/>
                  <a:gd name="T63" fmla="*/ 187 h 1057"/>
                  <a:gd name="T64" fmla="*/ 1547 w 2744"/>
                  <a:gd name="T65" fmla="*/ 166 h 1057"/>
                  <a:gd name="T66" fmla="*/ 1384 w 2744"/>
                  <a:gd name="T67" fmla="*/ 166 h 1057"/>
                  <a:gd name="T68" fmla="*/ 1098 w 2744"/>
                  <a:gd name="T69" fmla="*/ 218 h 1057"/>
                  <a:gd name="T70" fmla="*/ 885 w 2744"/>
                  <a:gd name="T71" fmla="*/ 301 h 1057"/>
                  <a:gd name="T72" fmla="*/ 761 w 2744"/>
                  <a:gd name="T73" fmla="*/ 415 h 1057"/>
                  <a:gd name="T74" fmla="*/ 748 w 2744"/>
                  <a:gd name="T75" fmla="*/ 487 h 1057"/>
                  <a:gd name="T76" fmla="*/ 798 w 2744"/>
                  <a:gd name="T77" fmla="*/ 591 h 1057"/>
                  <a:gd name="T78" fmla="*/ 0 w 2744"/>
                  <a:gd name="T79" fmla="*/ 715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4" h="1057">
                    <a:moveTo>
                      <a:pt x="0" y="715"/>
                    </a:moveTo>
                    <a:lnTo>
                      <a:pt x="100" y="788"/>
                    </a:lnTo>
                    <a:lnTo>
                      <a:pt x="224" y="850"/>
                    </a:lnTo>
                    <a:lnTo>
                      <a:pt x="224" y="850"/>
                    </a:lnTo>
                    <a:lnTo>
                      <a:pt x="436" y="943"/>
                    </a:lnTo>
                    <a:lnTo>
                      <a:pt x="698" y="1005"/>
                    </a:lnTo>
                    <a:lnTo>
                      <a:pt x="998" y="1047"/>
                    </a:lnTo>
                    <a:lnTo>
                      <a:pt x="1310" y="1057"/>
                    </a:lnTo>
                    <a:lnTo>
                      <a:pt x="1310" y="1057"/>
                    </a:lnTo>
                    <a:lnTo>
                      <a:pt x="1609" y="1047"/>
                    </a:lnTo>
                    <a:lnTo>
                      <a:pt x="1871" y="1016"/>
                    </a:lnTo>
                    <a:lnTo>
                      <a:pt x="2120" y="964"/>
                    </a:lnTo>
                    <a:lnTo>
                      <a:pt x="2332" y="891"/>
                    </a:lnTo>
                    <a:lnTo>
                      <a:pt x="2507" y="809"/>
                    </a:lnTo>
                    <a:lnTo>
                      <a:pt x="2632" y="705"/>
                    </a:lnTo>
                    <a:lnTo>
                      <a:pt x="2682" y="653"/>
                    </a:lnTo>
                    <a:lnTo>
                      <a:pt x="2719" y="601"/>
                    </a:lnTo>
                    <a:lnTo>
                      <a:pt x="2744" y="539"/>
                    </a:lnTo>
                    <a:lnTo>
                      <a:pt x="2744" y="487"/>
                    </a:lnTo>
                    <a:lnTo>
                      <a:pt x="2744" y="487"/>
                    </a:lnTo>
                    <a:lnTo>
                      <a:pt x="2719" y="384"/>
                    </a:lnTo>
                    <a:lnTo>
                      <a:pt x="2657" y="290"/>
                    </a:lnTo>
                    <a:lnTo>
                      <a:pt x="2545" y="207"/>
                    </a:lnTo>
                    <a:lnTo>
                      <a:pt x="2395" y="145"/>
                    </a:lnTo>
                    <a:lnTo>
                      <a:pt x="2220" y="83"/>
                    </a:lnTo>
                    <a:lnTo>
                      <a:pt x="2008" y="31"/>
                    </a:lnTo>
                    <a:lnTo>
                      <a:pt x="1784" y="10"/>
                    </a:lnTo>
                    <a:lnTo>
                      <a:pt x="1534" y="0"/>
                    </a:lnTo>
                    <a:lnTo>
                      <a:pt x="1534" y="0"/>
                    </a:lnTo>
                    <a:lnTo>
                      <a:pt x="1297" y="10"/>
                    </a:lnTo>
                    <a:lnTo>
                      <a:pt x="1073" y="31"/>
                    </a:lnTo>
                    <a:lnTo>
                      <a:pt x="861" y="83"/>
                    </a:lnTo>
                    <a:lnTo>
                      <a:pt x="686" y="145"/>
                    </a:lnTo>
                    <a:lnTo>
                      <a:pt x="536" y="207"/>
                    </a:lnTo>
                    <a:lnTo>
                      <a:pt x="424" y="290"/>
                    </a:lnTo>
                    <a:lnTo>
                      <a:pt x="349" y="384"/>
                    </a:lnTo>
                    <a:lnTo>
                      <a:pt x="324" y="487"/>
                    </a:lnTo>
                    <a:lnTo>
                      <a:pt x="324" y="487"/>
                    </a:lnTo>
                    <a:lnTo>
                      <a:pt x="349" y="570"/>
                    </a:lnTo>
                    <a:lnTo>
                      <a:pt x="411" y="653"/>
                    </a:lnTo>
                    <a:lnTo>
                      <a:pt x="411" y="653"/>
                    </a:lnTo>
                    <a:lnTo>
                      <a:pt x="486" y="705"/>
                    </a:lnTo>
                    <a:lnTo>
                      <a:pt x="574" y="757"/>
                    </a:lnTo>
                    <a:lnTo>
                      <a:pt x="574" y="757"/>
                    </a:lnTo>
                    <a:lnTo>
                      <a:pt x="736" y="809"/>
                    </a:lnTo>
                    <a:lnTo>
                      <a:pt x="910" y="850"/>
                    </a:lnTo>
                    <a:lnTo>
                      <a:pt x="1122" y="881"/>
                    </a:lnTo>
                    <a:lnTo>
                      <a:pt x="1335" y="891"/>
                    </a:lnTo>
                    <a:lnTo>
                      <a:pt x="1335" y="891"/>
                    </a:lnTo>
                    <a:lnTo>
                      <a:pt x="1547" y="881"/>
                    </a:lnTo>
                    <a:lnTo>
                      <a:pt x="1734" y="860"/>
                    </a:lnTo>
                    <a:lnTo>
                      <a:pt x="1908" y="819"/>
                    </a:lnTo>
                    <a:lnTo>
                      <a:pt x="2058" y="767"/>
                    </a:lnTo>
                    <a:lnTo>
                      <a:pt x="2183" y="715"/>
                    </a:lnTo>
                    <a:lnTo>
                      <a:pt x="2270" y="643"/>
                    </a:lnTo>
                    <a:lnTo>
                      <a:pt x="2332" y="570"/>
                    </a:lnTo>
                    <a:lnTo>
                      <a:pt x="2357" y="487"/>
                    </a:lnTo>
                    <a:lnTo>
                      <a:pt x="2357" y="487"/>
                    </a:lnTo>
                    <a:lnTo>
                      <a:pt x="2332" y="415"/>
                    </a:lnTo>
                    <a:lnTo>
                      <a:pt x="2295" y="363"/>
                    </a:lnTo>
                    <a:lnTo>
                      <a:pt x="2220" y="301"/>
                    </a:lnTo>
                    <a:lnTo>
                      <a:pt x="2120" y="259"/>
                    </a:lnTo>
                    <a:lnTo>
                      <a:pt x="1996" y="218"/>
                    </a:lnTo>
                    <a:lnTo>
                      <a:pt x="1858" y="187"/>
                    </a:lnTo>
                    <a:lnTo>
                      <a:pt x="1709" y="166"/>
                    </a:lnTo>
                    <a:lnTo>
                      <a:pt x="1547" y="166"/>
                    </a:lnTo>
                    <a:lnTo>
                      <a:pt x="1547" y="166"/>
                    </a:lnTo>
                    <a:lnTo>
                      <a:pt x="1384" y="166"/>
                    </a:lnTo>
                    <a:lnTo>
                      <a:pt x="1235" y="187"/>
                    </a:lnTo>
                    <a:lnTo>
                      <a:pt x="1098" y="218"/>
                    </a:lnTo>
                    <a:lnTo>
                      <a:pt x="973" y="259"/>
                    </a:lnTo>
                    <a:lnTo>
                      <a:pt x="885" y="301"/>
                    </a:lnTo>
                    <a:lnTo>
                      <a:pt x="811" y="363"/>
                    </a:lnTo>
                    <a:lnTo>
                      <a:pt x="761" y="415"/>
                    </a:lnTo>
                    <a:lnTo>
                      <a:pt x="748" y="487"/>
                    </a:lnTo>
                    <a:lnTo>
                      <a:pt x="748" y="487"/>
                    </a:lnTo>
                    <a:lnTo>
                      <a:pt x="761" y="539"/>
                    </a:lnTo>
                    <a:lnTo>
                      <a:pt x="798" y="591"/>
                    </a:lnTo>
                    <a:lnTo>
                      <a:pt x="798" y="591"/>
                    </a:lnTo>
                    <a:lnTo>
                      <a:pt x="0" y="71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49" name="Line 63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0" name="Line 63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1" name="Line 63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2" name="Line 63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3" name="Line 63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4" name="Line 63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5" name="Line 63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6" name="Line 63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7" name="Line 63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8" name="Line 63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9" name="Line 64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0" name="Line 64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1" name="Line 64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2" name="Line 64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3" name="Line 64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4" name="Line 64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5" name="Line 64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6" name="Line 64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7" name="Line 64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8" name="Line 64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9" name="Line 65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0" name="Line 65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1" name="Line 65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2" name="Line 65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3" name="Line 65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4" name="Line 65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5" name="Line 65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6" name="Line 65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7" name="Line 65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8" name="Line 65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9" name="Line 66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0" name="Line 66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1" name="Line 66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2" name="Line 66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3" name="Line 66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4" name="Line 66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5" name="Line 66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6" name="Line 66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7" name="Line 668"/>
              <p:cNvSpPr>
                <a:spLocks noChangeShapeType="1"/>
              </p:cNvSpPr>
              <p:nvPr/>
            </p:nvSpPr>
            <p:spPr bwMode="auto">
              <a:xfrm flipH="1" flipV="1">
                <a:off x="5085"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8" name="Line 669"/>
              <p:cNvSpPr>
                <a:spLocks noChangeShapeType="1"/>
              </p:cNvSpPr>
              <p:nvPr/>
            </p:nvSpPr>
            <p:spPr bwMode="auto">
              <a:xfrm>
                <a:off x="508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9" name="Line 670"/>
              <p:cNvSpPr>
                <a:spLocks noChangeShapeType="1"/>
              </p:cNvSpPr>
              <p:nvPr/>
            </p:nvSpPr>
            <p:spPr bwMode="auto">
              <a:xfrm flipH="1" flipV="1">
                <a:off x="5023" y="2394"/>
                <a:ext cx="6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0" name="Line 67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1" name="Line 67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2" name="Line 67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3" name="Line 674"/>
              <p:cNvSpPr>
                <a:spLocks noChangeShapeType="1"/>
              </p:cNvSpPr>
              <p:nvPr/>
            </p:nvSpPr>
            <p:spPr bwMode="auto">
              <a:xfrm flipH="1" flipV="1">
                <a:off x="4761"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4" name="Line 675"/>
              <p:cNvSpPr>
                <a:spLocks noChangeShapeType="1"/>
              </p:cNvSpPr>
              <p:nvPr/>
            </p:nvSpPr>
            <p:spPr bwMode="auto">
              <a:xfrm>
                <a:off x="4761"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5" name="Line 676"/>
              <p:cNvSpPr>
                <a:spLocks noChangeShapeType="1"/>
              </p:cNvSpPr>
              <p:nvPr/>
            </p:nvSpPr>
            <p:spPr bwMode="auto">
              <a:xfrm flipH="1" flipV="1">
                <a:off x="4586"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6" name="Line 67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7" name="Line 67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8" name="Line 67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9" name="Line 68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0" name="Line 68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1" name="Line 68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2" name="Line 68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3" name="Line 68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4" name="Line 68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5" name="Line 68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6" name="Line 68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7" name="Line 68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8" name="Line 68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9" name="Line 69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0" name="Line 69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1" name="Line 692"/>
              <p:cNvSpPr>
                <a:spLocks noChangeShapeType="1"/>
              </p:cNvSpPr>
              <p:nvPr/>
            </p:nvSpPr>
            <p:spPr bwMode="auto">
              <a:xfrm flipH="1">
                <a:off x="3052"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2" name="Line 693"/>
              <p:cNvSpPr>
                <a:spLocks noChangeShapeType="1"/>
              </p:cNvSpPr>
              <p:nvPr/>
            </p:nvSpPr>
            <p:spPr bwMode="auto">
              <a:xfrm>
                <a:off x="3052"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3" name="Line 694"/>
              <p:cNvSpPr>
                <a:spLocks noChangeShapeType="1"/>
              </p:cNvSpPr>
              <p:nvPr/>
            </p:nvSpPr>
            <p:spPr bwMode="auto">
              <a:xfrm flipH="1">
                <a:off x="2902"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4" name="Line 69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5" name="Line 69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6" name="Line 69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7" name="Line 69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8" name="Line 69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9" name="Line 70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0" name="Line 70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1" name="Line 70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2" name="Line 70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3" name="Line 70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4" name="Line 70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5" name="Line 70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6" name="Line 70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7" name="Line 70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8" name="Line 70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9" name="Line 71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0" name="Line 71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1" name="Line 71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2" name="Line 71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3" name="Line 71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4" name="Line 71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5" name="Line 71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6" name="Line 71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7" name="Line 71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8" name="Line 71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9" name="Line 72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0" name="Line 72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1" name="Line 72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2" name="Line 72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3" name="Line 72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4" name="Line 72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5" name="Line 72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6" name="Line 72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7" name="Line 72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8" name="Line 72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9" name="Line 73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0" name="Line 73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1" name="Line 73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2" name="Line 73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3" name="Line 73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4" name="Line 73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5" name="Line 73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6" name="Line 73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7" name="Line 73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8" name="Line 73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9" name="Line 74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0" name="Line 74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1" name="Line 74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2" name="Line 74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3" name="Line 74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4" name="Line 74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5" name="Line 74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6" name="Line 74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7" name="Line 74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8" name="Line 74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9" name="Line 75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0" name="Line 75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1" name="Line 75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2" name="Line 75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3" name="Line 75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4" name="Line 75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5" name="Line 75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6" name="Line 75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7" name="Line 758"/>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8" name="Line 759"/>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9" name="Line 760"/>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0" name="Line 761"/>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1" name="Line 762"/>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2" name="Line 76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3" name="Line 76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4" name="Line 76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5" name="Line 76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6" name="Line 76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7" name="Line 76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8" name="Line 76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9" name="Line 77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0" name="Line 77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1" name="Line 77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2" name="Line 77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3" name="Line 77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4" name="Line 77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5" name="Line 77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6" name="Line 77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7" name="Line 77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8" name="Line 77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9" name="Line 78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0" name="Line 78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1" name="Line 782"/>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2" name="Freeform 783"/>
              <p:cNvSpPr>
                <a:spLocks/>
              </p:cNvSpPr>
              <p:nvPr/>
            </p:nvSpPr>
            <p:spPr bwMode="auto">
              <a:xfrm>
                <a:off x="2777" y="2270"/>
                <a:ext cx="1946" cy="725"/>
              </a:xfrm>
              <a:custGeom>
                <a:avLst/>
                <a:gdLst>
                  <a:gd name="T0" fmla="*/ 0 w 1946"/>
                  <a:gd name="T1" fmla="*/ 487 h 725"/>
                  <a:gd name="T2" fmla="*/ 75 w 1946"/>
                  <a:gd name="T3" fmla="*/ 539 h 725"/>
                  <a:gd name="T4" fmla="*/ 163 w 1946"/>
                  <a:gd name="T5" fmla="*/ 591 h 725"/>
                  <a:gd name="T6" fmla="*/ 163 w 1946"/>
                  <a:gd name="T7" fmla="*/ 591 h 725"/>
                  <a:gd name="T8" fmla="*/ 325 w 1946"/>
                  <a:gd name="T9" fmla="*/ 643 h 725"/>
                  <a:gd name="T10" fmla="*/ 499 w 1946"/>
                  <a:gd name="T11" fmla="*/ 684 h 725"/>
                  <a:gd name="T12" fmla="*/ 711 w 1946"/>
                  <a:gd name="T13" fmla="*/ 715 h 725"/>
                  <a:gd name="T14" fmla="*/ 924 w 1946"/>
                  <a:gd name="T15" fmla="*/ 725 h 725"/>
                  <a:gd name="T16" fmla="*/ 924 w 1946"/>
                  <a:gd name="T17" fmla="*/ 725 h 725"/>
                  <a:gd name="T18" fmla="*/ 1136 w 1946"/>
                  <a:gd name="T19" fmla="*/ 715 h 725"/>
                  <a:gd name="T20" fmla="*/ 1323 w 1946"/>
                  <a:gd name="T21" fmla="*/ 694 h 725"/>
                  <a:gd name="T22" fmla="*/ 1497 w 1946"/>
                  <a:gd name="T23" fmla="*/ 653 h 725"/>
                  <a:gd name="T24" fmla="*/ 1647 w 1946"/>
                  <a:gd name="T25" fmla="*/ 601 h 725"/>
                  <a:gd name="T26" fmla="*/ 1772 w 1946"/>
                  <a:gd name="T27" fmla="*/ 549 h 725"/>
                  <a:gd name="T28" fmla="*/ 1859 w 1946"/>
                  <a:gd name="T29" fmla="*/ 477 h 725"/>
                  <a:gd name="T30" fmla="*/ 1921 w 1946"/>
                  <a:gd name="T31" fmla="*/ 404 h 725"/>
                  <a:gd name="T32" fmla="*/ 1946 w 1946"/>
                  <a:gd name="T33" fmla="*/ 321 h 725"/>
                  <a:gd name="T34" fmla="*/ 1946 w 1946"/>
                  <a:gd name="T35" fmla="*/ 321 h 725"/>
                  <a:gd name="T36" fmla="*/ 1921 w 1946"/>
                  <a:gd name="T37" fmla="*/ 249 h 725"/>
                  <a:gd name="T38" fmla="*/ 1884 w 1946"/>
                  <a:gd name="T39" fmla="*/ 197 h 725"/>
                  <a:gd name="T40" fmla="*/ 1809 w 1946"/>
                  <a:gd name="T41" fmla="*/ 135 h 725"/>
                  <a:gd name="T42" fmla="*/ 1709 w 1946"/>
                  <a:gd name="T43" fmla="*/ 93 h 725"/>
                  <a:gd name="T44" fmla="*/ 1585 w 1946"/>
                  <a:gd name="T45" fmla="*/ 52 h 725"/>
                  <a:gd name="T46" fmla="*/ 1447 w 1946"/>
                  <a:gd name="T47" fmla="*/ 21 h 725"/>
                  <a:gd name="T48" fmla="*/ 1298 w 1946"/>
                  <a:gd name="T49" fmla="*/ 0 h 725"/>
                  <a:gd name="T50" fmla="*/ 1136 w 1946"/>
                  <a:gd name="T51" fmla="*/ 0 h 725"/>
                  <a:gd name="T52" fmla="*/ 1136 w 1946"/>
                  <a:gd name="T53" fmla="*/ 0 h 725"/>
                  <a:gd name="T54" fmla="*/ 973 w 1946"/>
                  <a:gd name="T55" fmla="*/ 0 h 725"/>
                  <a:gd name="T56" fmla="*/ 824 w 1946"/>
                  <a:gd name="T57" fmla="*/ 21 h 725"/>
                  <a:gd name="T58" fmla="*/ 687 w 1946"/>
                  <a:gd name="T59" fmla="*/ 52 h 725"/>
                  <a:gd name="T60" fmla="*/ 562 w 1946"/>
                  <a:gd name="T61" fmla="*/ 93 h 725"/>
                  <a:gd name="T62" fmla="*/ 474 w 1946"/>
                  <a:gd name="T63" fmla="*/ 135 h 725"/>
                  <a:gd name="T64" fmla="*/ 400 w 1946"/>
                  <a:gd name="T65" fmla="*/ 197 h 725"/>
                  <a:gd name="T66" fmla="*/ 350 w 1946"/>
                  <a:gd name="T67" fmla="*/ 249 h 725"/>
                  <a:gd name="T68" fmla="*/ 337 w 1946"/>
                  <a:gd name="T69" fmla="*/ 321 h 725"/>
                  <a:gd name="T70" fmla="*/ 337 w 1946"/>
                  <a:gd name="T71" fmla="*/ 321 h 725"/>
                  <a:gd name="T72" fmla="*/ 350 w 1946"/>
                  <a:gd name="T73" fmla="*/ 373 h 725"/>
                  <a:gd name="T74" fmla="*/ 387 w 1946"/>
                  <a:gd name="T75" fmla="*/ 425 h 725"/>
                  <a:gd name="T76" fmla="*/ 387 w 1946"/>
                  <a:gd name="T77" fmla="*/ 425 h 725"/>
                  <a:gd name="T78" fmla="*/ 0 w 1946"/>
                  <a:gd name="T79" fmla="*/ 487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6" h="725">
                    <a:moveTo>
                      <a:pt x="0" y="487"/>
                    </a:moveTo>
                    <a:lnTo>
                      <a:pt x="75" y="539"/>
                    </a:lnTo>
                    <a:lnTo>
                      <a:pt x="163" y="591"/>
                    </a:lnTo>
                    <a:lnTo>
                      <a:pt x="163" y="591"/>
                    </a:lnTo>
                    <a:lnTo>
                      <a:pt x="325" y="643"/>
                    </a:lnTo>
                    <a:lnTo>
                      <a:pt x="499" y="684"/>
                    </a:lnTo>
                    <a:lnTo>
                      <a:pt x="711" y="715"/>
                    </a:lnTo>
                    <a:lnTo>
                      <a:pt x="924" y="725"/>
                    </a:lnTo>
                    <a:lnTo>
                      <a:pt x="924" y="725"/>
                    </a:lnTo>
                    <a:lnTo>
                      <a:pt x="1136" y="715"/>
                    </a:lnTo>
                    <a:lnTo>
                      <a:pt x="1323" y="694"/>
                    </a:lnTo>
                    <a:lnTo>
                      <a:pt x="1497" y="653"/>
                    </a:lnTo>
                    <a:lnTo>
                      <a:pt x="1647" y="601"/>
                    </a:lnTo>
                    <a:lnTo>
                      <a:pt x="1772" y="549"/>
                    </a:lnTo>
                    <a:lnTo>
                      <a:pt x="1859" y="477"/>
                    </a:lnTo>
                    <a:lnTo>
                      <a:pt x="1921" y="404"/>
                    </a:lnTo>
                    <a:lnTo>
                      <a:pt x="1946" y="321"/>
                    </a:lnTo>
                    <a:lnTo>
                      <a:pt x="1946" y="321"/>
                    </a:lnTo>
                    <a:lnTo>
                      <a:pt x="1921" y="249"/>
                    </a:lnTo>
                    <a:lnTo>
                      <a:pt x="1884" y="197"/>
                    </a:lnTo>
                    <a:lnTo>
                      <a:pt x="1809" y="135"/>
                    </a:lnTo>
                    <a:lnTo>
                      <a:pt x="1709" y="93"/>
                    </a:lnTo>
                    <a:lnTo>
                      <a:pt x="1585" y="52"/>
                    </a:lnTo>
                    <a:lnTo>
                      <a:pt x="1447" y="21"/>
                    </a:lnTo>
                    <a:lnTo>
                      <a:pt x="1298" y="0"/>
                    </a:lnTo>
                    <a:lnTo>
                      <a:pt x="1136" y="0"/>
                    </a:lnTo>
                    <a:lnTo>
                      <a:pt x="1136" y="0"/>
                    </a:lnTo>
                    <a:lnTo>
                      <a:pt x="973" y="0"/>
                    </a:lnTo>
                    <a:lnTo>
                      <a:pt x="824" y="21"/>
                    </a:lnTo>
                    <a:lnTo>
                      <a:pt x="687" y="52"/>
                    </a:lnTo>
                    <a:lnTo>
                      <a:pt x="562" y="93"/>
                    </a:lnTo>
                    <a:lnTo>
                      <a:pt x="474" y="135"/>
                    </a:lnTo>
                    <a:lnTo>
                      <a:pt x="400" y="197"/>
                    </a:lnTo>
                    <a:lnTo>
                      <a:pt x="350" y="249"/>
                    </a:lnTo>
                    <a:lnTo>
                      <a:pt x="337" y="321"/>
                    </a:lnTo>
                    <a:lnTo>
                      <a:pt x="337" y="321"/>
                    </a:lnTo>
                    <a:lnTo>
                      <a:pt x="350" y="373"/>
                    </a:lnTo>
                    <a:lnTo>
                      <a:pt x="387" y="425"/>
                    </a:lnTo>
                    <a:lnTo>
                      <a:pt x="387" y="425"/>
                    </a:lnTo>
                    <a:lnTo>
                      <a:pt x="0" y="48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403" name="Line 784"/>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4" name="Line 785"/>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5" name="Line 786"/>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6" name="Line 787"/>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7" name="Line 78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8" name="Line 78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9" name="Line 790"/>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0" name="Line 791"/>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1" name="Line 792"/>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2" name="Line 793"/>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3" name="Line 794"/>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4" name="Line 795"/>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5" name="Line 796"/>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6" name="Line 797"/>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7" name="Line 79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8" name="Line 79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9" name="Line 800"/>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0" name="Line 801"/>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1" name="Line 802"/>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2" name="Line 803"/>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3" name="Line 804"/>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4" name="Line 805"/>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5" name="Line 806"/>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6" name="Line 807"/>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sp>
          <p:nvSpPr>
            <p:cNvPr id="10" name="Line 80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1" name="Line 81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 name="Line 81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 name="Line 81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 name="Line 81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 name="Line 81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 name="Line 81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 name="Line 81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 name="Line 81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 name="Line 81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 name="Line 81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 name="Line 82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 name="Line 82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 name="Line 82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 name="Line 82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 name="Line 82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 name="Line 82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 name="Line 82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 name="Line 82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 name="Line 82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 name="Line 82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 name="Line 83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2" name="Line 83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3" name="Line 83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4" name="Line 833"/>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6" name="Line 834"/>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7" name="Line 835"/>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8" name="Line 836"/>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9" name="Line 837"/>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0" name="Line 838"/>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1" name="Line 839"/>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2" name="Line 840"/>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3" name="Line 841"/>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4" name="Line 842"/>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5" name="Line 843"/>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6" name="Line 844"/>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7" name="Line 845"/>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8" name="Line 846"/>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9" name="Line 847"/>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0" name="Line 848"/>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1" name="Line 849"/>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2" name="Line 850"/>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3" name="Line 851"/>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4" name="Line 852"/>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5" name="Line 85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6" name="Line 85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7" name="Line 855"/>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8" name="Line 856"/>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9" name="Line 857"/>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0" name="Freeform 858"/>
            <p:cNvSpPr>
              <a:spLocks/>
            </p:cNvSpPr>
            <p:nvPr/>
          </p:nvSpPr>
          <p:spPr bwMode="auto">
            <a:xfrm>
              <a:off x="1655" y="2519"/>
              <a:ext cx="50" cy="72"/>
            </a:xfrm>
            <a:custGeom>
              <a:avLst/>
              <a:gdLst>
                <a:gd name="T0" fmla="*/ 37 w 50"/>
                <a:gd name="T1" fmla="*/ 0 h 72"/>
                <a:gd name="T2" fmla="*/ 37 w 50"/>
                <a:gd name="T3" fmla="*/ 10 h 72"/>
                <a:gd name="T4" fmla="*/ 37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0 w 50"/>
                <a:gd name="T29" fmla="*/ 51 h 72"/>
                <a:gd name="T30" fmla="*/ 12 w 50"/>
                <a:gd name="T31" fmla="*/ 31 h 72"/>
                <a:gd name="T32" fmla="*/ 25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10"/>
                  </a:lnTo>
                  <a:lnTo>
                    <a:pt x="37"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0" y="51"/>
                  </a:lnTo>
                  <a:lnTo>
                    <a:pt x="12" y="31"/>
                  </a:lnTo>
                  <a:lnTo>
                    <a:pt x="25"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28701" name="Line 859"/>
            <p:cNvSpPr>
              <a:spLocks noChangeShapeType="1"/>
            </p:cNvSpPr>
            <p:nvPr/>
          </p:nvSpPr>
          <p:spPr bwMode="auto">
            <a:xfrm>
              <a:off x="1680" y="2570"/>
              <a:ext cx="1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2" name="Line 860"/>
            <p:cNvSpPr>
              <a:spLocks noChangeShapeType="1"/>
            </p:cNvSpPr>
            <p:nvPr/>
          </p:nvSpPr>
          <p:spPr bwMode="auto">
            <a:xfrm>
              <a:off x="1692"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3" name="Line 861"/>
            <p:cNvSpPr>
              <a:spLocks noChangeShapeType="1"/>
            </p:cNvSpPr>
            <p:nvPr/>
          </p:nvSpPr>
          <p:spPr bwMode="auto">
            <a:xfrm>
              <a:off x="1692" y="2664"/>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6" name="Line 862"/>
            <p:cNvSpPr>
              <a:spLocks noChangeShapeType="1"/>
            </p:cNvSpPr>
            <p:nvPr/>
          </p:nvSpPr>
          <p:spPr bwMode="auto">
            <a:xfrm>
              <a:off x="1717"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7" name="Line 863"/>
            <p:cNvSpPr>
              <a:spLocks noChangeShapeType="1"/>
            </p:cNvSpPr>
            <p:nvPr/>
          </p:nvSpPr>
          <p:spPr bwMode="auto">
            <a:xfrm>
              <a:off x="1717" y="2747"/>
              <a:ext cx="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0" name="Line 864"/>
            <p:cNvSpPr>
              <a:spLocks noChangeShapeType="1"/>
            </p:cNvSpPr>
            <p:nvPr/>
          </p:nvSpPr>
          <p:spPr bwMode="auto">
            <a:xfrm>
              <a:off x="1767"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1" name="Line 865"/>
            <p:cNvSpPr>
              <a:spLocks noChangeShapeType="1"/>
            </p:cNvSpPr>
            <p:nvPr/>
          </p:nvSpPr>
          <p:spPr bwMode="auto">
            <a:xfrm>
              <a:off x="1767" y="2809"/>
              <a:ext cx="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2" name="Freeform 866"/>
            <p:cNvSpPr>
              <a:spLocks/>
            </p:cNvSpPr>
            <p:nvPr/>
          </p:nvSpPr>
          <p:spPr bwMode="auto">
            <a:xfrm>
              <a:off x="2104" y="2519"/>
              <a:ext cx="50" cy="72"/>
            </a:xfrm>
            <a:custGeom>
              <a:avLst/>
              <a:gdLst>
                <a:gd name="T0" fmla="*/ 37 w 50"/>
                <a:gd name="T1" fmla="*/ 0 h 72"/>
                <a:gd name="T2" fmla="*/ 37 w 50"/>
                <a:gd name="T3" fmla="*/ 20 h 72"/>
                <a:gd name="T4" fmla="*/ 50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12 w 50"/>
                <a:gd name="T29" fmla="*/ 51 h 72"/>
                <a:gd name="T30" fmla="*/ 25 w 50"/>
                <a:gd name="T31" fmla="*/ 31 h 72"/>
                <a:gd name="T32" fmla="*/ 37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20"/>
                  </a:lnTo>
                  <a:lnTo>
                    <a:pt x="50"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12" y="51"/>
                  </a:lnTo>
                  <a:lnTo>
                    <a:pt x="25" y="31"/>
                  </a:lnTo>
                  <a:lnTo>
                    <a:pt x="37"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83" name="Line 867"/>
            <p:cNvSpPr>
              <a:spLocks noChangeShapeType="1"/>
            </p:cNvSpPr>
            <p:nvPr/>
          </p:nvSpPr>
          <p:spPr bwMode="auto">
            <a:xfrm>
              <a:off x="2129" y="2570"/>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4" name="Line 868"/>
            <p:cNvSpPr>
              <a:spLocks noChangeShapeType="1"/>
            </p:cNvSpPr>
            <p:nvPr/>
          </p:nvSpPr>
          <p:spPr bwMode="auto">
            <a:xfrm>
              <a:off x="2129"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5" name="Line 869"/>
            <p:cNvSpPr>
              <a:spLocks noChangeShapeType="1"/>
            </p:cNvSpPr>
            <p:nvPr/>
          </p:nvSpPr>
          <p:spPr bwMode="auto">
            <a:xfrm>
              <a:off x="2129"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6" name="Line 870"/>
            <p:cNvSpPr>
              <a:spLocks noChangeShapeType="1"/>
            </p:cNvSpPr>
            <p:nvPr/>
          </p:nvSpPr>
          <p:spPr bwMode="auto">
            <a:xfrm>
              <a:off x="2154"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7" name="Line 871"/>
            <p:cNvSpPr>
              <a:spLocks noChangeShapeType="1"/>
            </p:cNvSpPr>
            <p:nvPr/>
          </p:nvSpPr>
          <p:spPr bwMode="auto">
            <a:xfrm>
              <a:off x="2154" y="2705"/>
              <a:ext cx="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8" name="Line 872"/>
            <p:cNvSpPr>
              <a:spLocks noChangeShapeType="1"/>
            </p:cNvSpPr>
            <p:nvPr/>
          </p:nvSpPr>
          <p:spPr bwMode="auto">
            <a:xfrm>
              <a:off x="2179"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9" name="Line 873"/>
            <p:cNvSpPr>
              <a:spLocks noChangeShapeType="1"/>
            </p:cNvSpPr>
            <p:nvPr/>
          </p:nvSpPr>
          <p:spPr bwMode="auto">
            <a:xfrm>
              <a:off x="2179" y="2757"/>
              <a:ext cx="3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0" name="Freeform 874"/>
            <p:cNvSpPr>
              <a:spLocks/>
            </p:cNvSpPr>
            <p:nvPr/>
          </p:nvSpPr>
          <p:spPr bwMode="auto">
            <a:xfrm>
              <a:off x="2565" y="2508"/>
              <a:ext cx="38" cy="73"/>
            </a:xfrm>
            <a:custGeom>
              <a:avLst/>
              <a:gdLst>
                <a:gd name="T0" fmla="*/ 25 w 38"/>
                <a:gd name="T1" fmla="*/ 0 h 73"/>
                <a:gd name="T2" fmla="*/ 25 w 38"/>
                <a:gd name="T3" fmla="*/ 21 h 73"/>
                <a:gd name="T4" fmla="*/ 38 w 38"/>
                <a:gd name="T5" fmla="*/ 42 h 73"/>
                <a:gd name="T6" fmla="*/ 38 w 38"/>
                <a:gd name="T7" fmla="*/ 62 h 73"/>
                <a:gd name="T8" fmla="*/ 38 w 38"/>
                <a:gd name="T9" fmla="*/ 73 h 73"/>
                <a:gd name="T10" fmla="*/ 38 w 38"/>
                <a:gd name="T11" fmla="*/ 73 h 73"/>
                <a:gd name="T12" fmla="*/ 38 w 38"/>
                <a:gd name="T13" fmla="*/ 73 h 73"/>
                <a:gd name="T14" fmla="*/ 38 w 38"/>
                <a:gd name="T15" fmla="*/ 73 h 73"/>
                <a:gd name="T16" fmla="*/ 13 w 38"/>
                <a:gd name="T17" fmla="*/ 62 h 73"/>
                <a:gd name="T18" fmla="*/ 13 w 38"/>
                <a:gd name="T19" fmla="*/ 62 h 73"/>
                <a:gd name="T20" fmla="*/ 0 w 38"/>
                <a:gd name="T21" fmla="*/ 73 h 73"/>
                <a:gd name="T22" fmla="*/ 0 w 38"/>
                <a:gd name="T23" fmla="*/ 73 h 73"/>
                <a:gd name="T24" fmla="*/ 0 w 38"/>
                <a:gd name="T25" fmla="*/ 73 h 73"/>
                <a:gd name="T26" fmla="*/ 0 w 38"/>
                <a:gd name="T27" fmla="*/ 73 h 73"/>
                <a:gd name="T28" fmla="*/ 0 w 38"/>
                <a:gd name="T29" fmla="*/ 62 h 73"/>
                <a:gd name="T30" fmla="*/ 13 w 38"/>
                <a:gd name="T31" fmla="*/ 42 h 73"/>
                <a:gd name="T32" fmla="*/ 13 w 38"/>
                <a:gd name="T33" fmla="*/ 21 h 73"/>
                <a:gd name="T34" fmla="*/ 25 w 38"/>
                <a:gd name="T3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3">
                  <a:moveTo>
                    <a:pt x="25" y="0"/>
                  </a:moveTo>
                  <a:lnTo>
                    <a:pt x="25" y="21"/>
                  </a:lnTo>
                  <a:lnTo>
                    <a:pt x="38" y="42"/>
                  </a:lnTo>
                  <a:lnTo>
                    <a:pt x="38" y="62"/>
                  </a:lnTo>
                  <a:lnTo>
                    <a:pt x="38" y="73"/>
                  </a:lnTo>
                  <a:lnTo>
                    <a:pt x="38" y="73"/>
                  </a:lnTo>
                  <a:lnTo>
                    <a:pt x="38" y="73"/>
                  </a:lnTo>
                  <a:lnTo>
                    <a:pt x="38" y="73"/>
                  </a:lnTo>
                  <a:lnTo>
                    <a:pt x="13" y="62"/>
                  </a:lnTo>
                  <a:lnTo>
                    <a:pt x="13" y="62"/>
                  </a:lnTo>
                  <a:lnTo>
                    <a:pt x="0" y="73"/>
                  </a:lnTo>
                  <a:lnTo>
                    <a:pt x="0" y="73"/>
                  </a:lnTo>
                  <a:lnTo>
                    <a:pt x="0" y="73"/>
                  </a:lnTo>
                  <a:lnTo>
                    <a:pt x="0" y="73"/>
                  </a:lnTo>
                  <a:lnTo>
                    <a:pt x="0" y="62"/>
                  </a:lnTo>
                  <a:lnTo>
                    <a:pt x="13" y="42"/>
                  </a:lnTo>
                  <a:lnTo>
                    <a:pt x="13" y="21"/>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1" name="Line 875"/>
            <p:cNvSpPr>
              <a:spLocks noChangeShapeType="1"/>
            </p:cNvSpPr>
            <p:nvPr/>
          </p:nvSpPr>
          <p:spPr bwMode="auto">
            <a:xfrm>
              <a:off x="2590" y="2560"/>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2" name="Line 876"/>
            <p:cNvSpPr>
              <a:spLocks noChangeShapeType="1"/>
            </p:cNvSpPr>
            <p:nvPr/>
          </p:nvSpPr>
          <p:spPr bwMode="auto">
            <a:xfrm>
              <a:off x="2603"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3" name="Line 877"/>
            <p:cNvSpPr>
              <a:spLocks noChangeShapeType="1"/>
            </p:cNvSpPr>
            <p:nvPr/>
          </p:nvSpPr>
          <p:spPr bwMode="auto">
            <a:xfrm>
              <a:off x="2603" y="2643"/>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4" name="Freeform 878"/>
            <p:cNvSpPr>
              <a:spLocks/>
            </p:cNvSpPr>
            <p:nvPr/>
          </p:nvSpPr>
          <p:spPr bwMode="auto">
            <a:xfrm>
              <a:off x="3326" y="2581"/>
              <a:ext cx="562" cy="1264"/>
            </a:xfrm>
            <a:custGeom>
              <a:avLst/>
              <a:gdLst>
                <a:gd name="T0" fmla="*/ 25 w 562"/>
                <a:gd name="T1" fmla="*/ 1264 h 1264"/>
                <a:gd name="T2" fmla="*/ 0 w 562"/>
                <a:gd name="T3" fmla="*/ 1254 h 1264"/>
                <a:gd name="T4" fmla="*/ 537 w 562"/>
                <a:gd name="T5" fmla="*/ 0 h 1264"/>
                <a:gd name="T6" fmla="*/ 562 w 562"/>
                <a:gd name="T7" fmla="*/ 10 h 1264"/>
                <a:gd name="T8" fmla="*/ 25 w 562"/>
                <a:gd name="T9" fmla="*/ 1264 h 1264"/>
              </a:gdLst>
              <a:ahLst/>
              <a:cxnLst>
                <a:cxn ang="0">
                  <a:pos x="T0" y="T1"/>
                </a:cxn>
                <a:cxn ang="0">
                  <a:pos x="T2" y="T3"/>
                </a:cxn>
                <a:cxn ang="0">
                  <a:pos x="T4" y="T5"/>
                </a:cxn>
                <a:cxn ang="0">
                  <a:pos x="T6" y="T7"/>
                </a:cxn>
                <a:cxn ang="0">
                  <a:pos x="T8" y="T9"/>
                </a:cxn>
              </a:cxnLst>
              <a:rect l="0" t="0" r="r" b="b"/>
              <a:pathLst>
                <a:path w="562" h="1264">
                  <a:moveTo>
                    <a:pt x="25" y="1264"/>
                  </a:moveTo>
                  <a:lnTo>
                    <a:pt x="0" y="1254"/>
                  </a:lnTo>
                  <a:lnTo>
                    <a:pt x="537" y="0"/>
                  </a:lnTo>
                  <a:lnTo>
                    <a:pt x="562" y="10"/>
                  </a:lnTo>
                  <a:lnTo>
                    <a:pt x="25" y="12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5" name="Freeform 879"/>
            <p:cNvSpPr>
              <a:spLocks/>
            </p:cNvSpPr>
            <p:nvPr/>
          </p:nvSpPr>
          <p:spPr bwMode="auto">
            <a:xfrm>
              <a:off x="3863" y="2570"/>
              <a:ext cx="1771" cy="653"/>
            </a:xfrm>
            <a:custGeom>
              <a:avLst/>
              <a:gdLst>
                <a:gd name="T0" fmla="*/ 1771 w 1771"/>
                <a:gd name="T1" fmla="*/ 643 h 653"/>
                <a:gd name="T2" fmla="*/ 1759 w 1771"/>
                <a:gd name="T3" fmla="*/ 653 h 653"/>
                <a:gd name="T4" fmla="*/ 0 w 1771"/>
                <a:gd name="T5" fmla="*/ 21 h 653"/>
                <a:gd name="T6" fmla="*/ 12 w 1771"/>
                <a:gd name="T7" fmla="*/ 0 h 653"/>
                <a:gd name="T8" fmla="*/ 1771 w 1771"/>
                <a:gd name="T9" fmla="*/ 643 h 653"/>
              </a:gdLst>
              <a:ahLst/>
              <a:cxnLst>
                <a:cxn ang="0">
                  <a:pos x="T0" y="T1"/>
                </a:cxn>
                <a:cxn ang="0">
                  <a:pos x="T2" y="T3"/>
                </a:cxn>
                <a:cxn ang="0">
                  <a:pos x="T4" y="T5"/>
                </a:cxn>
                <a:cxn ang="0">
                  <a:pos x="T6" y="T7"/>
                </a:cxn>
                <a:cxn ang="0">
                  <a:pos x="T8" y="T9"/>
                </a:cxn>
              </a:cxnLst>
              <a:rect l="0" t="0" r="r" b="b"/>
              <a:pathLst>
                <a:path w="1771" h="653">
                  <a:moveTo>
                    <a:pt x="1771" y="643"/>
                  </a:moveTo>
                  <a:lnTo>
                    <a:pt x="1759" y="653"/>
                  </a:lnTo>
                  <a:lnTo>
                    <a:pt x="0" y="21"/>
                  </a:lnTo>
                  <a:lnTo>
                    <a:pt x="12" y="0"/>
                  </a:lnTo>
                  <a:lnTo>
                    <a:pt x="1771"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6" name="Freeform 880"/>
            <p:cNvSpPr>
              <a:spLocks/>
            </p:cNvSpPr>
            <p:nvPr/>
          </p:nvSpPr>
          <p:spPr bwMode="auto">
            <a:xfrm>
              <a:off x="1131" y="2570"/>
              <a:ext cx="2719" cy="457"/>
            </a:xfrm>
            <a:custGeom>
              <a:avLst/>
              <a:gdLst>
                <a:gd name="T0" fmla="*/ 2719 w 2719"/>
                <a:gd name="T1" fmla="*/ 0 h 457"/>
                <a:gd name="T2" fmla="*/ 2719 w 2719"/>
                <a:gd name="T3" fmla="*/ 21 h 457"/>
                <a:gd name="T4" fmla="*/ 12 w 2719"/>
                <a:gd name="T5" fmla="*/ 457 h 457"/>
                <a:gd name="T6" fmla="*/ 0 w 2719"/>
                <a:gd name="T7" fmla="*/ 436 h 457"/>
                <a:gd name="T8" fmla="*/ 2719 w 2719"/>
                <a:gd name="T9" fmla="*/ 0 h 457"/>
              </a:gdLst>
              <a:ahLst/>
              <a:cxnLst>
                <a:cxn ang="0">
                  <a:pos x="T0" y="T1"/>
                </a:cxn>
                <a:cxn ang="0">
                  <a:pos x="T2" y="T3"/>
                </a:cxn>
                <a:cxn ang="0">
                  <a:pos x="T4" y="T5"/>
                </a:cxn>
                <a:cxn ang="0">
                  <a:pos x="T6" y="T7"/>
                </a:cxn>
                <a:cxn ang="0">
                  <a:pos x="T8" y="T9"/>
                </a:cxn>
              </a:cxnLst>
              <a:rect l="0" t="0" r="r" b="b"/>
              <a:pathLst>
                <a:path w="2719" h="457">
                  <a:moveTo>
                    <a:pt x="2719" y="0"/>
                  </a:moveTo>
                  <a:lnTo>
                    <a:pt x="2719" y="21"/>
                  </a:lnTo>
                  <a:lnTo>
                    <a:pt x="12" y="457"/>
                  </a:lnTo>
                  <a:lnTo>
                    <a:pt x="0" y="436"/>
                  </a:lnTo>
                  <a:lnTo>
                    <a:pt x="27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7" name="Freeform 881"/>
            <p:cNvSpPr>
              <a:spLocks/>
            </p:cNvSpPr>
            <p:nvPr/>
          </p:nvSpPr>
          <p:spPr bwMode="auto">
            <a:xfrm>
              <a:off x="2927" y="1689"/>
              <a:ext cx="936" cy="892"/>
            </a:xfrm>
            <a:custGeom>
              <a:avLst/>
              <a:gdLst>
                <a:gd name="T0" fmla="*/ 936 w 936"/>
                <a:gd name="T1" fmla="*/ 881 h 892"/>
                <a:gd name="T2" fmla="*/ 911 w 936"/>
                <a:gd name="T3" fmla="*/ 892 h 892"/>
                <a:gd name="T4" fmla="*/ 0 w 936"/>
                <a:gd name="T5" fmla="*/ 11 h 892"/>
                <a:gd name="T6" fmla="*/ 25 w 936"/>
                <a:gd name="T7" fmla="*/ 0 h 892"/>
                <a:gd name="T8" fmla="*/ 936 w 936"/>
                <a:gd name="T9" fmla="*/ 881 h 892"/>
              </a:gdLst>
              <a:ahLst/>
              <a:cxnLst>
                <a:cxn ang="0">
                  <a:pos x="T0" y="T1"/>
                </a:cxn>
                <a:cxn ang="0">
                  <a:pos x="T2" y="T3"/>
                </a:cxn>
                <a:cxn ang="0">
                  <a:pos x="T4" y="T5"/>
                </a:cxn>
                <a:cxn ang="0">
                  <a:pos x="T6" y="T7"/>
                </a:cxn>
                <a:cxn ang="0">
                  <a:pos x="T8" y="T9"/>
                </a:cxn>
              </a:cxnLst>
              <a:rect l="0" t="0" r="r" b="b"/>
              <a:pathLst>
                <a:path w="936" h="892">
                  <a:moveTo>
                    <a:pt x="936" y="881"/>
                  </a:moveTo>
                  <a:lnTo>
                    <a:pt x="911" y="892"/>
                  </a:lnTo>
                  <a:lnTo>
                    <a:pt x="0" y="11"/>
                  </a:lnTo>
                  <a:lnTo>
                    <a:pt x="25" y="0"/>
                  </a:lnTo>
                  <a:lnTo>
                    <a:pt x="936" y="8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8" name="Freeform 882"/>
            <p:cNvSpPr>
              <a:spLocks/>
            </p:cNvSpPr>
            <p:nvPr/>
          </p:nvSpPr>
          <p:spPr bwMode="auto">
            <a:xfrm>
              <a:off x="3850" y="1762"/>
              <a:ext cx="1123" cy="840"/>
            </a:xfrm>
            <a:custGeom>
              <a:avLst/>
              <a:gdLst>
                <a:gd name="T0" fmla="*/ 25 w 1123"/>
                <a:gd name="T1" fmla="*/ 840 h 840"/>
                <a:gd name="T2" fmla="*/ 0 w 1123"/>
                <a:gd name="T3" fmla="*/ 829 h 840"/>
                <a:gd name="T4" fmla="*/ 1110 w 1123"/>
                <a:gd name="T5" fmla="*/ 0 h 840"/>
                <a:gd name="T6" fmla="*/ 1123 w 1123"/>
                <a:gd name="T7" fmla="*/ 10 h 840"/>
                <a:gd name="T8" fmla="*/ 25 w 1123"/>
                <a:gd name="T9" fmla="*/ 840 h 840"/>
              </a:gdLst>
              <a:ahLst/>
              <a:cxnLst>
                <a:cxn ang="0">
                  <a:pos x="T0" y="T1"/>
                </a:cxn>
                <a:cxn ang="0">
                  <a:pos x="T2" y="T3"/>
                </a:cxn>
                <a:cxn ang="0">
                  <a:pos x="T4" y="T5"/>
                </a:cxn>
                <a:cxn ang="0">
                  <a:pos x="T6" y="T7"/>
                </a:cxn>
                <a:cxn ang="0">
                  <a:pos x="T8" y="T9"/>
                </a:cxn>
              </a:cxnLst>
              <a:rect l="0" t="0" r="r" b="b"/>
              <a:pathLst>
                <a:path w="1123" h="840">
                  <a:moveTo>
                    <a:pt x="25" y="840"/>
                  </a:moveTo>
                  <a:lnTo>
                    <a:pt x="0" y="829"/>
                  </a:lnTo>
                  <a:lnTo>
                    <a:pt x="1110" y="0"/>
                  </a:lnTo>
                  <a:lnTo>
                    <a:pt x="1123" y="10"/>
                  </a:lnTo>
                  <a:lnTo>
                    <a:pt x="25" y="8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9" name="Rectangle 883"/>
            <p:cNvSpPr>
              <a:spLocks noChangeArrowheads="1"/>
            </p:cNvSpPr>
            <p:nvPr/>
          </p:nvSpPr>
          <p:spPr bwMode="auto">
            <a:xfrm>
              <a:off x="1068" y="1793"/>
              <a:ext cx="133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communication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0" name="Rectangle 884"/>
            <p:cNvSpPr>
              <a:spLocks noChangeArrowheads="1"/>
            </p:cNvSpPr>
            <p:nvPr/>
          </p:nvSpPr>
          <p:spPr bwMode="auto">
            <a:xfrm>
              <a:off x="3401" y="922"/>
              <a:ext cx="81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planning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2" name="Rectangle 886"/>
            <p:cNvSpPr>
              <a:spLocks noChangeArrowheads="1"/>
            </p:cNvSpPr>
            <p:nvPr/>
          </p:nvSpPr>
          <p:spPr bwMode="auto">
            <a:xfrm>
              <a:off x="4299" y="3534"/>
              <a:ext cx="108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construction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3" name="Rectangle 887"/>
            <p:cNvSpPr>
              <a:spLocks noChangeArrowheads="1"/>
            </p:cNvSpPr>
            <p:nvPr/>
          </p:nvSpPr>
          <p:spPr bwMode="auto">
            <a:xfrm>
              <a:off x="1630" y="3420"/>
              <a:ext cx="107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deployment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4" name="Rectangle 888"/>
            <p:cNvSpPr>
              <a:spLocks noChangeArrowheads="1"/>
            </p:cNvSpPr>
            <p:nvPr/>
          </p:nvSpPr>
          <p:spPr bwMode="auto">
            <a:xfrm>
              <a:off x="1630" y="3617"/>
              <a:ext cx="23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5" name="Rectangle 889"/>
            <p:cNvSpPr>
              <a:spLocks noChangeArrowheads="1"/>
            </p:cNvSpPr>
            <p:nvPr/>
          </p:nvSpPr>
          <p:spPr bwMode="auto">
            <a:xfrm>
              <a:off x="1804" y="3628"/>
              <a:ext cx="61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delivery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6" name="Rectangle 890"/>
            <p:cNvSpPr>
              <a:spLocks noChangeArrowheads="1"/>
            </p:cNvSpPr>
            <p:nvPr/>
          </p:nvSpPr>
          <p:spPr bwMode="auto">
            <a:xfrm>
              <a:off x="1630" y="3804"/>
              <a:ext cx="8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    feedback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7" name="Rectangle 891"/>
            <p:cNvSpPr>
              <a:spLocks noChangeArrowheads="1"/>
            </p:cNvSpPr>
            <p:nvPr/>
          </p:nvSpPr>
          <p:spPr bwMode="auto">
            <a:xfrm>
              <a:off x="3139" y="2685"/>
              <a:ext cx="34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a:ln>
                    <a:noFill/>
                  </a:ln>
                  <a:solidFill>
                    <a:srgbClr val="000000"/>
                  </a:solidFill>
                  <a:effectLst/>
                  <a:latin typeface="Geneva" charset="0"/>
                </a:rPr>
                <a:t>start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8" name="Freeform 892"/>
            <p:cNvSpPr>
              <a:spLocks/>
            </p:cNvSpPr>
            <p:nvPr/>
          </p:nvSpPr>
          <p:spPr bwMode="auto">
            <a:xfrm>
              <a:off x="3002" y="2498"/>
              <a:ext cx="37" cy="52"/>
            </a:xfrm>
            <a:custGeom>
              <a:avLst/>
              <a:gdLst>
                <a:gd name="T0" fmla="*/ 12 w 37"/>
                <a:gd name="T1" fmla="*/ 0 h 52"/>
                <a:gd name="T2" fmla="*/ 25 w 37"/>
                <a:gd name="T3" fmla="*/ 10 h 52"/>
                <a:gd name="T4" fmla="*/ 25 w 37"/>
                <a:gd name="T5" fmla="*/ 31 h 52"/>
                <a:gd name="T6" fmla="*/ 25 w 37"/>
                <a:gd name="T7" fmla="*/ 52 h 52"/>
                <a:gd name="T8" fmla="*/ 37 w 37"/>
                <a:gd name="T9" fmla="*/ 52 h 52"/>
                <a:gd name="T10" fmla="*/ 37 w 37"/>
                <a:gd name="T11" fmla="*/ 52 h 52"/>
                <a:gd name="T12" fmla="*/ 37 w 37"/>
                <a:gd name="T13" fmla="*/ 52 h 52"/>
                <a:gd name="T14" fmla="*/ 37 w 37"/>
                <a:gd name="T15" fmla="*/ 52 h 52"/>
                <a:gd name="T16" fmla="*/ 12 w 37"/>
                <a:gd name="T17" fmla="*/ 52 h 52"/>
                <a:gd name="T18" fmla="*/ 12 w 37"/>
                <a:gd name="T19" fmla="*/ 52 h 52"/>
                <a:gd name="T20" fmla="*/ 0 w 37"/>
                <a:gd name="T21" fmla="*/ 52 h 52"/>
                <a:gd name="T22" fmla="*/ 0 w 37"/>
                <a:gd name="T23" fmla="*/ 52 h 52"/>
                <a:gd name="T24" fmla="*/ 0 w 37"/>
                <a:gd name="T25" fmla="*/ 52 h 52"/>
                <a:gd name="T26" fmla="*/ 0 w 37"/>
                <a:gd name="T27" fmla="*/ 52 h 52"/>
                <a:gd name="T28" fmla="*/ 0 w 37"/>
                <a:gd name="T29" fmla="*/ 52 h 52"/>
                <a:gd name="T30" fmla="*/ 0 w 37"/>
                <a:gd name="T31" fmla="*/ 31 h 52"/>
                <a:gd name="T32" fmla="*/ 12 w 37"/>
                <a:gd name="T33" fmla="*/ 10 h 52"/>
                <a:gd name="T34" fmla="*/ 12 w 37"/>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2">
                  <a:moveTo>
                    <a:pt x="12" y="0"/>
                  </a:moveTo>
                  <a:lnTo>
                    <a:pt x="25" y="10"/>
                  </a:lnTo>
                  <a:lnTo>
                    <a:pt x="25" y="31"/>
                  </a:lnTo>
                  <a:lnTo>
                    <a:pt x="25" y="52"/>
                  </a:lnTo>
                  <a:lnTo>
                    <a:pt x="37" y="52"/>
                  </a:lnTo>
                  <a:lnTo>
                    <a:pt x="37" y="52"/>
                  </a:lnTo>
                  <a:lnTo>
                    <a:pt x="37" y="52"/>
                  </a:lnTo>
                  <a:lnTo>
                    <a:pt x="37" y="52"/>
                  </a:lnTo>
                  <a:lnTo>
                    <a:pt x="12" y="52"/>
                  </a:lnTo>
                  <a:lnTo>
                    <a:pt x="12" y="52"/>
                  </a:lnTo>
                  <a:lnTo>
                    <a:pt x="0" y="52"/>
                  </a:lnTo>
                  <a:lnTo>
                    <a:pt x="0" y="52"/>
                  </a:lnTo>
                  <a:lnTo>
                    <a:pt x="0" y="52"/>
                  </a:lnTo>
                  <a:lnTo>
                    <a:pt x="0" y="52"/>
                  </a:lnTo>
                  <a:lnTo>
                    <a:pt x="0" y="52"/>
                  </a:lnTo>
                  <a:lnTo>
                    <a:pt x="0" y="31"/>
                  </a:lnTo>
                  <a:lnTo>
                    <a:pt x="12" y="1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09" name="Line 893"/>
            <p:cNvSpPr>
              <a:spLocks noChangeShapeType="1"/>
            </p:cNvSpPr>
            <p:nvPr/>
          </p:nvSpPr>
          <p:spPr bwMode="auto">
            <a:xfrm>
              <a:off x="3014" y="2539"/>
              <a:ext cx="25"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0" name="Line 894"/>
            <p:cNvSpPr>
              <a:spLocks noChangeShapeType="1"/>
            </p:cNvSpPr>
            <p:nvPr/>
          </p:nvSpPr>
          <p:spPr bwMode="auto">
            <a:xfrm>
              <a:off x="3039" y="261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1" name="Line 895"/>
            <p:cNvSpPr>
              <a:spLocks noChangeShapeType="1"/>
            </p:cNvSpPr>
            <p:nvPr/>
          </p:nvSpPr>
          <p:spPr bwMode="auto">
            <a:xfrm>
              <a:off x="3039" y="2612"/>
              <a:ext cx="3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2" name="Line 896"/>
            <p:cNvSpPr>
              <a:spLocks noChangeShapeType="1"/>
            </p:cNvSpPr>
            <p:nvPr/>
          </p:nvSpPr>
          <p:spPr bwMode="auto">
            <a:xfrm flipV="1">
              <a:off x="2503" y="2757"/>
              <a:ext cx="274"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3" name="Freeform 897"/>
            <p:cNvSpPr>
              <a:spLocks/>
            </p:cNvSpPr>
            <p:nvPr/>
          </p:nvSpPr>
          <p:spPr bwMode="auto">
            <a:xfrm>
              <a:off x="2653" y="2726"/>
              <a:ext cx="137" cy="104"/>
            </a:xfrm>
            <a:custGeom>
              <a:avLst/>
              <a:gdLst>
                <a:gd name="T0" fmla="*/ 0 w 137"/>
                <a:gd name="T1" fmla="*/ 0 h 104"/>
                <a:gd name="T2" fmla="*/ 137 w 137"/>
                <a:gd name="T3" fmla="*/ 31 h 104"/>
                <a:gd name="T4" fmla="*/ 25 w 137"/>
                <a:gd name="T5" fmla="*/ 104 h 104"/>
                <a:gd name="T6" fmla="*/ 62 w 137"/>
                <a:gd name="T7" fmla="*/ 41 h 104"/>
                <a:gd name="T8" fmla="*/ 0 w 137"/>
                <a:gd name="T9" fmla="*/ 0 h 104"/>
              </a:gdLst>
              <a:ahLst/>
              <a:cxnLst>
                <a:cxn ang="0">
                  <a:pos x="T0" y="T1"/>
                </a:cxn>
                <a:cxn ang="0">
                  <a:pos x="T2" y="T3"/>
                </a:cxn>
                <a:cxn ang="0">
                  <a:pos x="T4" y="T5"/>
                </a:cxn>
                <a:cxn ang="0">
                  <a:pos x="T6" y="T7"/>
                </a:cxn>
                <a:cxn ang="0">
                  <a:pos x="T8" y="T9"/>
                </a:cxn>
              </a:cxnLst>
              <a:rect l="0" t="0" r="r" b="b"/>
              <a:pathLst>
                <a:path w="137" h="104">
                  <a:moveTo>
                    <a:pt x="0" y="0"/>
                  </a:moveTo>
                  <a:lnTo>
                    <a:pt x="137" y="31"/>
                  </a:lnTo>
                  <a:lnTo>
                    <a:pt x="25" y="104"/>
                  </a:lnTo>
                  <a:lnTo>
                    <a:pt x="62"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4" name="Line 898"/>
            <p:cNvSpPr>
              <a:spLocks noChangeShapeType="1"/>
            </p:cNvSpPr>
            <p:nvPr/>
          </p:nvSpPr>
          <p:spPr bwMode="auto">
            <a:xfrm flipV="1">
              <a:off x="2104" y="2819"/>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5" name="Freeform 899"/>
            <p:cNvSpPr>
              <a:spLocks/>
            </p:cNvSpPr>
            <p:nvPr/>
          </p:nvSpPr>
          <p:spPr bwMode="auto">
            <a:xfrm>
              <a:off x="2241" y="2788"/>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6" name="Line 900"/>
            <p:cNvSpPr>
              <a:spLocks noChangeShapeType="1"/>
            </p:cNvSpPr>
            <p:nvPr/>
          </p:nvSpPr>
          <p:spPr bwMode="auto">
            <a:xfrm flipV="1">
              <a:off x="1692" y="2881"/>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7" name="Freeform 901"/>
            <p:cNvSpPr>
              <a:spLocks/>
            </p:cNvSpPr>
            <p:nvPr/>
          </p:nvSpPr>
          <p:spPr bwMode="auto">
            <a:xfrm>
              <a:off x="1829" y="2850"/>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8" name="Line 902"/>
            <p:cNvSpPr>
              <a:spLocks noChangeShapeType="1"/>
            </p:cNvSpPr>
            <p:nvPr/>
          </p:nvSpPr>
          <p:spPr bwMode="auto">
            <a:xfrm flipV="1">
              <a:off x="2877" y="2695"/>
              <a:ext cx="2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9" name="Freeform 903"/>
            <p:cNvSpPr>
              <a:spLocks/>
            </p:cNvSpPr>
            <p:nvPr/>
          </p:nvSpPr>
          <p:spPr bwMode="auto">
            <a:xfrm>
              <a:off x="3014" y="2664"/>
              <a:ext cx="150" cy="103"/>
            </a:xfrm>
            <a:custGeom>
              <a:avLst/>
              <a:gdLst>
                <a:gd name="T0" fmla="*/ 0 w 150"/>
                <a:gd name="T1" fmla="*/ 0 h 103"/>
                <a:gd name="T2" fmla="*/ 150 w 150"/>
                <a:gd name="T3" fmla="*/ 31 h 103"/>
                <a:gd name="T4" fmla="*/ 25 w 150"/>
                <a:gd name="T5" fmla="*/ 103 h 103"/>
                <a:gd name="T6" fmla="*/ 75 w 150"/>
                <a:gd name="T7" fmla="*/ 41 h 103"/>
                <a:gd name="T8" fmla="*/ 0 w 150"/>
                <a:gd name="T9" fmla="*/ 0 h 103"/>
              </a:gdLst>
              <a:ahLst/>
              <a:cxnLst>
                <a:cxn ang="0">
                  <a:pos x="T0" y="T1"/>
                </a:cxn>
                <a:cxn ang="0">
                  <a:pos x="T2" y="T3"/>
                </a:cxn>
                <a:cxn ang="0">
                  <a:pos x="T4" y="T5"/>
                </a:cxn>
                <a:cxn ang="0">
                  <a:pos x="T6" y="T7"/>
                </a:cxn>
                <a:cxn ang="0">
                  <a:pos x="T8" y="T9"/>
                </a:cxn>
              </a:cxnLst>
              <a:rect l="0" t="0" r="r" b="b"/>
              <a:pathLst>
                <a:path w="150" h="103">
                  <a:moveTo>
                    <a:pt x="0" y="0"/>
                  </a:moveTo>
                  <a:lnTo>
                    <a:pt x="150" y="31"/>
                  </a:lnTo>
                  <a:lnTo>
                    <a:pt x="25" y="103"/>
                  </a:lnTo>
                  <a:lnTo>
                    <a:pt x="75"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20" name="Rectangle 904"/>
            <p:cNvSpPr>
              <a:spLocks noChangeArrowheads="1"/>
            </p:cNvSpPr>
            <p:nvPr/>
          </p:nvSpPr>
          <p:spPr bwMode="auto">
            <a:xfrm>
              <a:off x="5996" y="2291"/>
              <a:ext cx="67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analysis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1" name="Rectangle 905"/>
            <p:cNvSpPr>
              <a:spLocks noChangeArrowheads="1"/>
            </p:cNvSpPr>
            <p:nvPr/>
          </p:nvSpPr>
          <p:spPr bwMode="auto">
            <a:xfrm>
              <a:off x="5996" y="2457"/>
              <a:ext cx="5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design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2" name="Rectangle 906"/>
            <p:cNvSpPr>
              <a:spLocks noChangeArrowheads="1"/>
            </p:cNvSpPr>
            <p:nvPr/>
          </p:nvSpPr>
          <p:spPr bwMode="auto">
            <a:xfrm>
              <a:off x="4499" y="3690"/>
              <a:ext cx="43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code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3" name="Rectangle 907"/>
            <p:cNvSpPr>
              <a:spLocks noChangeArrowheads="1"/>
            </p:cNvSpPr>
            <p:nvPr/>
          </p:nvSpPr>
          <p:spPr bwMode="auto">
            <a:xfrm>
              <a:off x="4499" y="3856"/>
              <a:ext cx="31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test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4" name="Rectangle 908"/>
            <p:cNvSpPr>
              <a:spLocks noChangeArrowheads="1"/>
            </p:cNvSpPr>
            <p:nvPr/>
          </p:nvSpPr>
          <p:spPr bwMode="auto">
            <a:xfrm>
              <a:off x="3513" y="1099"/>
              <a:ext cx="8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estimation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5" name="Rectangle 909"/>
            <p:cNvSpPr>
              <a:spLocks noChangeArrowheads="1"/>
            </p:cNvSpPr>
            <p:nvPr/>
          </p:nvSpPr>
          <p:spPr bwMode="auto">
            <a:xfrm>
              <a:off x="3513" y="1265"/>
              <a:ext cx="86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scheduling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6" name="Rectangle 910"/>
            <p:cNvSpPr>
              <a:spLocks noChangeArrowheads="1"/>
            </p:cNvSpPr>
            <p:nvPr/>
          </p:nvSpPr>
          <p:spPr bwMode="auto">
            <a:xfrm>
              <a:off x="3513" y="1431"/>
              <a:ext cx="9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risk analysis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916" name="Rectangle 2"/>
          <p:cNvSpPr>
            <a:spLocks noGrp="1" noChangeArrowheads="1"/>
          </p:cNvSpPr>
          <p:nvPr>
            <p:ph type="title"/>
          </p:nvPr>
        </p:nvSpPr>
        <p:spPr>
          <a:xfrm>
            <a:off x="609600" y="433745"/>
            <a:ext cx="10972800" cy="725142"/>
          </a:xfrm>
        </p:spPr>
        <p:txBody>
          <a:bodyPr>
            <a:noAutofit/>
          </a:bodyPr>
          <a:lstStyle/>
          <a:p>
            <a:pPr marL="541338" indent="-541338">
              <a:defRPr/>
            </a:pPr>
            <a:r>
              <a:rPr lang="en-MY" sz="2800" dirty="0"/>
              <a:t>5. Evolutionary Software Process Model: </a:t>
            </a:r>
            <a:br>
              <a:rPr lang="en-MY" sz="2800" dirty="0"/>
            </a:br>
            <a:r>
              <a:rPr lang="en-MY" sz="2800" dirty="0"/>
              <a:t>Spiral Model Example</a:t>
            </a:r>
            <a:endParaRPr sz="2800" dirty="0"/>
          </a:p>
        </p:txBody>
      </p:sp>
      <p:sp>
        <p:nvSpPr>
          <p:cNvPr id="8" name="Line Callout 1 7"/>
          <p:cNvSpPr/>
          <p:nvPr/>
        </p:nvSpPr>
        <p:spPr>
          <a:xfrm>
            <a:off x="7467600" y="1219200"/>
            <a:ext cx="2895600" cy="1066800"/>
          </a:xfrm>
          <a:prstGeom prst="borderCallout1">
            <a:avLst>
              <a:gd name="adj1" fmla="val 18750"/>
              <a:gd name="adj2" fmla="val -8333"/>
              <a:gd name="adj3" fmla="val 264021"/>
              <a:gd name="adj4" fmla="val -20506"/>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err="1"/>
              <a:t>Analyse</a:t>
            </a:r>
            <a:r>
              <a:rPr lang="en-US" sz="2000" dirty="0"/>
              <a:t> facts gathered</a:t>
            </a:r>
          </a:p>
        </p:txBody>
      </p:sp>
    </p:spTree>
    <p:extLst>
      <p:ext uri="{BB962C8B-B14F-4D97-AF65-F5344CB8AC3E}">
        <p14:creationId xmlns:p14="http://schemas.microsoft.com/office/powerpoint/2010/main" val="49263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anim calcmode="discrete" valueType="clr">
                                      <p:cBhvr override="childStyle">
                                        <p:cTn id="7"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
                                        </p:tgtEl>
                                        <p:attrNameLst>
                                          <p:attrName>fillcolor</p:attrName>
                                        </p:attrNameLst>
                                      </p:cBhvr>
                                      <p:tavLst>
                                        <p:tav tm="0">
                                          <p:val>
                                            <p:clrVal>
                                              <a:schemeClr val="accent2"/>
                                            </p:clrVal>
                                          </p:val>
                                        </p:tav>
                                        <p:tav tm="50000">
                                          <p:val>
                                            <p:clrVal>
                                              <a:schemeClr val="hlink"/>
                                            </p:clrVal>
                                          </p:val>
                                        </p:tav>
                                      </p:tavLst>
                                    </p:anim>
                                    <p:set>
                                      <p:cBhvr>
                                        <p:cTn id="9" dur="8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5"/>
          <p:cNvSpPr>
            <a:spLocks noGrp="1"/>
          </p:cNvSpPr>
          <p:nvPr>
            <p:ph type="sldNum" sz="quarter" idx="12"/>
          </p:nvPr>
        </p:nvSpPr>
        <p:spPr bwMode="auto">
          <a:noFill/>
          <a:ln>
            <a:miter lim="800000"/>
            <a:headEnd/>
            <a:tailEnd/>
          </a:ln>
        </p:spPr>
        <p:txBody>
          <a:bodyPr/>
          <a:lstStyle/>
          <a:p>
            <a:fld id="{88DB3526-D103-4646-933F-88E2B07E43F6}" type="slidenum">
              <a:rPr lang="en-US" altLang="en-US" smtClean="0"/>
              <a:pPr/>
              <a:t>61</a:t>
            </a:fld>
            <a:endParaRPr lang="en-US" altLang="en-US"/>
          </a:p>
        </p:txBody>
      </p:sp>
      <p:sp>
        <p:nvSpPr>
          <p:cNvPr id="9" name="Rectangle 8"/>
          <p:cNvSpPr/>
          <p:nvPr/>
        </p:nvSpPr>
        <p:spPr>
          <a:xfrm>
            <a:off x="6553200" y="5410200"/>
            <a:ext cx="1676400" cy="4572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Construction</a:t>
            </a:r>
            <a:endParaRPr lang="en-MY" dirty="0"/>
          </a:p>
        </p:txBody>
      </p:sp>
      <p:grpSp>
        <p:nvGrpSpPr>
          <p:cNvPr id="2" name="Group 4"/>
          <p:cNvGrpSpPr>
            <a:grpSpLocks noChangeAspect="1"/>
          </p:cNvGrpSpPr>
          <p:nvPr/>
        </p:nvGrpSpPr>
        <p:grpSpPr bwMode="auto">
          <a:xfrm>
            <a:off x="1695450" y="1463675"/>
            <a:ext cx="8893176" cy="4954588"/>
            <a:chOff x="1068" y="922"/>
            <a:chExt cx="5602" cy="3121"/>
          </a:xfrm>
        </p:grpSpPr>
        <p:grpSp>
          <p:nvGrpSpPr>
            <p:cNvPr id="4" name="Group 205"/>
            <p:cNvGrpSpPr>
              <a:grpSpLocks/>
            </p:cNvGrpSpPr>
            <p:nvPr/>
          </p:nvGrpSpPr>
          <p:grpSpPr bwMode="auto">
            <a:xfrm>
              <a:off x="1330" y="1793"/>
              <a:ext cx="4429" cy="1679"/>
              <a:chOff x="1330" y="1793"/>
              <a:chExt cx="4429" cy="1679"/>
            </a:xfrm>
          </p:grpSpPr>
          <p:sp>
            <p:nvSpPr>
              <p:cNvPr id="50827" name="Line 5"/>
              <p:cNvSpPr>
                <a:spLocks noChangeShapeType="1"/>
              </p:cNvSpPr>
              <p:nvPr/>
            </p:nvSpPr>
            <p:spPr bwMode="auto">
              <a:xfrm>
                <a:off x="1330"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8" name="Line 6"/>
              <p:cNvSpPr>
                <a:spLocks noChangeShapeType="1"/>
              </p:cNvSpPr>
              <p:nvPr/>
            </p:nvSpPr>
            <p:spPr bwMode="auto">
              <a:xfrm>
                <a:off x="1343"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9" name="Line 7"/>
              <p:cNvSpPr>
                <a:spLocks noChangeShapeType="1"/>
              </p:cNvSpPr>
              <p:nvPr/>
            </p:nvSpPr>
            <p:spPr bwMode="auto">
              <a:xfrm>
                <a:off x="1343" y="2674"/>
                <a:ext cx="25"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0" name="Line 8"/>
              <p:cNvSpPr>
                <a:spLocks noChangeShapeType="1"/>
              </p:cNvSpPr>
              <p:nvPr/>
            </p:nvSpPr>
            <p:spPr bwMode="auto">
              <a:xfrm>
                <a:off x="1368"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1" name="Line 9"/>
              <p:cNvSpPr>
                <a:spLocks noChangeShapeType="1"/>
              </p:cNvSpPr>
              <p:nvPr/>
            </p:nvSpPr>
            <p:spPr bwMode="auto">
              <a:xfrm>
                <a:off x="1368" y="2767"/>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2" name="Line 10"/>
              <p:cNvSpPr>
                <a:spLocks noChangeShapeType="1"/>
              </p:cNvSpPr>
              <p:nvPr/>
            </p:nvSpPr>
            <p:spPr bwMode="auto">
              <a:xfrm>
                <a:off x="1430"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3" name="Line 11"/>
              <p:cNvSpPr>
                <a:spLocks noChangeShapeType="1"/>
              </p:cNvSpPr>
              <p:nvPr/>
            </p:nvSpPr>
            <p:spPr bwMode="auto">
              <a:xfrm>
                <a:off x="1430"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4" name="Line 12"/>
              <p:cNvSpPr>
                <a:spLocks noChangeShapeType="1"/>
              </p:cNvSpPr>
              <p:nvPr/>
            </p:nvSpPr>
            <p:spPr bwMode="auto">
              <a:xfrm>
                <a:off x="1505"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5" name="Line 13"/>
              <p:cNvSpPr>
                <a:spLocks noChangeShapeType="1"/>
              </p:cNvSpPr>
              <p:nvPr/>
            </p:nvSpPr>
            <p:spPr bwMode="auto">
              <a:xfrm>
                <a:off x="1505"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6" name="Line 14"/>
              <p:cNvSpPr>
                <a:spLocks noChangeShapeType="1"/>
              </p:cNvSpPr>
              <p:nvPr/>
            </p:nvSpPr>
            <p:spPr bwMode="auto">
              <a:xfrm>
                <a:off x="1592"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7" name="Line 15"/>
              <p:cNvSpPr>
                <a:spLocks noChangeShapeType="1"/>
              </p:cNvSpPr>
              <p:nvPr/>
            </p:nvSpPr>
            <p:spPr bwMode="auto">
              <a:xfrm>
                <a:off x="1592" y="3016"/>
                <a:ext cx="11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8" name="Line 16"/>
              <p:cNvSpPr>
                <a:spLocks noChangeShapeType="1"/>
              </p:cNvSpPr>
              <p:nvPr/>
            </p:nvSpPr>
            <p:spPr bwMode="auto">
              <a:xfrm>
                <a:off x="170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9" name="Line 17"/>
              <p:cNvSpPr>
                <a:spLocks noChangeShapeType="1"/>
              </p:cNvSpPr>
              <p:nvPr/>
            </p:nvSpPr>
            <p:spPr bwMode="auto">
              <a:xfrm>
                <a:off x="1705" y="3089"/>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0" name="Line 18"/>
              <p:cNvSpPr>
                <a:spLocks noChangeShapeType="1"/>
              </p:cNvSpPr>
              <p:nvPr/>
            </p:nvSpPr>
            <p:spPr bwMode="auto">
              <a:xfrm>
                <a:off x="1829"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1" name="Line 19"/>
              <p:cNvSpPr>
                <a:spLocks noChangeShapeType="1"/>
              </p:cNvSpPr>
              <p:nvPr/>
            </p:nvSpPr>
            <p:spPr bwMode="auto">
              <a:xfrm>
                <a:off x="1829" y="3151"/>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2" name="Line 20"/>
              <p:cNvSpPr>
                <a:spLocks noChangeShapeType="1"/>
              </p:cNvSpPr>
              <p:nvPr/>
            </p:nvSpPr>
            <p:spPr bwMode="auto">
              <a:xfrm>
                <a:off x="1979"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3" name="Line 21"/>
              <p:cNvSpPr>
                <a:spLocks noChangeShapeType="1"/>
              </p:cNvSpPr>
              <p:nvPr/>
            </p:nvSpPr>
            <p:spPr bwMode="auto">
              <a:xfrm>
                <a:off x="1979"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4" name="Line 22"/>
              <p:cNvSpPr>
                <a:spLocks noChangeShapeType="1"/>
              </p:cNvSpPr>
              <p:nvPr/>
            </p:nvSpPr>
            <p:spPr bwMode="auto">
              <a:xfrm>
                <a:off x="2303"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5" name="Line 23"/>
              <p:cNvSpPr>
                <a:spLocks noChangeShapeType="1"/>
              </p:cNvSpPr>
              <p:nvPr/>
            </p:nvSpPr>
            <p:spPr bwMode="auto">
              <a:xfrm>
                <a:off x="2303" y="3327"/>
                <a:ext cx="3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6" name="Line 24"/>
              <p:cNvSpPr>
                <a:spLocks noChangeShapeType="1"/>
              </p:cNvSpPr>
              <p:nvPr/>
            </p:nvSpPr>
            <p:spPr bwMode="auto">
              <a:xfrm>
                <a:off x="2678"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7" name="Line 25"/>
              <p:cNvSpPr>
                <a:spLocks noChangeShapeType="1"/>
              </p:cNvSpPr>
              <p:nvPr/>
            </p:nvSpPr>
            <p:spPr bwMode="auto">
              <a:xfrm>
                <a:off x="2678" y="3410"/>
                <a:ext cx="424"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8" name="Line 26"/>
              <p:cNvSpPr>
                <a:spLocks noChangeShapeType="1"/>
              </p:cNvSpPr>
              <p:nvPr/>
            </p:nvSpPr>
            <p:spPr bwMode="auto">
              <a:xfrm>
                <a:off x="3102"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9" name="Line 27"/>
              <p:cNvSpPr>
                <a:spLocks noChangeShapeType="1"/>
              </p:cNvSpPr>
              <p:nvPr/>
            </p:nvSpPr>
            <p:spPr bwMode="auto">
              <a:xfrm>
                <a:off x="3102" y="3462"/>
                <a:ext cx="436"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0" name="Line 28"/>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1" name="Line 29"/>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2" name="Line 30"/>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3" name="Line 31"/>
              <p:cNvSpPr>
                <a:spLocks noChangeShapeType="1"/>
              </p:cNvSpPr>
              <p:nvPr/>
            </p:nvSpPr>
            <p:spPr bwMode="auto">
              <a:xfrm flipV="1">
                <a:off x="3538" y="3462"/>
                <a:ext cx="44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4" name="Line 32"/>
              <p:cNvSpPr>
                <a:spLocks noChangeShapeType="1"/>
              </p:cNvSpPr>
              <p:nvPr/>
            </p:nvSpPr>
            <p:spPr bwMode="auto">
              <a:xfrm>
                <a:off x="3987"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5" name="Line 33"/>
              <p:cNvSpPr>
                <a:spLocks noChangeShapeType="1"/>
              </p:cNvSpPr>
              <p:nvPr/>
            </p:nvSpPr>
            <p:spPr bwMode="auto">
              <a:xfrm flipV="1">
                <a:off x="3987" y="3410"/>
                <a:ext cx="4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6" name="Line 34"/>
              <p:cNvSpPr>
                <a:spLocks noChangeShapeType="1"/>
              </p:cNvSpPr>
              <p:nvPr/>
            </p:nvSpPr>
            <p:spPr bwMode="auto">
              <a:xfrm>
                <a:off x="4412"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7" name="Line 35"/>
              <p:cNvSpPr>
                <a:spLocks noChangeShapeType="1"/>
              </p:cNvSpPr>
              <p:nvPr/>
            </p:nvSpPr>
            <p:spPr bwMode="auto">
              <a:xfrm flipV="1">
                <a:off x="4412" y="3327"/>
                <a:ext cx="3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8" name="Line 36"/>
              <p:cNvSpPr>
                <a:spLocks noChangeShapeType="1"/>
              </p:cNvSpPr>
              <p:nvPr/>
            </p:nvSpPr>
            <p:spPr bwMode="auto">
              <a:xfrm>
                <a:off x="4786"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9" name="Line 37"/>
              <p:cNvSpPr>
                <a:spLocks noChangeShapeType="1"/>
              </p:cNvSpPr>
              <p:nvPr/>
            </p:nvSpPr>
            <p:spPr bwMode="auto">
              <a:xfrm flipV="1">
                <a:off x="4786"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0" name="Line 38"/>
              <p:cNvSpPr>
                <a:spLocks noChangeShapeType="1"/>
              </p:cNvSpPr>
              <p:nvPr/>
            </p:nvSpPr>
            <p:spPr bwMode="auto">
              <a:xfrm>
                <a:off x="511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1" name="Line 39"/>
              <p:cNvSpPr>
                <a:spLocks noChangeShapeType="1"/>
              </p:cNvSpPr>
              <p:nvPr/>
            </p:nvSpPr>
            <p:spPr bwMode="auto">
              <a:xfrm flipV="1">
                <a:off x="5110" y="3151"/>
                <a:ext cx="1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2" name="Line 40"/>
              <p:cNvSpPr>
                <a:spLocks noChangeShapeType="1"/>
              </p:cNvSpPr>
              <p:nvPr/>
            </p:nvSpPr>
            <p:spPr bwMode="auto">
              <a:xfrm>
                <a:off x="5247"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3" name="Line 41"/>
              <p:cNvSpPr>
                <a:spLocks noChangeShapeType="1"/>
              </p:cNvSpPr>
              <p:nvPr/>
            </p:nvSpPr>
            <p:spPr bwMode="auto">
              <a:xfrm flipV="1">
                <a:off x="5247" y="3089"/>
                <a:ext cx="1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4" name="Line 42"/>
              <p:cNvSpPr>
                <a:spLocks noChangeShapeType="1"/>
              </p:cNvSpPr>
              <p:nvPr/>
            </p:nvSpPr>
            <p:spPr bwMode="auto">
              <a:xfrm>
                <a:off x="538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5" name="Line 43"/>
              <p:cNvSpPr>
                <a:spLocks noChangeShapeType="1"/>
              </p:cNvSpPr>
              <p:nvPr/>
            </p:nvSpPr>
            <p:spPr bwMode="auto">
              <a:xfrm flipV="1">
                <a:off x="5385" y="3016"/>
                <a:ext cx="1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6" name="Line 44"/>
              <p:cNvSpPr>
                <a:spLocks noChangeShapeType="1"/>
              </p:cNvSpPr>
              <p:nvPr/>
            </p:nvSpPr>
            <p:spPr bwMode="auto">
              <a:xfrm>
                <a:off x="5497"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7" name="Line 45"/>
              <p:cNvSpPr>
                <a:spLocks noChangeShapeType="1"/>
              </p:cNvSpPr>
              <p:nvPr/>
            </p:nvSpPr>
            <p:spPr bwMode="auto">
              <a:xfrm flipV="1">
                <a:off x="5497"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8" name="Line 46"/>
              <p:cNvSpPr>
                <a:spLocks noChangeShapeType="1"/>
              </p:cNvSpPr>
              <p:nvPr/>
            </p:nvSpPr>
            <p:spPr bwMode="auto">
              <a:xfrm>
                <a:off x="5584"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9" name="Line 47"/>
              <p:cNvSpPr>
                <a:spLocks noChangeShapeType="1"/>
              </p:cNvSpPr>
              <p:nvPr/>
            </p:nvSpPr>
            <p:spPr bwMode="auto">
              <a:xfrm flipV="1">
                <a:off x="5584"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0" name="Line 48"/>
              <p:cNvSpPr>
                <a:spLocks noChangeShapeType="1"/>
              </p:cNvSpPr>
              <p:nvPr/>
            </p:nvSpPr>
            <p:spPr bwMode="auto">
              <a:xfrm>
                <a:off x="5659"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1" name="Line 49"/>
              <p:cNvSpPr>
                <a:spLocks noChangeShapeType="1"/>
              </p:cNvSpPr>
              <p:nvPr/>
            </p:nvSpPr>
            <p:spPr bwMode="auto">
              <a:xfrm flipV="1">
                <a:off x="5659" y="2767"/>
                <a:ext cx="50"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2" name="Line 50"/>
              <p:cNvSpPr>
                <a:spLocks noChangeShapeType="1"/>
              </p:cNvSpPr>
              <p:nvPr/>
            </p:nvSpPr>
            <p:spPr bwMode="auto">
              <a:xfrm>
                <a:off x="5709"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3" name="Line 51"/>
              <p:cNvSpPr>
                <a:spLocks noChangeShapeType="1"/>
              </p:cNvSpPr>
              <p:nvPr/>
            </p:nvSpPr>
            <p:spPr bwMode="auto">
              <a:xfrm flipV="1">
                <a:off x="5709" y="2674"/>
                <a:ext cx="3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4" name="Line 52"/>
              <p:cNvSpPr>
                <a:spLocks noChangeShapeType="1"/>
              </p:cNvSpPr>
              <p:nvPr/>
            </p:nvSpPr>
            <p:spPr bwMode="auto">
              <a:xfrm>
                <a:off x="5746"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5" name="Line 53"/>
              <p:cNvSpPr>
                <a:spLocks noChangeShapeType="1"/>
              </p:cNvSpPr>
              <p:nvPr/>
            </p:nvSpPr>
            <p:spPr bwMode="auto">
              <a:xfrm flipV="1">
                <a:off x="5746"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6" name="Line 54"/>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7" name="Line 55"/>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8" name="Line 56"/>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9" name="Line 57"/>
              <p:cNvSpPr>
                <a:spLocks noChangeShapeType="1"/>
              </p:cNvSpPr>
              <p:nvPr/>
            </p:nvSpPr>
            <p:spPr bwMode="auto">
              <a:xfrm flipH="1" flipV="1">
                <a:off x="5746" y="2508"/>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0" name="Line 58"/>
              <p:cNvSpPr>
                <a:spLocks noChangeShapeType="1"/>
              </p:cNvSpPr>
              <p:nvPr/>
            </p:nvSpPr>
            <p:spPr bwMode="auto">
              <a:xfrm>
                <a:off x="5746"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1" name="Line 59"/>
              <p:cNvSpPr>
                <a:spLocks noChangeShapeType="1"/>
              </p:cNvSpPr>
              <p:nvPr/>
            </p:nvSpPr>
            <p:spPr bwMode="auto">
              <a:xfrm flipH="1" flipV="1">
                <a:off x="5721"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2" name="Line 60"/>
              <p:cNvSpPr>
                <a:spLocks noChangeShapeType="1"/>
              </p:cNvSpPr>
              <p:nvPr/>
            </p:nvSpPr>
            <p:spPr bwMode="auto">
              <a:xfrm>
                <a:off x="5721"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3" name="Line 61"/>
              <p:cNvSpPr>
                <a:spLocks noChangeShapeType="1"/>
              </p:cNvSpPr>
              <p:nvPr/>
            </p:nvSpPr>
            <p:spPr bwMode="auto">
              <a:xfrm flipH="1" flipV="1">
                <a:off x="5671"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4" name="Line 62"/>
              <p:cNvSpPr>
                <a:spLocks noChangeShapeType="1"/>
              </p:cNvSpPr>
              <p:nvPr/>
            </p:nvSpPr>
            <p:spPr bwMode="auto">
              <a:xfrm>
                <a:off x="5671"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5" name="Line 63"/>
              <p:cNvSpPr>
                <a:spLocks noChangeShapeType="1"/>
              </p:cNvSpPr>
              <p:nvPr/>
            </p:nvSpPr>
            <p:spPr bwMode="auto">
              <a:xfrm flipH="1" flipV="1">
                <a:off x="5609" y="2280"/>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6" name="Line 64"/>
              <p:cNvSpPr>
                <a:spLocks noChangeShapeType="1"/>
              </p:cNvSpPr>
              <p:nvPr/>
            </p:nvSpPr>
            <p:spPr bwMode="auto">
              <a:xfrm>
                <a:off x="5609"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7" name="Line 65"/>
              <p:cNvSpPr>
                <a:spLocks noChangeShapeType="1"/>
              </p:cNvSpPr>
              <p:nvPr/>
            </p:nvSpPr>
            <p:spPr bwMode="auto">
              <a:xfrm flipH="1" flipV="1">
                <a:off x="5522"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8" name="Line 66"/>
              <p:cNvSpPr>
                <a:spLocks noChangeShapeType="1"/>
              </p:cNvSpPr>
              <p:nvPr/>
            </p:nvSpPr>
            <p:spPr bwMode="auto">
              <a:xfrm>
                <a:off x="5522"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9" name="Line 67"/>
              <p:cNvSpPr>
                <a:spLocks noChangeShapeType="1"/>
              </p:cNvSpPr>
              <p:nvPr/>
            </p:nvSpPr>
            <p:spPr bwMode="auto">
              <a:xfrm flipH="1" flipV="1">
                <a:off x="5422"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0" name="Line 68"/>
              <p:cNvSpPr>
                <a:spLocks noChangeShapeType="1"/>
              </p:cNvSpPr>
              <p:nvPr/>
            </p:nvSpPr>
            <p:spPr bwMode="auto">
              <a:xfrm>
                <a:off x="5422"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1" name="Line 69"/>
              <p:cNvSpPr>
                <a:spLocks noChangeShapeType="1"/>
              </p:cNvSpPr>
              <p:nvPr/>
            </p:nvSpPr>
            <p:spPr bwMode="auto">
              <a:xfrm flipH="1" flipV="1">
                <a:off x="5310"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2" name="Line 70"/>
              <p:cNvSpPr>
                <a:spLocks noChangeShapeType="1"/>
              </p:cNvSpPr>
              <p:nvPr/>
            </p:nvSpPr>
            <p:spPr bwMode="auto">
              <a:xfrm>
                <a:off x="5310"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3" name="Line 71"/>
              <p:cNvSpPr>
                <a:spLocks noChangeShapeType="1"/>
              </p:cNvSpPr>
              <p:nvPr/>
            </p:nvSpPr>
            <p:spPr bwMode="auto">
              <a:xfrm flipH="1" flipV="1">
                <a:off x="5185"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4" name="Line 72"/>
              <p:cNvSpPr>
                <a:spLocks noChangeShapeType="1"/>
              </p:cNvSpPr>
              <p:nvPr/>
            </p:nvSpPr>
            <p:spPr bwMode="auto">
              <a:xfrm>
                <a:off x="5185"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5" name="Line 73"/>
              <p:cNvSpPr>
                <a:spLocks noChangeShapeType="1"/>
              </p:cNvSpPr>
              <p:nvPr/>
            </p:nvSpPr>
            <p:spPr bwMode="auto">
              <a:xfrm flipH="1" flipV="1">
                <a:off x="4886" y="1928"/>
                <a:ext cx="299"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6" name="Line 74"/>
              <p:cNvSpPr>
                <a:spLocks noChangeShapeType="1"/>
              </p:cNvSpPr>
              <p:nvPr/>
            </p:nvSpPr>
            <p:spPr bwMode="auto">
              <a:xfrm>
                <a:off x="4886"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7" name="Line 75"/>
              <p:cNvSpPr>
                <a:spLocks noChangeShapeType="1"/>
              </p:cNvSpPr>
              <p:nvPr/>
            </p:nvSpPr>
            <p:spPr bwMode="auto">
              <a:xfrm flipH="1" flipV="1">
                <a:off x="4549" y="1855"/>
                <a:ext cx="3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8" name="Line 76"/>
              <p:cNvSpPr>
                <a:spLocks noChangeShapeType="1"/>
              </p:cNvSpPr>
              <p:nvPr/>
            </p:nvSpPr>
            <p:spPr bwMode="auto">
              <a:xfrm>
                <a:off x="4549"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9" name="Line 77"/>
              <p:cNvSpPr>
                <a:spLocks noChangeShapeType="1"/>
              </p:cNvSpPr>
              <p:nvPr/>
            </p:nvSpPr>
            <p:spPr bwMode="auto">
              <a:xfrm flipH="1" flipV="1">
                <a:off x="4187" y="1814"/>
                <a:ext cx="3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0" name="Line 78"/>
              <p:cNvSpPr>
                <a:spLocks noChangeShapeType="1"/>
              </p:cNvSpPr>
              <p:nvPr/>
            </p:nvSpPr>
            <p:spPr bwMode="auto">
              <a:xfrm>
                <a:off x="4187"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1" name="Line 79"/>
              <p:cNvSpPr>
                <a:spLocks noChangeShapeType="1"/>
              </p:cNvSpPr>
              <p:nvPr/>
            </p:nvSpPr>
            <p:spPr bwMode="auto">
              <a:xfrm flipH="1" flipV="1">
                <a:off x="3788"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2" name="Line 80"/>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3" name="Line 81"/>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4" name="Line 82"/>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5" name="Line 83"/>
              <p:cNvSpPr>
                <a:spLocks noChangeShapeType="1"/>
              </p:cNvSpPr>
              <p:nvPr/>
            </p:nvSpPr>
            <p:spPr bwMode="auto">
              <a:xfrm flipH="1">
                <a:off x="3389"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6" name="Line 84"/>
              <p:cNvSpPr>
                <a:spLocks noChangeShapeType="1"/>
              </p:cNvSpPr>
              <p:nvPr/>
            </p:nvSpPr>
            <p:spPr bwMode="auto">
              <a:xfrm>
                <a:off x="3389"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7" name="Line 85"/>
              <p:cNvSpPr>
                <a:spLocks noChangeShapeType="1"/>
              </p:cNvSpPr>
              <p:nvPr/>
            </p:nvSpPr>
            <p:spPr bwMode="auto">
              <a:xfrm flipH="1">
                <a:off x="3014" y="1814"/>
                <a:ext cx="37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8" name="Line 86"/>
              <p:cNvSpPr>
                <a:spLocks noChangeShapeType="1"/>
              </p:cNvSpPr>
              <p:nvPr/>
            </p:nvSpPr>
            <p:spPr bwMode="auto">
              <a:xfrm>
                <a:off x="3014"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9" name="Line 87"/>
              <p:cNvSpPr>
                <a:spLocks noChangeShapeType="1"/>
              </p:cNvSpPr>
              <p:nvPr/>
            </p:nvSpPr>
            <p:spPr bwMode="auto">
              <a:xfrm flipH="1">
                <a:off x="2678" y="1855"/>
                <a:ext cx="336"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0" name="Line 88"/>
              <p:cNvSpPr>
                <a:spLocks noChangeShapeType="1"/>
              </p:cNvSpPr>
              <p:nvPr/>
            </p:nvSpPr>
            <p:spPr bwMode="auto">
              <a:xfrm>
                <a:off x="2678"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1" name="Line 89"/>
              <p:cNvSpPr>
                <a:spLocks noChangeShapeType="1"/>
              </p:cNvSpPr>
              <p:nvPr/>
            </p:nvSpPr>
            <p:spPr bwMode="auto">
              <a:xfrm flipH="1">
                <a:off x="2391" y="1928"/>
                <a:ext cx="287"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2" name="Line 90"/>
              <p:cNvSpPr>
                <a:spLocks noChangeShapeType="1"/>
              </p:cNvSpPr>
              <p:nvPr/>
            </p:nvSpPr>
            <p:spPr bwMode="auto">
              <a:xfrm>
                <a:off x="2391"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3" name="Line 91"/>
              <p:cNvSpPr>
                <a:spLocks noChangeShapeType="1"/>
              </p:cNvSpPr>
              <p:nvPr/>
            </p:nvSpPr>
            <p:spPr bwMode="auto">
              <a:xfrm flipH="1">
                <a:off x="2266"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4" name="Line 92"/>
              <p:cNvSpPr>
                <a:spLocks noChangeShapeType="1"/>
              </p:cNvSpPr>
              <p:nvPr/>
            </p:nvSpPr>
            <p:spPr bwMode="auto">
              <a:xfrm>
                <a:off x="2266"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5" name="Line 93"/>
              <p:cNvSpPr>
                <a:spLocks noChangeShapeType="1"/>
              </p:cNvSpPr>
              <p:nvPr/>
            </p:nvSpPr>
            <p:spPr bwMode="auto">
              <a:xfrm flipH="1">
                <a:off x="2154"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6" name="Line 94"/>
              <p:cNvSpPr>
                <a:spLocks noChangeShapeType="1"/>
              </p:cNvSpPr>
              <p:nvPr/>
            </p:nvSpPr>
            <p:spPr bwMode="auto">
              <a:xfrm>
                <a:off x="2154"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7" name="Line 95"/>
              <p:cNvSpPr>
                <a:spLocks noChangeShapeType="1"/>
              </p:cNvSpPr>
              <p:nvPr/>
            </p:nvSpPr>
            <p:spPr bwMode="auto">
              <a:xfrm flipH="1">
                <a:off x="2054"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8" name="Line 96"/>
              <p:cNvSpPr>
                <a:spLocks noChangeShapeType="1"/>
              </p:cNvSpPr>
              <p:nvPr/>
            </p:nvSpPr>
            <p:spPr bwMode="auto">
              <a:xfrm>
                <a:off x="2054"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9" name="Line 97"/>
              <p:cNvSpPr>
                <a:spLocks noChangeShapeType="1"/>
              </p:cNvSpPr>
              <p:nvPr/>
            </p:nvSpPr>
            <p:spPr bwMode="auto">
              <a:xfrm flipH="1">
                <a:off x="1967"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0" name="Line 98"/>
              <p:cNvSpPr>
                <a:spLocks noChangeShapeType="1"/>
              </p:cNvSpPr>
              <p:nvPr/>
            </p:nvSpPr>
            <p:spPr bwMode="auto">
              <a:xfrm>
                <a:off x="1967"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1" name="Line 99"/>
              <p:cNvSpPr>
                <a:spLocks noChangeShapeType="1"/>
              </p:cNvSpPr>
              <p:nvPr/>
            </p:nvSpPr>
            <p:spPr bwMode="auto">
              <a:xfrm flipH="1">
                <a:off x="1904" y="2280"/>
                <a:ext cx="6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2" name="Line 100"/>
              <p:cNvSpPr>
                <a:spLocks noChangeShapeType="1"/>
              </p:cNvSpPr>
              <p:nvPr/>
            </p:nvSpPr>
            <p:spPr bwMode="auto">
              <a:xfrm>
                <a:off x="1904"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3" name="Line 101"/>
              <p:cNvSpPr>
                <a:spLocks noChangeShapeType="1"/>
              </p:cNvSpPr>
              <p:nvPr/>
            </p:nvSpPr>
            <p:spPr bwMode="auto">
              <a:xfrm flipH="1">
                <a:off x="1854"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4" name="Line 102"/>
              <p:cNvSpPr>
                <a:spLocks noChangeShapeType="1"/>
              </p:cNvSpPr>
              <p:nvPr/>
            </p:nvSpPr>
            <p:spPr bwMode="auto">
              <a:xfrm>
                <a:off x="1854"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5" name="Line 103"/>
              <p:cNvSpPr>
                <a:spLocks noChangeShapeType="1"/>
              </p:cNvSpPr>
              <p:nvPr/>
            </p:nvSpPr>
            <p:spPr bwMode="auto">
              <a:xfrm flipH="1">
                <a:off x="1829"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6" name="Line 104"/>
              <p:cNvSpPr>
                <a:spLocks noChangeShapeType="1"/>
              </p:cNvSpPr>
              <p:nvPr/>
            </p:nvSpPr>
            <p:spPr bwMode="auto">
              <a:xfrm>
                <a:off x="1829"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7" name="Line 105"/>
              <p:cNvSpPr>
                <a:spLocks noChangeShapeType="1"/>
              </p:cNvSpPr>
              <p:nvPr/>
            </p:nvSpPr>
            <p:spPr bwMode="auto">
              <a:xfrm flipH="1">
                <a:off x="1817" y="2508"/>
                <a:ext cx="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8" name="Line 106"/>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9" name="Line 107"/>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0" name="Line 108"/>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1" name="Line 109"/>
              <p:cNvSpPr>
                <a:spLocks noChangeShapeType="1"/>
              </p:cNvSpPr>
              <p:nvPr/>
            </p:nvSpPr>
            <p:spPr bwMode="auto">
              <a:xfrm>
                <a:off x="1817" y="2591"/>
                <a:ext cx="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2" name="Line 110"/>
              <p:cNvSpPr>
                <a:spLocks noChangeShapeType="1"/>
              </p:cNvSpPr>
              <p:nvPr/>
            </p:nvSpPr>
            <p:spPr bwMode="auto">
              <a:xfrm>
                <a:off x="182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3" name="Line 111"/>
              <p:cNvSpPr>
                <a:spLocks noChangeShapeType="1"/>
              </p:cNvSpPr>
              <p:nvPr/>
            </p:nvSpPr>
            <p:spPr bwMode="auto">
              <a:xfrm>
                <a:off x="1829" y="2664"/>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4" name="Line 112"/>
              <p:cNvSpPr>
                <a:spLocks noChangeShapeType="1"/>
              </p:cNvSpPr>
              <p:nvPr/>
            </p:nvSpPr>
            <p:spPr bwMode="auto">
              <a:xfrm>
                <a:off x="1854"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5" name="Line 113"/>
              <p:cNvSpPr>
                <a:spLocks noChangeShapeType="1"/>
              </p:cNvSpPr>
              <p:nvPr/>
            </p:nvSpPr>
            <p:spPr bwMode="auto">
              <a:xfrm>
                <a:off x="1854" y="2736"/>
                <a:ext cx="5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6" name="Line 114"/>
              <p:cNvSpPr>
                <a:spLocks noChangeShapeType="1"/>
              </p:cNvSpPr>
              <p:nvPr/>
            </p:nvSpPr>
            <p:spPr bwMode="auto">
              <a:xfrm>
                <a:off x="1904"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7" name="Line 115"/>
              <p:cNvSpPr>
                <a:spLocks noChangeShapeType="1"/>
              </p:cNvSpPr>
              <p:nvPr/>
            </p:nvSpPr>
            <p:spPr bwMode="auto">
              <a:xfrm>
                <a:off x="1904" y="2809"/>
                <a:ext cx="6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8" name="Line 116"/>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9" name="Line 117"/>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0" name="Line 118"/>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1" name="Line 119"/>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2" name="Line 120"/>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3" name="Line 121"/>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4" name="Line 122"/>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5" name="Line 123"/>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6" name="Line 124"/>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7" name="Line 125"/>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8" name="Line 126"/>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9" name="Line 127"/>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0" name="Line 128"/>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1" name="Line 129"/>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2" name="Line 130"/>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3" name="Line 131"/>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4" name="Line 132"/>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5" name="Line 133"/>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6" name="Line 134"/>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7" name="Line 135"/>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8" name="Line 136"/>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9" name="Line 137"/>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0" name="Line 138"/>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1" name="Line 139"/>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2" name="Line 140"/>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3" name="Line 141"/>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4" name="Line 142"/>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5" name="Line 143"/>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6" name="Line 144"/>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7" name="Line 145"/>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8" name="Line 146"/>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9" name="Line 147"/>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0" name="Line 148"/>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1" name="Line 149"/>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2" name="Line 150"/>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3" name="Line 151"/>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4" name="Line 152"/>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5" name="Line 153"/>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6" name="Line 154"/>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7" name="Line 155"/>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8" name="Line 156"/>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9" name="Line 157"/>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0" name="Line 158"/>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1" name="Line 159"/>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2" name="Line 160"/>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3" name="Line 161"/>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4" name="Line 162"/>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5" name="Line 163"/>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6" name="Line 164"/>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7" name="Line 165"/>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8" name="Line 166"/>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9" name="Line 167"/>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0" name="Line 168"/>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1" name="Line 169"/>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2" name="Line 170"/>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3" name="Line 171"/>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4" name="Line 172"/>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5" name="Line 173"/>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6" name="Line 174"/>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7" name="Line 175"/>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8" name="Line 176"/>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9" name="Line 177"/>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0" name="Line 178"/>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1" name="Line 179"/>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2" name="Line 180"/>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3" name="Line 181"/>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4" name="Line 182"/>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5" name="Line 183"/>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6" name="Line 184"/>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7" name="Line 185"/>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8" name="Line 186"/>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9" name="Line 187"/>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0" name="Line 188"/>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1" name="Line 189"/>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2" name="Line 190"/>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3" name="Line 191"/>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4" name="Line 192"/>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5" name="Line 193"/>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6" name="Line 194"/>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7" name="Line 195"/>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8" name="Line 196"/>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9" name="Line 197"/>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0" name="Line 198"/>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1" name="Line 199"/>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2" name="Line 200"/>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3" name="Line 201"/>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4" name="Line 202"/>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5" name="Line 203"/>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6" name="Line 204"/>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5" name="Group 406"/>
            <p:cNvGrpSpPr>
              <a:grpSpLocks/>
            </p:cNvGrpSpPr>
            <p:nvPr/>
          </p:nvGrpSpPr>
          <p:grpSpPr bwMode="auto">
            <a:xfrm>
              <a:off x="1967" y="1938"/>
              <a:ext cx="3492" cy="1379"/>
              <a:chOff x="1967" y="1938"/>
              <a:chExt cx="3492" cy="1379"/>
            </a:xfrm>
          </p:grpSpPr>
          <p:sp>
            <p:nvSpPr>
              <p:cNvPr id="50627" name="Line 206"/>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8" name="Line 207"/>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9" name="Line 208"/>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0" name="Line 209"/>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1" name="Line 210"/>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2" name="Line 211"/>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3" name="Line 212"/>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4" name="Line 213"/>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5" name="Line 214"/>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6" name="Line 215"/>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7" name="Line 216"/>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8" name="Line 217"/>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9" name="Line 218"/>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0" name="Line 219"/>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1" name="Line 22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2" name="Line 22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3" name="Line 22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4" name="Line 22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5" name="Line 22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6" name="Line 22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7" name="Line 22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8" name="Line 22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9" name="Line 22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0" name="Line 22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1" name="Line 23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2" name="Line 23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3" name="Line 23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4" name="Line 23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5" name="Line 23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6" name="Line 23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7" name="Line 23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8" name="Line 23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9" name="Line 23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0" name="Line 23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1" name="Line 24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2" name="Line 24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3" name="Line 24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4" name="Line 24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5" name="Line 24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6" name="Line 24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7" name="Line 24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8" name="Line 24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9" name="Line 24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0" name="Line 24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1" name="Line 25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2" name="Line 25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3" name="Line 25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4" name="Line 25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5" name="Line 25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6" name="Line 25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7" name="Line 25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8" name="Line 25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9" name="Line 258"/>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0" name="Line 259"/>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1" name="Line 260"/>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2" name="Line 26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3" name="Line 26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4" name="Line 26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5" name="Line 264"/>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6" name="Line 265"/>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7" name="Line 266"/>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8" name="Line 26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9" name="Line 26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0" name="Line 26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1" name="Line 27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2" name="Line 27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3" name="Line 27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4" name="Line 27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5" name="Line 27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6" name="Line 27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7" name="Line 27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8" name="Line 27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9" name="Line 27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0" name="Line 27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1" name="Line 28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2" name="Line 28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3" name="Line 282"/>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4" name="Line 283"/>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5" name="Line 284"/>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6" name="Line 28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7" name="Line 28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8" name="Line 28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9" name="Line 28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0" name="Line 28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1" name="Line 29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2" name="Line 29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3" name="Line 29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4" name="Line 29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5" name="Line 29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6" name="Line 29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7" name="Line 29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8" name="Line 29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9" name="Line 29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0" name="Line 29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1" name="Line 30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2" name="Line 30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3" name="Line 30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4" name="Line 30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5" name="Line 30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6" name="Line 30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7" name="Line 30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8" name="Line 30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9" name="Line 30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0" name="Line 30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1" name="Line 31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2" name="Line 31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3" name="Line 31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4" name="Line 31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5" name="Line 31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6" name="Line 31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7" name="Line 31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8" name="Line 31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9" name="Line 31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0" name="Line 31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1" name="Line 32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2" name="Line 32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3" name="Line 32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4" name="Line 32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5" name="Line 32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6" name="Line 32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7" name="Line 32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8" name="Line 32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9" name="Line 32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0" name="Line 32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1" name="Line 33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2" name="Line 33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3" name="Line 33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4" name="Line 33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5" name="Line 33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6" name="Line 33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7" name="Line 33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8" name="Line 33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9" name="Line 33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0" name="Line 33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1" name="Line 34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2" name="Line 34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3" name="Line 34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4" name="Line 34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5" name="Line 34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6" name="Line 34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7" name="Line 34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8" name="Line 34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9" name="Line 348"/>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0" name="Line 349"/>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1" name="Line 350"/>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2" name="Line 351"/>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3" name="Line 352"/>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4" name="Line 35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5" name="Line 35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6" name="Line 35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7" name="Line 35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8" name="Line 35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9" name="Line 35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0" name="Line 35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1" name="Line 36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2" name="Line 36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3" name="Line 36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4" name="Line 36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5" name="Line 36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6" name="Line 36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7" name="Line 36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8" name="Line 36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9" name="Line 36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0" name="Line 36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1" name="Line 37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2" name="Line 37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3" name="Line 372"/>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4" name="Freeform 373"/>
              <p:cNvSpPr>
                <a:spLocks/>
              </p:cNvSpPr>
              <p:nvPr/>
            </p:nvSpPr>
            <p:spPr bwMode="auto">
              <a:xfrm>
                <a:off x="1967" y="1938"/>
                <a:ext cx="3492" cy="1379"/>
              </a:xfrm>
              <a:custGeom>
                <a:avLst/>
                <a:gdLst>
                  <a:gd name="T0" fmla="*/ 287 w 3492"/>
                  <a:gd name="T1" fmla="*/ 1130 h 1379"/>
                  <a:gd name="T2" fmla="*/ 561 w 3492"/>
                  <a:gd name="T3" fmla="*/ 1234 h 1379"/>
                  <a:gd name="T4" fmla="*/ 1272 w 3492"/>
                  <a:gd name="T5" fmla="*/ 1368 h 1379"/>
                  <a:gd name="T6" fmla="*/ 2045 w 3492"/>
                  <a:gd name="T7" fmla="*/ 1368 h 1379"/>
                  <a:gd name="T8" fmla="*/ 2968 w 3492"/>
                  <a:gd name="T9" fmla="*/ 1171 h 1379"/>
                  <a:gd name="T10" fmla="*/ 3280 w 3492"/>
                  <a:gd name="T11" fmla="*/ 995 h 1379"/>
                  <a:gd name="T12" fmla="*/ 3455 w 3492"/>
                  <a:gd name="T13" fmla="*/ 798 h 1379"/>
                  <a:gd name="T14" fmla="*/ 3492 w 3492"/>
                  <a:gd name="T15" fmla="*/ 653 h 1379"/>
                  <a:gd name="T16" fmla="*/ 3430 w 3492"/>
                  <a:gd name="T17" fmla="*/ 456 h 1379"/>
                  <a:gd name="T18" fmla="*/ 3031 w 3492"/>
                  <a:gd name="T19" fmla="*/ 197 h 1379"/>
                  <a:gd name="T20" fmla="*/ 2220 w 3492"/>
                  <a:gd name="T21" fmla="*/ 21 h 1379"/>
                  <a:gd name="T22" fmla="*/ 1571 w 3492"/>
                  <a:gd name="T23" fmla="*/ 21 h 1379"/>
                  <a:gd name="T24" fmla="*/ 748 w 3492"/>
                  <a:gd name="T25" fmla="*/ 197 h 1379"/>
                  <a:gd name="T26" fmla="*/ 349 w 3492"/>
                  <a:gd name="T27" fmla="*/ 456 h 1379"/>
                  <a:gd name="T28" fmla="*/ 287 w 3492"/>
                  <a:gd name="T29" fmla="*/ 653 h 1379"/>
                  <a:gd name="T30" fmla="*/ 311 w 3492"/>
                  <a:gd name="T31" fmla="*/ 767 h 1379"/>
                  <a:gd name="T32" fmla="*/ 399 w 3492"/>
                  <a:gd name="T33" fmla="*/ 881 h 1379"/>
                  <a:gd name="T34" fmla="*/ 623 w 3492"/>
                  <a:gd name="T35" fmla="*/ 1016 h 1379"/>
                  <a:gd name="T36" fmla="*/ 1397 w 3492"/>
                  <a:gd name="T37" fmla="*/ 1213 h 1379"/>
                  <a:gd name="T38" fmla="*/ 2008 w 3492"/>
                  <a:gd name="T39" fmla="*/ 1213 h 1379"/>
                  <a:gd name="T40" fmla="*/ 2731 w 3492"/>
                  <a:gd name="T41" fmla="*/ 1057 h 1379"/>
                  <a:gd name="T42" fmla="*/ 3081 w 3492"/>
                  <a:gd name="T43" fmla="*/ 819 h 1379"/>
                  <a:gd name="T44" fmla="*/ 3143 w 3492"/>
                  <a:gd name="T45" fmla="*/ 653 h 1379"/>
                  <a:gd name="T46" fmla="*/ 3056 w 3492"/>
                  <a:gd name="T47" fmla="*/ 456 h 1379"/>
                  <a:gd name="T48" fmla="*/ 2619 w 3492"/>
                  <a:gd name="T49" fmla="*/ 249 h 1379"/>
                  <a:gd name="T50" fmla="*/ 1933 w 3492"/>
                  <a:gd name="T51" fmla="*/ 166 h 1379"/>
                  <a:gd name="T52" fmla="*/ 1472 w 3492"/>
                  <a:gd name="T53" fmla="*/ 197 h 1379"/>
                  <a:gd name="T54" fmla="*/ 935 w 3492"/>
                  <a:gd name="T55" fmla="*/ 373 h 1379"/>
                  <a:gd name="T56" fmla="*/ 723 w 3492"/>
                  <a:gd name="T57" fmla="*/ 653 h 1379"/>
                  <a:gd name="T58" fmla="*/ 810 w 3492"/>
                  <a:gd name="T59" fmla="*/ 819 h 1379"/>
                  <a:gd name="T60" fmla="*/ 973 w 3492"/>
                  <a:gd name="T61" fmla="*/ 923 h 1379"/>
                  <a:gd name="T62" fmla="*/ 1309 w 3492"/>
                  <a:gd name="T63" fmla="*/ 1016 h 1379"/>
                  <a:gd name="T64" fmla="*/ 1734 w 3492"/>
                  <a:gd name="T65" fmla="*/ 1057 h 1379"/>
                  <a:gd name="T66" fmla="*/ 2307 w 3492"/>
                  <a:gd name="T67" fmla="*/ 985 h 1379"/>
                  <a:gd name="T68" fmla="*/ 2669 w 3492"/>
                  <a:gd name="T69" fmla="*/ 809 h 1379"/>
                  <a:gd name="T70" fmla="*/ 2756 w 3492"/>
                  <a:gd name="T71" fmla="*/ 653 h 1379"/>
                  <a:gd name="T72" fmla="*/ 2619 w 3492"/>
                  <a:gd name="T73" fmla="*/ 467 h 1379"/>
                  <a:gd name="T74" fmla="*/ 2257 w 3492"/>
                  <a:gd name="T75" fmla="*/ 353 h 1379"/>
                  <a:gd name="T76" fmla="*/ 1946 w 3492"/>
                  <a:gd name="T77" fmla="*/ 322 h 1379"/>
                  <a:gd name="T78" fmla="*/ 1497 w 3492"/>
                  <a:gd name="T79" fmla="*/ 384 h 1379"/>
                  <a:gd name="T80" fmla="*/ 1210 w 3492"/>
                  <a:gd name="T81" fmla="*/ 529 h 1379"/>
                  <a:gd name="T82" fmla="*/ 1147 w 3492"/>
                  <a:gd name="T83" fmla="*/ 653 h 1379"/>
                  <a:gd name="T84" fmla="*/ 1210 w 3492"/>
                  <a:gd name="T85" fmla="*/ 757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2" h="1379">
                    <a:moveTo>
                      <a:pt x="0" y="943"/>
                    </a:moveTo>
                    <a:lnTo>
                      <a:pt x="124" y="1037"/>
                    </a:lnTo>
                    <a:lnTo>
                      <a:pt x="287" y="1130"/>
                    </a:lnTo>
                    <a:lnTo>
                      <a:pt x="287" y="1130"/>
                    </a:lnTo>
                    <a:lnTo>
                      <a:pt x="424" y="1182"/>
                    </a:lnTo>
                    <a:lnTo>
                      <a:pt x="561" y="1234"/>
                    </a:lnTo>
                    <a:lnTo>
                      <a:pt x="723" y="1275"/>
                    </a:lnTo>
                    <a:lnTo>
                      <a:pt x="898" y="1317"/>
                    </a:lnTo>
                    <a:lnTo>
                      <a:pt x="1272" y="1368"/>
                    </a:lnTo>
                    <a:lnTo>
                      <a:pt x="1671" y="1379"/>
                    </a:lnTo>
                    <a:lnTo>
                      <a:pt x="1671" y="1379"/>
                    </a:lnTo>
                    <a:lnTo>
                      <a:pt x="2045" y="1368"/>
                    </a:lnTo>
                    <a:lnTo>
                      <a:pt x="2382" y="1327"/>
                    </a:lnTo>
                    <a:lnTo>
                      <a:pt x="2694" y="1254"/>
                    </a:lnTo>
                    <a:lnTo>
                      <a:pt x="2968" y="1171"/>
                    </a:lnTo>
                    <a:lnTo>
                      <a:pt x="3081" y="1120"/>
                    </a:lnTo>
                    <a:lnTo>
                      <a:pt x="3181" y="1057"/>
                    </a:lnTo>
                    <a:lnTo>
                      <a:pt x="3280" y="995"/>
                    </a:lnTo>
                    <a:lnTo>
                      <a:pt x="3355" y="933"/>
                    </a:lnTo>
                    <a:lnTo>
                      <a:pt x="3418" y="871"/>
                    </a:lnTo>
                    <a:lnTo>
                      <a:pt x="3455" y="798"/>
                    </a:lnTo>
                    <a:lnTo>
                      <a:pt x="3492" y="726"/>
                    </a:lnTo>
                    <a:lnTo>
                      <a:pt x="3492" y="653"/>
                    </a:lnTo>
                    <a:lnTo>
                      <a:pt x="3492" y="653"/>
                    </a:lnTo>
                    <a:lnTo>
                      <a:pt x="3492" y="581"/>
                    </a:lnTo>
                    <a:lnTo>
                      <a:pt x="3467" y="518"/>
                    </a:lnTo>
                    <a:lnTo>
                      <a:pt x="3430" y="456"/>
                    </a:lnTo>
                    <a:lnTo>
                      <a:pt x="3368" y="394"/>
                    </a:lnTo>
                    <a:lnTo>
                      <a:pt x="3218" y="290"/>
                    </a:lnTo>
                    <a:lnTo>
                      <a:pt x="3031" y="197"/>
                    </a:lnTo>
                    <a:lnTo>
                      <a:pt x="2794" y="114"/>
                    </a:lnTo>
                    <a:lnTo>
                      <a:pt x="2519" y="52"/>
                    </a:lnTo>
                    <a:lnTo>
                      <a:pt x="2220" y="21"/>
                    </a:lnTo>
                    <a:lnTo>
                      <a:pt x="1896" y="0"/>
                    </a:lnTo>
                    <a:lnTo>
                      <a:pt x="1896" y="0"/>
                    </a:lnTo>
                    <a:lnTo>
                      <a:pt x="1571" y="21"/>
                    </a:lnTo>
                    <a:lnTo>
                      <a:pt x="1260" y="52"/>
                    </a:lnTo>
                    <a:lnTo>
                      <a:pt x="985" y="114"/>
                    </a:lnTo>
                    <a:lnTo>
                      <a:pt x="748" y="197"/>
                    </a:lnTo>
                    <a:lnTo>
                      <a:pt x="561" y="290"/>
                    </a:lnTo>
                    <a:lnTo>
                      <a:pt x="411" y="394"/>
                    </a:lnTo>
                    <a:lnTo>
                      <a:pt x="349" y="456"/>
                    </a:lnTo>
                    <a:lnTo>
                      <a:pt x="311" y="518"/>
                    </a:lnTo>
                    <a:lnTo>
                      <a:pt x="287" y="581"/>
                    </a:lnTo>
                    <a:lnTo>
                      <a:pt x="287" y="653"/>
                    </a:lnTo>
                    <a:lnTo>
                      <a:pt x="287" y="653"/>
                    </a:lnTo>
                    <a:lnTo>
                      <a:pt x="287" y="705"/>
                    </a:lnTo>
                    <a:lnTo>
                      <a:pt x="311" y="767"/>
                    </a:lnTo>
                    <a:lnTo>
                      <a:pt x="349" y="829"/>
                    </a:lnTo>
                    <a:lnTo>
                      <a:pt x="399" y="881"/>
                    </a:lnTo>
                    <a:lnTo>
                      <a:pt x="399" y="881"/>
                    </a:lnTo>
                    <a:lnTo>
                      <a:pt x="499" y="954"/>
                    </a:lnTo>
                    <a:lnTo>
                      <a:pt x="623" y="1016"/>
                    </a:lnTo>
                    <a:lnTo>
                      <a:pt x="623" y="1016"/>
                    </a:lnTo>
                    <a:lnTo>
                      <a:pt x="835" y="1109"/>
                    </a:lnTo>
                    <a:lnTo>
                      <a:pt x="1097" y="1171"/>
                    </a:lnTo>
                    <a:lnTo>
                      <a:pt x="1397" y="1213"/>
                    </a:lnTo>
                    <a:lnTo>
                      <a:pt x="1709" y="1223"/>
                    </a:lnTo>
                    <a:lnTo>
                      <a:pt x="1709" y="1223"/>
                    </a:lnTo>
                    <a:lnTo>
                      <a:pt x="2008" y="1213"/>
                    </a:lnTo>
                    <a:lnTo>
                      <a:pt x="2270" y="1182"/>
                    </a:lnTo>
                    <a:lnTo>
                      <a:pt x="2519" y="1130"/>
                    </a:lnTo>
                    <a:lnTo>
                      <a:pt x="2731" y="1057"/>
                    </a:lnTo>
                    <a:lnTo>
                      <a:pt x="2906" y="975"/>
                    </a:lnTo>
                    <a:lnTo>
                      <a:pt x="3031" y="871"/>
                    </a:lnTo>
                    <a:lnTo>
                      <a:pt x="3081" y="819"/>
                    </a:lnTo>
                    <a:lnTo>
                      <a:pt x="3118" y="767"/>
                    </a:lnTo>
                    <a:lnTo>
                      <a:pt x="3143" y="705"/>
                    </a:lnTo>
                    <a:lnTo>
                      <a:pt x="3143" y="653"/>
                    </a:lnTo>
                    <a:lnTo>
                      <a:pt x="3143" y="653"/>
                    </a:lnTo>
                    <a:lnTo>
                      <a:pt x="3131" y="550"/>
                    </a:lnTo>
                    <a:lnTo>
                      <a:pt x="3056" y="456"/>
                    </a:lnTo>
                    <a:lnTo>
                      <a:pt x="2944" y="373"/>
                    </a:lnTo>
                    <a:lnTo>
                      <a:pt x="2794" y="301"/>
                    </a:lnTo>
                    <a:lnTo>
                      <a:pt x="2619" y="249"/>
                    </a:lnTo>
                    <a:lnTo>
                      <a:pt x="2407" y="197"/>
                    </a:lnTo>
                    <a:lnTo>
                      <a:pt x="2183" y="176"/>
                    </a:lnTo>
                    <a:lnTo>
                      <a:pt x="1933" y="166"/>
                    </a:lnTo>
                    <a:lnTo>
                      <a:pt x="1933" y="166"/>
                    </a:lnTo>
                    <a:lnTo>
                      <a:pt x="1696" y="176"/>
                    </a:lnTo>
                    <a:lnTo>
                      <a:pt x="1472" y="197"/>
                    </a:lnTo>
                    <a:lnTo>
                      <a:pt x="1260" y="249"/>
                    </a:lnTo>
                    <a:lnTo>
                      <a:pt x="1085" y="301"/>
                    </a:lnTo>
                    <a:lnTo>
                      <a:pt x="935" y="373"/>
                    </a:lnTo>
                    <a:lnTo>
                      <a:pt x="823" y="456"/>
                    </a:lnTo>
                    <a:lnTo>
                      <a:pt x="748" y="550"/>
                    </a:lnTo>
                    <a:lnTo>
                      <a:pt x="723" y="653"/>
                    </a:lnTo>
                    <a:lnTo>
                      <a:pt x="723" y="653"/>
                    </a:lnTo>
                    <a:lnTo>
                      <a:pt x="748" y="736"/>
                    </a:lnTo>
                    <a:lnTo>
                      <a:pt x="810" y="819"/>
                    </a:lnTo>
                    <a:lnTo>
                      <a:pt x="810" y="819"/>
                    </a:lnTo>
                    <a:lnTo>
                      <a:pt x="885" y="871"/>
                    </a:lnTo>
                    <a:lnTo>
                      <a:pt x="973" y="923"/>
                    </a:lnTo>
                    <a:lnTo>
                      <a:pt x="973" y="923"/>
                    </a:lnTo>
                    <a:lnTo>
                      <a:pt x="1135" y="975"/>
                    </a:lnTo>
                    <a:lnTo>
                      <a:pt x="1309" y="1016"/>
                    </a:lnTo>
                    <a:lnTo>
                      <a:pt x="1521" y="1047"/>
                    </a:lnTo>
                    <a:lnTo>
                      <a:pt x="1734" y="1057"/>
                    </a:lnTo>
                    <a:lnTo>
                      <a:pt x="1734" y="1057"/>
                    </a:lnTo>
                    <a:lnTo>
                      <a:pt x="1946" y="1047"/>
                    </a:lnTo>
                    <a:lnTo>
                      <a:pt x="2133" y="1026"/>
                    </a:lnTo>
                    <a:lnTo>
                      <a:pt x="2307" y="985"/>
                    </a:lnTo>
                    <a:lnTo>
                      <a:pt x="2457" y="933"/>
                    </a:lnTo>
                    <a:lnTo>
                      <a:pt x="2582" y="881"/>
                    </a:lnTo>
                    <a:lnTo>
                      <a:pt x="2669" y="809"/>
                    </a:lnTo>
                    <a:lnTo>
                      <a:pt x="2731" y="736"/>
                    </a:lnTo>
                    <a:lnTo>
                      <a:pt x="2756" y="653"/>
                    </a:lnTo>
                    <a:lnTo>
                      <a:pt x="2756" y="653"/>
                    </a:lnTo>
                    <a:lnTo>
                      <a:pt x="2731" y="581"/>
                    </a:lnTo>
                    <a:lnTo>
                      <a:pt x="2694" y="529"/>
                    </a:lnTo>
                    <a:lnTo>
                      <a:pt x="2619" y="467"/>
                    </a:lnTo>
                    <a:lnTo>
                      <a:pt x="2519" y="425"/>
                    </a:lnTo>
                    <a:lnTo>
                      <a:pt x="2395" y="384"/>
                    </a:lnTo>
                    <a:lnTo>
                      <a:pt x="2257" y="353"/>
                    </a:lnTo>
                    <a:lnTo>
                      <a:pt x="2108" y="332"/>
                    </a:lnTo>
                    <a:lnTo>
                      <a:pt x="1946" y="322"/>
                    </a:lnTo>
                    <a:lnTo>
                      <a:pt x="1946" y="322"/>
                    </a:lnTo>
                    <a:lnTo>
                      <a:pt x="1783" y="332"/>
                    </a:lnTo>
                    <a:lnTo>
                      <a:pt x="1634" y="353"/>
                    </a:lnTo>
                    <a:lnTo>
                      <a:pt x="1497" y="384"/>
                    </a:lnTo>
                    <a:lnTo>
                      <a:pt x="1372" y="425"/>
                    </a:lnTo>
                    <a:lnTo>
                      <a:pt x="1284" y="467"/>
                    </a:lnTo>
                    <a:lnTo>
                      <a:pt x="1210" y="529"/>
                    </a:lnTo>
                    <a:lnTo>
                      <a:pt x="1160" y="581"/>
                    </a:lnTo>
                    <a:lnTo>
                      <a:pt x="1147" y="653"/>
                    </a:lnTo>
                    <a:lnTo>
                      <a:pt x="1147" y="653"/>
                    </a:lnTo>
                    <a:lnTo>
                      <a:pt x="1160" y="705"/>
                    </a:lnTo>
                    <a:lnTo>
                      <a:pt x="1210" y="757"/>
                    </a:lnTo>
                    <a:lnTo>
                      <a:pt x="1210" y="757"/>
                    </a:lnTo>
                    <a:lnTo>
                      <a:pt x="0" y="94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795" name="Line 374"/>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6" name="Line 375"/>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7" name="Line 376"/>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8" name="Line 377"/>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9" name="Line 378"/>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0" name="Line 379"/>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1" name="Line 380"/>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2" name="Line 381"/>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3" name="Line 382"/>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4" name="Line 383"/>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5" name="Line 384"/>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6" name="Line 385"/>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7" name="Line 386"/>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8" name="Line 387"/>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9" name="Line 388"/>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0" name="Line 389"/>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1" name="Line 390"/>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2" name="Line 391"/>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3" name="Line 392"/>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4" name="Line 393"/>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5" name="Line 394"/>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6" name="Line 395"/>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7" name="Line 396"/>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8" name="Line 397"/>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9" name="Line 398"/>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0" name="Line 399"/>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1" name="Line 400"/>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2" name="Line 401"/>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3" name="Line 402"/>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4" name="Line 403"/>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5" name="Line 404"/>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6" name="Line 405"/>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6" name="Group 607"/>
            <p:cNvGrpSpPr>
              <a:grpSpLocks/>
            </p:cNvGrpSpPr>
            <p:nvPr/>
          </p:nvGrpSpPr>
          <p:grpSpPr bwMode="auto">
            <a:xfrm>
              <a:off x="2254" y="1938"/>
              <a:ext cx="3205" cy="1223"/>
              <a:chOff x="2254" y="1938"/>
              <a:chExt cx="3205" cy="1223"/>
            </a:xfrm>
          </p:grpSpPr>
          <p:sp>
            <p:nvSpPr>
              <p:cNvPr id="50427" name="Line 407"/>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8" name="Line 408"/>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9" name="Line 409"/>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0" name="Line 410"/>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1" name="Line 411"/>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2" name="Line 412"/>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3" name="Line 413"/>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4" name="Line 414"/>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5" name="Line 415"/>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6" name="Line 416"/>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7" name="Line 417"/>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8" name="Line 418"/>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9" name="Line 419"/>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0" name="Line 420"/>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1" name="Line 421"/>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2" name="Line 422"/>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3" name="Line 423"/>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4" name="Line 424"/>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5" name="Line 425"/>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6" name="Line 426"/>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7" name="Line 427"/>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8" name="Line 428"/>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9" name="Line 429"/>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0" name="Line 430"/>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1" name="Line 431"/>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2" name="Line 432"/>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3" name="Line 433"/>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4" name="Line 434"/>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5" name="Line 435"/>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6" name="Line 436"/>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7" name="Line 437"/>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8" name="Line 438"/>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9" name="Line 439"/>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0" name="Line 440"/>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1" name="Line 441"/>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2" name="Line 442"/>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3" name="Line 443"/>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4" name="Line 444"/>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5" name="Line 445"/>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6" name="Line 446"/>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7" name="Line 447"/>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8" name="Line 448"/>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9" name="Line 449"/>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0" name="Line 450"/>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1" name="Line 451"/>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2" name="Line 452"/>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3" name="Line 453"/>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4" name="Line 454"/>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5" name="Line 455"/>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6" name="Line 456"/>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7" name="Line 457"/>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8" name="Line 458"/>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9" name="Line 459"/>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0" name="Line 460"/>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1" name="Line 461"/>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2" name="Line 462"/>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3" name="Line 463"/>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4" name="Line 464"/>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5" name="Line 465"/>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6" name="Line 466"/>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7" name="Line 467"/>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8" name="Line 468"/>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9" name="Line 469"/>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0" name="Line 470"/>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1" name="Line 471"/>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2" name="Line 472"/>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3" name="Line 473"/>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4" name="Line 474"/>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5" name="Line 475"/>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6" name="Line 476"/>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7" name="Line 477"/>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8" name="Line 478"/>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9" name="Line 479"/>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0" name="Line 480"/>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1" name="Line 481"/>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2" name="Line 482"/>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3" name="Line 483"/>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4" name="Line 484"/>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5" name="Line 485"/>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6" name="Line 486"/>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7" name="Line 487"/>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8" name="Line 488"/>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9" name="Line 489"/>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0" name="Line 490"/>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1" name="Line 491"/>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2" name="Line 492"/>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3" name="Line 493"/>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4" name="Line 494"/>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5" name="Line 495"/>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6" name="Line 496"/>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7" name="Line 497"/>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8" name="Line 498"/>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9" name="Line 499"/>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0" name="Line 500"/>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1" name="Line 501"/>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2" name="Line 502"/>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3" name="Line 503"/>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4" name="Line 504"/>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5" name="Line 505"/>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6" name="Line 506"/>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7" name="Line 507"/>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8" name="Line 508"/>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9" name="Line 509"/>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0" name="Line 510"/>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1" name="Line 511"/>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2" name="Line 512"/>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3" name="Line 513"/>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4" name="Line 514"/>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5" name="Line 515"/>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6" name="Line 516"/>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7" name="Line 517"/>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8" name="Line 518"/>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9" name="Line 519"/>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0" name="Line 520"/>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1" name="Line 521"/>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2" name="Line 522"/>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3" name="Line 523"/>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4" name="Line 524"/>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5" name="Line 525"/>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6" name="Line 526"/>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7" name="Line 527"/>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8" name="Line 528"/>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9" name="Line 529"/>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0" name="Line 530"/>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1" name="Line 531"/>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2" name="Line 532"/>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3" name="Line 533"/>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4" name="Line 534"/>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5" name="Line 535"/>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6" name="Line 536"/>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7" name="Line 537"/>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8" name="Line 538"/>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9" name="Line 539"/>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0" name="Line 540"/>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1" name="Line 541"/>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2" name="Line 542"/>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3" name="Line 543"/>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4" name="Line 544"/>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5" name="Line 545"/>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6" name="Line 546"/>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7" name="Line 547"/>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8" name="Line 548"/>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9" name="Line 549"/>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0" name="Line 550"/>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1" name="Line 551"/>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2" name="Line 552"/>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3" name="Line 553"/>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4" name="Line 554"/>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5" name="Line 555"/>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6" name="Line 556"/>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7" name="Line 557"/>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8" name="Line 55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9" name="Line 55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0" name="Line 560"/>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1" name="Line 561"/>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2" name="Line 562"/>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3" name="Line 563"/>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4" name="Line 564"/>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5" name="Line 565"/>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6" name="Line 566"/>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7" name="Line 567"/>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8" name="Line 56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9" name="Line 56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0" name="Line 570"/>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1" name="Line 571"/>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2" name="Line 572"/>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3" name="Line 573"/>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4" name="Line 574"/>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5" name="Line 575"/>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6" name="Line 576"/>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7" name="Line 577"/>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8" name="Line 578"/>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9" name="Line 57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0" name="Line 58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1" name="Line 58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2" name="Line 58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3" name="Line 58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4" name="Line 58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5" name="Line 58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6" name="Line 58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7" name="Line 58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8" name="Line 58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9" name="Line 58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0" name="Line 59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1" name="Line 59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2" name="Line 59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3" name="Line 59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4" name="Line 59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5" name="Line 59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6" name="Line 59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7" name="Line 59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8" name="Line 59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9" name="Line 59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0" name="Line 60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1" name="Line 60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2" name="Line 60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3" name="Line 603"/>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4" name="Line 604"/>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5" name="Line 605"/>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6" name="Line 606"/>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7" name="Group 808"/>
            <p:cNvGrpSpPr>
              <a:grpSpLocks/>
            </p:cNvGrpSpPr>
            <p:nvPr/>
          </p:nvGrpSpPr>
          <p:grpSpPr bwMode="auto">
            <a:xfrm>
              <a:off x="2366" y="2104"/>
              <a:ext cx="2744" cy="1057"/>
              <a:chOff x="2366" y="2104"/>
              <a:chExt cx="2744" cy="1057"/>
            </a:xfrm>
          </p:grpSpPr>
          <p:sp>
            <p:nvSpPr>
              <p:cNvPr id="50227" name="Line 608"/>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8" name="Line 609"/>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9" name="Line 610"/>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0" name="Line 611"/>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1" name="Line 612"/>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2" name="Line 613"/>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3" name="Line 614"/>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4" name="Line 615"/>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5" name="Line 616"/>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6" name="Line 617"/>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7" name="Line 618"/>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8" name="Line 619"/>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9" name="Line 620"/>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0" name="Line 621"/>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1" name="Line 622"/>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2" name="Line 62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3" name="Line 62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4" name="Line 625"/>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5" name="Line 626"/>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6" name="Line 627"/>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7" name="Line 628"/>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8" name="Freeform 629"/>
              <p:cNvSpPr>
                <a:spLocks/>
              </p:cNvSpPr>
              <p:nvPr/>
            </p:nvSpPr>
            <p:spPr bwMode="auto">
              <a:xfrm>
                <a:off x="2366" y="2104"/>
                <a:ext cx="2744" cy="1057"/>
              </a:xfrm>
              <a:custGeom>
                <a:avLst/>
                <a:gdLst>
                  <a:gd name="T0" fmla="*/ 100 w 2744"/>
                  <a:gd name="T1" fmla="*/ 788 h 1057"/>
                  <a:gd name="T2" fmla="*/ 224 w 2744"/>
                  <a:gd name="T3" fmla="*/ 850 h 1057"/>
                  <a:gd name="T4" fmla="*/ 698 w 2744"/>
                  <a:gd name="T5" fmla="*/ 1005 h 1057"/>
                  <a:gd name="T6" fmla="*/ 1310 w 2744"/>
                  <a:gd name="T7" fmla="*/ 1057 h 1057"/>
                  <a:gd name="T8" fmla="*/ 1609 w 2744"/>
                  <a:gd name="T9" fmla="*/ 1047 h 1057"/>
                  <a:gd name="T10" fmla="*/ 2120 w 2744"/>
                  <a:gd name="T11" fmla="*/ 964 h 1057"/>
                  <a:gd name="T12" fmla="*/ 2507 w 2744"/>
                  <a:gd name="T13" fmla="*/ 809 h 1057"/>
                  <a:gd name="T14" fmla="*/ 2682 w 2744"/>
                  <a:gd name="T15" fmla="*/ 653 h 1057"/>
                  <a:gd name="T16" fmla="*/ 2744 w 2744"/>
                  <a:gd name="T17" fmla="*/ 539 h 1057"/>
                  <a:gd name="T18" fmla="*/ 2744 w 2744"/>
                  <a:gd name="T19" fmla="*/ 487 h 1057"/>
                  <a:gd name="T20" fmla="*/ 2657 w 2744"/>
                  <a:gd name="T21" fmla="*/ 290 h 1057"/>
                  <a:gd name="T22" fmla="*/ 2395 w 2744"/>
                  <a:gd name="T23" fmla="*/ 145 h 1057"/>
                  <a:gd name="T24" fmla="*/ 2008 w 2744"/>
                  <a:gd name="T25" fmla="*/ 31 h 1057"/>
                  <a:gd name="T26" fmla="*/ 1534 w 2744"/>
                  <a:gd name="T27" fmla="*/ 0 h 1057"/>
                  <a:gd name="T28" fmla="*/ 1297 w 2744"/>
                  <a:gd name="T29" fmla="*/ 10 h 1057"/>
                  <a:gd name="T30" fmla="*/ 861 w 2744"/>
                  <a:gd name="T31" fmla="*/ 83 h 1057"/>
                  <a:gd name="T32" fmla="*/ 536 w 2744"/>
                  <a:gd name="T33" fmla="*/ 207 h 1057"/>
                  <a:gd name="T34" fmla="*/ 349 w 2744"/>
                  <a:gd name="T35" fmla="*/ 384 h 1057"/>
                  <a:gd name="T36" fmla="*/ 324 w 2744"/>
                  <a:gd name="T37" fmla="*/ 487 h 1057"/>
                  <a:gd name="T38" fmla="*/ 411 w 2744"/>
                  <a:gd name="T39" fmla="*/ 653 h 1057"/>
                  <a:gd name="T40" fmla="*/ 486 w 2744"/>
                  <a:gd name="T41" fmla="*/ 705 h 1057"/>
                  <a:gd name="T42" fmla="*/ 574 w 2744"/>
                  <a:gd name="T43" fmla="*/ 757 h 1057"/>
                  <a:gd name="T44" fmla="*/ 910 w 2744"/>
                  <a:gd name="T45" fmla="*/ 850 h 1057"/>
                  <a:gd name="T46" fmla="*/ 1335 w 2744"/>
                  <a:gd name="T47" fmla="*/ 891 h 1057"/>
                  <a:gd name="T48" fmla="*/ 1547 w 2744"/>
                  <a:gd name="T49" fmla="*/ 881 h 1057"/>
                  <a:gd name="T50" fmla="*/ 1908 w 2744"/>
                  <a:gd name="T51" fmla="*/ 819 h 1057"/>
                  <a:gd name="T52" fmla="*/ 2183 w 2744"/>
                  <a:gd name="T53" fmla="*/ 715 h 1057"/>
                  <a:gd name="T54" fmla="*/ 2332 w 2744"/>
                  <a:gd name="T55" fmla="*/ 570 h 1057"/>
                  <a:gd name="T56" fmla="*/ 2357 w 2744"/>
                  <a:gd name="T57" fmla="*/ 487 h 1057"/>
                  <a:gd name="T58" fmla="*/ 2295 w 2744"/>
                  <a:gd name="T59" fmla="*/ 363 h 1057"/>
                  <a:gd name="T60" fmla="*/ 2120 w 2744"/>
                  <a:gd name="T61" fmla="*/ 259 h 1057"/>
                  <a:gd name="T62" fmla="*/ 1858 w 2744"/>
                  <a:gd name="T63" fmla="*/ 187 h 1057"/>
                  <a:gd name="T64" fmla="*/ 1547 w 2744"/>
                  <a:gd name="T65" fmla="*/ 166 h 1057"/>
                  <a:gd name="T66" fmla="*/ 1384 w 2744"/>
                  <a:gd name="T67" fmla="*/ 166 h 1057"/>
                  <a:gd name="T68" fmla="*/ 1098 w 2744"/>
                  <a:gd name="T69" fmla="*/ 218 h 1057"/>
                  <a:gd name="T70" fmla="*/ 885 w 2744"/>
                  <a:gd name="T71" fmla="*/ 301 h 1057"/>
                  <a:gd name="T72" fmla="*/ 761 w 2744"/>
                  <a:gd name="T73" fmla="*/ 415 h 1057"/>
                  <a:gd name="T74" fmla="*/ 748 w 2744"/>
                  <a:gd name="T75" fmla="*/ 487 h 1057"/>
                  <a:gd name="T76" fmla="*/ 798 w 2744"/>
                  <a:gd name="T77" fmla="*/ 591 h 1057"/>
                  <a:gd name="T78" fmla="*/ 0 w 2744"/>
                  <a:gd name="T79" fmla="*/ 715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4" h="1057">
                    <a:moveTo>
                      <a:pt x="0" y="715"/>
                    </a:moveTo>
                    <a:lnTo>
                      <a:pt x="100" y="788"/>
                    </a:lnTo>
                    <a:lnTo>
                      <a:pt x="224" y="850"/>
                    </a:lnTo>
                    <a:lnTo>
                      <a:pt x="224" y="850"/>
                    </a:lnTo>
                    <a:lnTo>
                      <a:pt x="436" y="943"/>
                    </a:lnTo>
                    <a:lnTo>
                      <a:pt x="698" y="1005"/>
                    </a:lnTo>
                    <a:lnTo>
                      <a:pt x="998" y="1047"/>
                    </a:lnTo>
                    <a:lnTo>
                      <a:pt x="1310" y="1057"/>
                    </a:lnTo>
                    <a:lnTo>
                      <a:pt x="1310" y="1057"/>
                    </a:lnTo>
                    <a:lnTo>
                      <a:pt x="1609" y="1047"/>
                    </a:lnTo>
                    <a:lnTo>
                      <a:pt x="1871" y="1016"/>
                    </a:lnTo>
                    <a:lnTo>
                      <a:pt x="2120" y="964"/>
                    </a:lnTo>
                    <a:lnTo>
                      <a:pt x="2332" y="891"/>
                    </a:lnTo>
                    <a:lnTo>
                      <a:pt x="2507" y="809"/>
                    </a:lnTo>
                    <a:lnTo>
                      <a:pt x="2632" y="705"/>
                    </a:lnTo>
                    <a:lnTo>
                      <a:pt x="2682" y="653"/>
                    </a:lnTo>
                    <a:lnTo>
                      <a:pt x="2719" y="601"/>
                    </a:lnTo>
                    <a:lnTo>
                      <a:pt x="2744" y="539"/>
                    </a:lnTo>
                    <a:lnTo>
                      <a:pt x="2744" y="487"/>
                    </a:lnTo>
                    <a:lnTo>
                      <a:pt x="2744" y="487"/>
                    </a:lnTo>
                    <a:lnTo>
                      <a:pt x="2719" y="384"/>
                    </a:lnTo>
                    <a:lnTo>
                      <a:pt x="2657" y="290"/>
                    </a:lnTo>
                    <a:lnTo>
                      <a:pt x="2545" y="207"/>
                    </a:lnTo>
                    <a:lnTo>
                      <a:pt x="2395" y="145"/>
                    </a:lnTo>
                    <a:lnTo>
                      <a:pt x="2220" y="83"/>
                    </a:lnTo>
                    <a:lnTo>
                      <a:pt x="2008" y="31"/>
                    </a:lnTo>
                    <a:lnTo>
                      <a:pt x="1784" y="10"/>
                    </a:lnTo>
                    <a:lnTo>
                      <a:pt x="1534" y="0"/>
                    </a:lnTo>
                    <a:lnTo>
                      <a:pt x="1534" y="0"/>
                    </a:lnTo>
                    <a:lnTo>
                      <a:pt x="1297" y="10"/>
                    </a:lnTo>
                    <a:lnTo>
                      <a:pt x="1073" y="31"/>
                    </a:lnTo>
                    <a:lnTo>
                      <a:pt x="861" y="83"/>
                    </a:lnTo>
                    <a:lnTo>
                      <a:pt x="686" y="145"/>
                    </a:lnTo>
                    <a:lnTo>
                      <a:pt x="536" y="207"/>
                    </a:lnTo>
                    <a:lnTo>
                      <a:pt x="424" y="290"/>
                    </a:lnTo>
                    <a:lnTo>
                      <a:pt x="349" y="384"/>
                    </a:lnTo>
                    <a:lnTo>
                      <a:pt x="324" y="487"/>
                    </a:lnTo>
                    <a:lnTo>
                      <a:pt x="324" y="487"/>
                    </a:lnTo>
                    <a:lnTo>
                      <a:pt x="349" y="570"/>
                    </a:lnTo>
                    <a:lnTo>
                      <a:pt x="411" y="653"/>
                    </a:lnTo>
                    <a:lnTo>
                      <a:pt x="411" y="653"/>
                    </a:lnTo>
                    <a:lnTo>
                      <a:pt x="486" y="705"/>
                    </a:lnTo>
                    <a:lnTo>
                      <a:pt x="574" y="757"/>
                    </a:lnTo>
                    <a:lnTo>
                      <a:pt x="574" y="757"/>
                    </a:lnTo>
                    <a:lnTo>
                      <a:pt x="736" y="809"/>
                    </a:lnTo>
                    <a:lnTo>
                      <a:pt x="910" y="850"/>
                    </a:lnTo>
                    <a:lnTo>
                      <a:pt x="1122" y="881"/>
                    </a:lnTo>
                    <a:lnTo>
                      <a:pt x="1335" y="891"/>
                    </a:lnTo>
                    <a:lnTo>
                      <a:pt x="1335" y="891"/>
                    </a:lnTo>
                    <a:lnTo>
                      <a:pt x="1547" y="881"/>
                    </a:lnTo>
                    <a:lnTo>
                      <a:pt x="1734" y="860"/>
                    </a:lnTo>
                    <a:lnTo>
                      <a:pt x="1908" y="819"/>
                    </a:lnTo>
                    <a:lnTo>
                      <a:pt x="2058" y="767"/>
                    </a:lnTo>
                    <a:lnTo>
                      <a:pt x="2183" y="715"/>
                    </a:lnTo>
                    <a:lnTo>
                      <a:pt x="2270" y="643"/>
                    </a:lnTo>
                    <a:lnTo>
                      <a:pt x="2332" y="570"/>
                    </a:lnTo>
                    <a:lnTo>
                      <a:pt x="2357" y="487"/>
                    </a:lnTo>
                    <a:lnTo>
                      <a:pt x="2357" y="487"/>
                    </a:lnTo>
                    <a:lnTo>
                      <a:pt x="2332" y="415"/>
                    </a:lnTo>
                    <a:lnTo>
                      <a:pt x="2295" y="363"/>
                    </a:lnTo>
                    <a:lnTo>
                      <a:pt x="2220" y="301"/>
                    </a:lnTo>
                    <a:lnTo>
                      <a:pt x="2120" y="259"/>
                    </a:lnTo>
                    <a:lnTo>
                      <a:pt x="1996" y="218"/>
                    </a:lnTo>
                    <a:lnTo>
                      <a:pt x="1858" y="187"/>
                    </a:lnTo>
                    <a:lnTo>
                      <a:pt x="1709" y="166"/>
                    </a:lnTo>
                    <a:lnTo>
                      <a:pt x="1547" y="166"/>
                    </a:lnTo>
                    <a:lnTo>
                      <a:pt x="1547" y="166"/>
                    </a:lnTo>
                    <a:lnTo>
                      <a:pt x="1384" y="166"/>
                    </a:lnTo>
                    <a:lnTo>
                      <a:pt x="1235" y="187"/>
                    </a:lnTo>
                    <a:lnTo>
                      <a:pt x="1098" y="218"/>
                    </a:lnTo>
                    <a:lnTo>
                      <a:pt x="973" y="259"/>
                    </a:lnTo>
                    <a:lnTo>
                      <a:pt x="885" y="301"/>
                    </a:lnTo>
                    <a:lnTo>
                      <a:pt x="811" y="363"/>
                    </a:lnTo>
                    <a:lnTo>
                      <a:pt x="761" y="415"/>
                    </a:lnTo>
                    <a:lnTo>
                      <a:pt x="748" y="487"/>
                    </a:lnTo>
                    <a:lnTo>
                      <a:pt x="748" y="487"/>
                    </a:lnTo>
                    <a:lnTo>
                      <a:pt x="761" y="539"/>
                    </a:lnTo>
                    <a:lnTo>
                      <a:pt x="798" y="591"/>
                    </a:lnTo>
                    <a:lnTo>
                      <a:pt x="798" y="591"/>
                    </a:lnTo>
                    <a:lnTo>
                      <a:pt x="0" y="71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49" name="Line 63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0" name="Line 63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1" name="Line 63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2" name="Line 63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3" name="Line 63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4" name="Line 63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5" name="Line 63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6" name="Line 63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7" name="Line 63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8" name="Line 63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9" name="Line 64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0" name="Line 64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1" name="Line 64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2" name="Line 64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3" name="Line 64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4" name="Line 64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5" name="Line 64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6" name="Line 64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7" name="Line 64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8" name="Line 64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9" name="Line 65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0" name="Line 65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1" name="Line 65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2" name="Line 65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3" name="Line 65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4" name="Line 65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5" name="Line 65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6" name="Line 65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7" name="Line 65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8" name="Line 65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9" name="Line 66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0" name="Line 66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1" name="Line 66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2" name="Line 66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3" name="Line 66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4" name="Line 66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5" name="Line 66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6" name="Line 66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7" name="Line 668"/>
              <p:cNvSpPr>
                <a:spLocks noChangeShapeType="1"/>
              </p:cNvSpPr>
              <p:nvPr/>
            </p:nvSpPr>
            <p:spPr bwMode="auto">
              <a:xfrm flipH="1" flipV="1">
                <a:off x="5085"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8" name="Line 669"/>
              <p:cNvSpPr>
                <a:spLocks noChangeShapeType="1"/>
              </p:cNvSpPr>
              <p:nvPr/>
            </p:nvSpPr>
            <p:spPr bwMode="auto">
              <a:xfrm>
                <a:off x="508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9" name="Line 670"/>
              <p:cNvSpPr>
                <a:spLocks noChangeShapeType="1"/>
              </p:cNvSpPr>
              <p:nvPr/>
            </p:nvSpPr>
            <p:spPr bwMode="auto">
              <a:xfrm flipH="1" flipV="1">
                <a:off x="5023" y="2394"/>
                <a:ext cx="6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0" name="Line 67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1" name="Line 67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2" name="Line 67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3" name="Line 674"/>
              <p:cNvSpPr>
                <a:spLocks noChangeShapeType="1"/>
              </p:cNvSpPr>
              <p:nvPr/>
            </p:nvSpPr>
            <p:spPr bwMode="auto">
              <a:xfrm flipH="1" flipV="1">
                <a:off x="4761"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4" name="Line 675"/>
              <p:cNvSpPr>
                <a:spLocks noChangeShapeType="1"/>
              </p:cNvSpPr>
              <p:nvPr/>
            </p:nvSpPr>
            <p:spPr bwMode="auto">
              <a:xfrm>
                <a:off x="4761"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5" name="Line 676"/>
              <p:cNvSpPr>
                <a:spLocks noChangeShapeType="1"/>
              </p:cNvSpPr>
              <p:nvPr/>
            </p:nvSpPr>
            <p:spPr bwMode="auto">
              <a:xfrm flipH="1" flipV="1">
                <a:off x="4586"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6" name="Line 67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7" name="Line 67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8" name="Line 67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9" name="Line 68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0" name="Line 68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1" name="Line 68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2" name="Line 68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3" name="Line 68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4" name="Line 68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5" name="Line 68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6" name="Line 68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7" name="Line 68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8" name="Line 68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9" name="Line 69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0" name="Line 69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1" name="Line 692"/>
              <p:cNvSpPr>
                <a:spLocks noChangeShapeType="1"/>
              </p:cNvSpPr>
              <p:nvPr/>
            </p:nvSpPr>
            <p:spPr bwMode="auto">
              <a:xfrm flipH="1">
                <a:off x="3052"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2" name="Line 693"/>
              <p:cNvSpPr>
                <a:spLocks noChangeShapeType="1"/>
              </p:cNvSpPr>
              <p:nvPr/>
            </p:nvSpPr>
            <p:spPr bwMode="auto">
              <a:xfrm>
                <a:off x="3052"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3" name="Line 694"/>
              <p:cNvSpPr>
                <a:spLocks noChangeShapeType="1"/>
              </p:cNvSpPr>
              <p:nvPr/>
            </p:nvSpPr>
            <p:spPr bwMode="auto">
              <a:xfrm flipH="1">
                <a:off x="2902"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4" name="Line 69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5" name="Line 69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6" name="Line 69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7" name="Line 69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8" name="Line 69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9" name="Line 70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0" name="Line 70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1" name="Line 70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2" name="Line 70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3" name="Line 70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4" name="Line 70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5" name="Line 70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6" name="Line 70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7" name="Line 70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8" name="Line 70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9" name="Line 71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0" name="Line 71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1" name="Line 71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2" name="Line 71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3" name="Line 71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4" name="Line 71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5" name="Line 71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6" name="Line 71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7" name="Line 71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8" name="Line 71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9" name="Line 72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0" name="Line 72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1" name="Line 72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2" name="Line 72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3" name="Line 72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4" name="Line 72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5" name="Line 72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6" name="Line 72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7" name="Line 72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8" name="Line 72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9" name="Line 73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0" name="Line 73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1" name="Line 73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2" name="Line 73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3" name="Line 73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4" name="Line 73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5" name="Line 73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6" name="Line 73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7" name="Line 73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8" name="Line 73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9" name="Line 74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0" name="Line 74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1" name="Line 74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2" name="Line 74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3" name="Line 74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4" name="Line 74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5" name="Line 74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6" name="Line 74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7" name="Line 74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8" name="Line 74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9" name="Line 75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0" name="Line 75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1" name="Line 75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2" name="Line 75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3" name="Line 75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4" name="Line 75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5" name="Line 75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6" name="Line 75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7" name="Line 758"/>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8" name="Line 759"/>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9" name="Line 760"/>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0" name="Line 761"/>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1" name="Line 762"/>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2" name="Line 76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3" name="Line 76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4" name="Line 76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5" name="Line 76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6" name="Line 76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7" name="Line 76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8" name="Line 76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9" name="Line 77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0" name="Line 77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1" name="Line 77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2" name="Line 77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3" name="Line 77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4" name="Line 77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5" name="Line 77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6" name="Line 77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7" name="Line 77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8" name="Line 77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9" name="Line 78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0" name="Line 78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1" name="Line 782"/>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2" name="Freeform 783"/>
              <p:cNvSpPr>
                <a:spLocks/>
              </p:cNvSpPr>
              <p:nvPr/>
            </p:nvSpPr>
            <p:spPr bwMode="auto">
              <a:xfrm>
                <a:off x="2777" y="2270"/>
                <a:ext cx="1946" cy="725"/>
              </a:xfrm>
              <a:custGeom>
                <a:avLst/>
                <a:gdLst>
                  <a:gd name="T0" fmla="*/ 0 w 1946"/>
                  <a:gd name="T1" fmla="*/ 487 h 725"/>
                  <a:gd name="T2" fmla="*/ 75 w 1946"/>
                  <a:gd name="T3" fmla="*/ 539 h 725"/>
                  <a:gd name="T4" fmla="*/ 163 w 1946"/>
                  <a:gd name="T5" fmla="*/ 591 h 725"/>
                  <a:gd name="T6" fmla="*/ 163 w 1946"/>
                  <a:gd name="T7" fmla="*/ 591 h 725"/>
                  <a:gd name="T8" fmla="*/ 325 w 1946"/>
                  <a:gd name="T9" fmla="*/ 643 h 725"/>
                  <a:gd name="T10" fmla="*/ 499 w 1946"/>
                  <a:gd name="T11" fmla="*/ 684 h 725"/>
                  <a:gd name="T12" fmla="*/ 711 w 1946"/>
                  <a:gd name="T13" fmla="*/ 715 h 725"/>
                  <a:gd name="T14" fmla="*/ 924 w 1946"/>
                  <a:gd name="T15" fmla="*/ 725 h 725"/>
                  <a:gd name="T16" fmla="*/ 924 w 1946"/>
                  <a:gd name="T17" fmla="*/ 725 h 725"/>
                  <a:gd name="T18" fmla="*/ 1136 w 1946"/>
                  <a:gd name="T19" fmla="*/ 715 h 725"/>
                  <a:gd name="T20" fmla="*/ 1323 w 1946"/>
                  <a:gd name="T21" fmla="*/ 694 h 725"/>
                  <a:gd name="T22" fmla="*/ 1497 w 1946"/>
                  <a:gd name="T23" fmla="*/ 653 h 725"/>
                  <a:gd name="T24" fmla="*/ 1647 w 1946"/>
                  <a:gd name="T25" fmla="*/ 601 h 725"/>
                  <a:gd name="T26" fmla="*/ 1772 w 1946"/>
                  <a:gd name="T27" fmla="*/ 549 h 725"/>
                  <a:gd name="T28" fmla="*/ 1859 w 1946"/>
                  <a:gd name="T29" fmla="*/ 477 h 725"/>
                  <a:gd name="T30" fmla="*/ 1921 w 1946"/>
                  <a:gd name="T31" fmla="*/ 404 h 725"/>
                  <a:gd name="T32" fmla="*/ 1946 w 1946"/>
                  <a:gd name="T33" fmla="*/ 321 h 725"/>
                  <a:gd name="T34" fmla="*/ 1946 w 1946"/>
                  <a:gd name="T35" fmla="*/ 321 h 725"/>
                  <a:gd name="T36" fmla="*/ 1921 w 1946"/>
                  <a:gd name="T37" fmla="*/ 249 h 725"/>
                  <a:gd name="T38" fmla="*/ 1884 w 1946"/>
                  <a:gd name="T39" fmla="*/ 197 h 725"/>
                  <a:gd name="T40" fmla="*/ 1809 w 1946"/>
                  <a:gd name="T41" fmla="*/ 135 h 725"/>
                  <a:gd name="T42" fmla="*/ 1709 w 1946"/>
                  <a:gd name="T43" fmla="*/ 93 h 725"/>
                  <a:gd name="T44" fmla="*/ 1585 w 1946"/>
                  <a:gd name="T45" fmla="*/ 52 h 725"/>
                  <a:gd name="T46" fmla="*/ 1447 w 1946"/>
                  <a:gd name="T47" fmla="*/ 21 h 725"/>
                  <a:gd name="T48" fmla="*/ 1298 w 1946"/>
                  <a:gd name="T49" fmla="*/ 0 h 725"/>
                  <a:gd name="T50" fmla="*/ 1136 w 1946"/>
                  <a:gd name="T51" fmla="*/ 0 h 725"/>
                  <a:gd name="T52" fmla="*/ 1136 w 1946"/>
                  <a:gd name="T53" fmla="*/ 0 h 725"/>
                  <a:gd name="T54" fmla="*/ 973 w 1946"/>
                  <a:gd name="T55" fmla="*/ 0 h 725"/>
                  <a:gd name="T56" fmla="*/ 824 w 1946"/>
                  <a:gd name="T57" fmla="*/ 21 h 725"/>
                  <a:gd name="T58" fmla="*/ 687 w 1946"/>
                  <a:gd name="T59" fmla="*/ 52 h 725"/>
                  <a:gd name="T60" fmla="*/ 562 w 1946"/>
                  <a:gd name="T61" fmla="*/ 93 h 725"/>
                  <a:gd name="T62" fmla="*/ 474 w 1946"/>
                  <a:gd name="T63" fmla="*/ 135 h 725"/>
                  <a:gd name="T64" fmla="*/ 400 w 1946"/>
                  <a:gd name="T65" fmla="*/ 197 h 725"/>
                  <a:gd name="T66" fmla="*/ 350 w 1946"/>
                  <a:gd name="T67" fmla="*/ 249 h 725"/>
                  <a:gd name="T68" fmla="*/ 337 w 1946"/>
                  <a:gd name="T69" fmla="*/ 321 h 725"/>
                  <a:gd name="T70" fmla="*/ 337 w 1946"/>
                  <a:gd name="T71" fmla="*/ 321 h 725"/>
                  <a:gd name="T72" fmla="*/ 350 w 1946"/>
                  <a:gd name="T73" fmla="*/ 373 h 725"/>
                  <a:gd name="T74" fmla="*/ 387 w 1946"/>
                  <a:gd name="T75" fmla="*/ 425 h 725"/>
                  <a:gd name="T76" fmla="*/ 387 w 1946"/>
                  <a:gd name="T77" fmla="*/ 425 h 725"/>
                  <a:gd name="T78" fmla="*/ 0 w 1946"/>
                  <a:gd name="T79" fmla="*/ 487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6" h="725">
                    <a:moveTo>
                      <a:pt x="0" y="487"/>
                    </a:moveTo>
                    <a:lnTo>
                      <a:pt x="75" y="539"/>
                    </a:lnTo>
                    <a:lnTo>
                      <a:pt x="163" y="591"/>
                    </a:lnTo>
                    <a:lnTo>
                      <a:pt x="163" y="591"/>
                    </a:lnTo>
                    <a:lnTo>
                      <a:pt x="325" y="643"/>
                    </a:lnTo>
                    <a:lnTo>
                      <a:pt x="499" y="684"/>
                    </a:lnTo>
                    <a:lnTo>
                      <a:pt x="711" y="715"/>
                    </a:lnTo>
                    <a:lnTo>
                      <a:pt x="924" y="725"/>
                    </a:lnTo>
                    <a:lnTo>
                      <a:pt x="924" y="725"/>
                    </a:lnTo>
                    <a:lnTo>
                      <a:pt x="1136" y="715"/>
                    </a:lnTo>
                    <a:lnTo>
                      <a:pt x="1323" y="694"/>
                    </a:lnTo>
                    <a:lnTo>
                      <a:pt x="1497" y="653"/>
                    </a:lnTo>
                    <a:lnTo>
                      <a:pt x="1647" y="601"/>
                    </a:lnTo>
                    <a:lnTo>
                      <a:pt x="1772" y="549"/>
                    </a:lnTo>
                    <a:lnTo>
                      <a:pt x="1859" y="477"/>
                    </a:lnTo>
                    <a:lnTo>
                      <a:pt x="1921" y="404"/>
                    </a:lnTo>
                    <a:lnTo>
                      <a:pt x="1946" y="321"/>
                    </a:lnTo>
                    <a:lnTo>
                      <a:pt x="1946" y="321"/>
                    </a:lnTo>
                    <a:lnTo>
                      <a:pt x="1921" y="249"/>
                    </a:lnTo>
                    <a:lnTo>
                      <a:pt x="1884" y="197"/>
                    </a:lnTo>
                    <a:lnTo>
                      <a:pt x="1809" y="135"/>
                    </a:lnTo>
                    <a:lnTo>
                      <a:pt x="1709" y="93"/>
                    </a:lnTo>
                    <a:lnTo>
                      <a:pt x="1585" y="52"/>
                    </a:lnTo>
                    <a:lnTo>
                      <a:pt x="1447" y="21"/>
                    </a:lnTo>
                    <a:lnTo>
                      <a:pt x="1298" y="0"/>
                    </a:lnTo>
                    <a:lnTo>
                      <a:pt x="1136" y="0"/>
                    </a:lnTo>
                    <a:lnTo>
                      <a:pt x="1136" y="0"/>
                    </a:lnTo>
                    <a:lnTo>
                      <a:pt x="973" y="0"/>
                    </a:lnTo>
                    <a:lnTo>
                      <a:pt x="824" y="21"/>
                    </a:lnTo>
                    <a:lnTo>
                      <a:pt x="687" y="52"/>
                    </a:lnTo>
                    <a:lnTo>
                      <a:pt x="562" y="93"/>
                    </a:lnTo>
                    <a:lnTo>
                      <a:pt x="474" y="135"/>
                    </a:lnTo>
                    <a:lnTo>
                      <a:pt x="400" y="197"/>
                    </a:lnTo>
                    <a:lnTo>
                      <a:pt x="350" y="249"/>
                    </a:lnTo>
                    <a:lnTo>
                      <a:pt x="337" y="321"/>
                    </a:lnTo>
                    <a:lnTo>
                      <a:pt x="337" y="321"/>
                    </a:lnTo>
                    <a:lnTo>
                      <a:pt x="350" y="373"/>
                    </a:lnTo>
                    <a:lnTo>
                      <a:pt x="387" y="425"/>
                    </a:lnTo>
                    <a:lnTo>
                      <a:pt x="387" y="425"/>
                    </a:lnTo>
                    <a:lnTo>
                      <a:pt x="0" y="48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403" name="Line 784"/>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4" name="Line 785"/>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5" name="Line 786"/>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6" name="Line 787"/>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7" name="Line 78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8" name="Line 78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9" name="Line 790"/>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0" name="Line 791"/>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1" name="Line 792"/>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2" name="Line 793"/>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3" name="Line 794"/>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4" name="Line 795"/>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5" name="Line 796"/>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6" name="Line 797"/>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7" name="Line 79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8" name="Line 79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9" name="Line 800"/>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0" name="Line 801"/>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1" name="Line 802"/>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2" name="Line 803"/>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3" name="Line 804"/>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4" name="Line 805"/>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5" name="Line 806"/>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6" name="Line 807"/>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sp>
          <p:nvSpPr>
            <p:cNvPr id="10" name="Line 80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1" name="Line 81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 name="Line 81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 name="Line 81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 name="Line 81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 name="Line 81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 name="Line 81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 name="Line 81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 name="Line 81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 name="Line 81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 name="Line 81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 name="Line 82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 name="Line 82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 name="Line 82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 name="Line 82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 name="Line 82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 name="Line 82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 name="Line 82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 name="Line 82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 name="Line 82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 name="Line 82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 name="Line 83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2" name="Line 83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3" name="Line 83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4" name="Line 833"/>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6" name="Line 834"/>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7" name="Line 835"/>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8" name="Line 836"/>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9" name="Line 837"/>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0" name="Line 838"/>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1" name="Line 839"/>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2" name="Line 840"/>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3" name="Line 841"/>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4" name="Line 842"/>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5" name="Line 843"/>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6" name="Line 844"/>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7" name="Line 845"/>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8" name="Line 846"/>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9" name="Line 847"/>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0" name="Line 848"/>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1" name="Line 849"/>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2" name="Line 850"/>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3" name="Line 851"/>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4" name="Line 852"/>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5" name="Line 85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6" name="Line 85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7" name="Line 855"/>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8" name="Line 856"/>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9" name="Line 857"/>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0" name="Freeform 858"/>
            <p:cNvSpPr>
              <a:spLocks/>
            </p:cNvSpPr>
            <p:nvPr/>
          </p:nvSpPr>
          <p:spPr bwMode="auto">
            <a:xfrm>
              <a:off x="1655" y="2519"/>
              <a:ext cx="50" cy="72"/>
            </a:xfrm>
            <a:custGeom>
              <a:avLst/>
              <a:gdLst>
                <a:gd name="T0" fmla="*/ 37 w 50"/>
                <a:gd name="T1" fmla="*/ 0 h 72"/>
                <a:gd name="T2" fmla="*/ 37 w 50"/>
                <a:gd name="T3" fmla="*/ 10 h 72"/>
                <a:gd name="T4" fmla="*/ 37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0 w 50"/>
                <a:gd name="T29" fmla="*/ 51 h 72"/>
                <a:gd name="T30" fmla="*/ 12 w 50"/>
                <a:gd name="T31" fmla="*/ 31 h 72"/>
                <a:gd name="T32" fmla="*/ 25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10"/>
                  </a:lnTo>
                  <a:lnTo>
                    <a:pt x="37"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0" y="51"/>
                  </a:lnTo>
                  <a:lnTo>
                    <a:pt x="12" y="31"/>
                  </a:lnTo>
                  <a:lnTo>
                    <a:pt x="25"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28701" name="Line 859"/>
            <p:cNvSpPr>
              <a:spLocks noChangeShapeType="1"/>
            </p:cNvSpPr>
            <p:nvPr/>
          </p:nvSpPr>
          <p:spPr bwMode="auto">
            <a:xfrm>
              <a:off x="1680" y="2570"/>
              <a:ext cx="1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2" name="Line 860"/>
            <p:cNvSpPr>
              <a:spLocks noChangeShapeType="1"/>
            </p:cNvSpPr>
            <p:nvPr/>
          </p:nvSpPr>
          <p:spPr bwMode="auto">
            <a:xfrm>
              <a:off x="1692"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3" name="Line 861"/>
            <p:cNvSpPr>
              <a:spLocks noChangeShapeType="1"/>
            </p:cNvSpPr>
            <p:nvPr/>
          </p:nvSpPr>
          <p:spPr bwMode="auto">
            <a:xfrm>
              <a:off x="1692" y="2664"/>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6" name="Line 862"/>
            <p:cNvSpPr>
              <a:spLocks noChangeShapeType="1"/>
            </p:cNvSpPr>
            <p:nvPr/>
          </p:nvSpPr>
          <p:spPr bwMode="auto">
            <a:xfrm>
              <a:off x="1717"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7" name="Line 863"/>
            <p:cNvSpPr>
              <a:spLocks noChangeShapeType="1"/>
            </p:cNvSpPr>
            <p:nvPr/>
          </p:nvSpPr>
          <p:spPr bwMode="auto">
            <a:xfrm>
              <a:off x="1717" y="2747"/>
              <a:ext cx="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0" name="Line 864"/>
            <p:cNvSpPr>
              <a:spLocks noChangeShapeType="1"/>
            </p:cNvSpPr>
            <p:nvPr/>
          </p:nvSpPr>
          <p:spPr bwMode="auto">
            <a:xfrm>
              <a:off x="1767"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1" name="Line 865"/>
            <p:cNvSpPr>
              <a:spLocks noChangeShapeType="1"/>
            </p:cNvSpPr>
            <p:nvPr/>
          </p:nvSpPr>
          <p:spPr bwMode="auto">
            <a:xfrm>
              <a:off x="1767" y="2809"/>
              <a:ext cx="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2" name="Freeform 866"/>
            <p:cNvSpPr>
              <a:spLocks/>
            </p:cNvSpPr>
            <p:nvPr/>
          </p:nvSpPr>
          <p:spPr bwMode="auto">
            <a:xfrm>
              <a:off x="2104" y="2519"/>
              <a:ext cx="50" cy="72"/>
            </a:xfrm>
            <a:custGeom>
              <a:avLst/>
              <a:gdLst>
                <a:gd name="T0" fmla="*/ 37 w 50"/>
                <a:gd name="T1" fmla="*/ 0 h 72"/>
                <a:gd name="T2" fmla="*/ 37 w 50"/>
                <a:gd name="T3" fmla="*/ 20 h 72"/>
                <a:gd name="T4" fmla="*/ 50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12 w 50"/>
                <a:gd name="T29" fmla="*/ 51 h 72"/>
                <a:gd name="T30" fmla="*/ 25 w 50"/>
                <a:gd name="T31" fmla="*/ 31 h 72"/>
                <a:gd name="T32" fmla="*/ 37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20"/>
                  </a:lnTo>
                  <a:lnTo>
                    <a:pt x="50"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12" y="51"/>
                  </a:lnTo>
                  <a:lnTo>
                    <a:pt x="25" y="31"/>
                  </a:lnTo>
                  <a:lnTo>
                    <a:pt x="37"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83" name="Line 867"/>
            <p:cNvSpPr>
              <a:spLocks noChangeShapeType="1"/>
            </p:cNvSpPr>
            <p:nvPr/>
          </p:nvSpPr>
          <p:spPr bwMode="auto">
            <a:xfrm>
              <a:off x="2129" y="2570"/>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4" name="Line 868"/>
            <p:cNvSpPr>
              <a:spLocks noChangeShapeType="1"/>
            </p:cNvSpPr>
            <p:nvPr/>
          </p:nvSpPr>
          <p:spPr bwMode="auto">
            <a:xfrm>
              <a:off x="2129"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5" name="Line 869"/>
            <p:cNvSpPr>
              <a:spLocks noChangeShapeType="1"/>
            </p:cNvSpPr>
            <p:nvPr/>
          </p:nvSpPr>
          <p:spPr bwMode="auto">
            <a:xfrm>
              <a:off x="2129"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6" name="Line 870"/>
            <p:cNvSpPr>
              <a:spLocks noChangeShapeType="1"/>
            </p:cNvSpPr>
            <p:nvPr/>
          </p:nvSpPr>
          <p:spPr bwMode="auto">
            <a:xfrm>
              <a:off x="2154"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7" name="Line 871"/>
            <p:cNvSpPr>
              <a:spLocks noChangeShapeType="1"/>
            </p:cNvSpPr>
            <p:nvPr/>
          </p:nvSpPr>
          <p:spPr bwMode="auto">
            <a:xfrm>
              <a:off x="2154" y="2705"/>
              <a:ext cx="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8" name="Line 872"/>
            <p:cNvSpPr>
              <a:spLocks noChangeShapeType="1"/>
            </p:cNvSpPr>
            <p:nvPr/>
          </p:nvSpPr>
          <p:spPr bwMode="auto">
            <a:xfrm>
              <a:off x="2179"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9" name="Line 873"/>
            <p:cNvSpPr>
              <a:spLocks noChangeShapeType="1"/>
            </p:cNvSpPr>
            <p:nvPr/>
          </p:nvSpPr>
          <p:spPr bwMode="auto">
            <a:xfrm>
              <a:off x="2179" y="2757"/>
              <a:ext cx="3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0" name="Freeform 874"/>
            <p:cNvSpPr>
              <a:spLocks/>
            </p:cNvSpPr>
            <p:nvPr/>
          </p:nvSpPr>
          <p:spPr bwMode="auto">
            <a:xfrm>
              <a:off x="2565" y="2508"/>
              <a:ext cx="38" cy="73"/>
            </a:xfrm>
            <a:custGeom>
              <a:avLst/>
              <a:gdLst>
                <a:gd name="T0" fmla="*/ 25 w 38"/>
                <a:gd name="T1" fmla="*/ 0 h 73"/>
                <a:gd name="T2" fmla="*/ 25 w 38"/>
                <a:gd name="T3" fmla="*/ 21 h 73"/>
                <a:gd name="T4" fmla="*/ 38 w 38"/>
                <a:gd name="T5" fmla="*/ 42 h 73"/>
                <a:gd name="T6" fmla="*/ 38 w 38"/>
                <a:gd name="T7" fmla="*/ 62 h 73"/>
                <a:gd name="T8" fmla="*/ 38 w 38"/>
                <a:gd name="T9" fmla="*/ 73 h 73"/>
                <a:gd name="T10" fmla="*/ 38 w 38"/>
                <a:gd name="T11" fmla="*/ 73 h 73"/>
                <a:gd name="T12" fmla="*/ 38 w 38"/>
                <a:gd name="T13" fmla="*/ 73 h 73"/>
                <a:gd name="T14" fmla="*/ 38 w 38"/>
                <a:gd name="T15" fmla="*/ 73 h 73"/>
                <a:gd name="T16" fmla="*/ 13 w 38"/>
                <a:gd name="T17" fmla="*/ 62 h 73"/>
                <a:gd name="T18" fmla="*/ 13 w 38"/>
                <a:gd name="T19" fmla="*/ 62 h 73"/>
                <a:gd name="T20" fmla="*/ 0 w 38"/>
                <a:gd name="T21" fmla="*/ 73 h 73"/>
                <a:gd name="T22" fmla="*/ 0 w 38"/>
                <a:gd name="T23" fmla="*/ 73 h 73"/>
                <a:gd name="T24" fmla="*/ 0 w 38"/>
                <a:gd name="T25" fmla="*/ 73 h 73"/>
                <a:gd name="T26" fmla="*/ 0 w 38"/>
                <a:gd name="T27" fmla="*/ 73 h 73"/>
                <a:gd name="T28" fmla="*/ 0 w 38"/>
                <a:gd name="T29" fmla="*/ 62 h 73"/>
                <a:gd name="T30" fmla="*/ 13 w 38"/>
                <a:gd name="T31" fmla="*/ 42 h 73"/>
                <a:gd name="T32" fmla="*/ 13 w 38"/>
                <a:gd name="T33" fmla="*/ 21 h 73"/>
                <a:gd name="T34" fmla="*/ 25 w 38"/>
                <a:gd name="T3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3">
                  <a:moveTo>
                    <a:pt x="25" y="0"/>
                  </a:moveTo>
                  <a:lnTo>
                    <a:pt x="25" y="21"/>
                  </a:lnTo>
                  <a:lnTo>
                    <a:pt x="38" y="42"/>
                  </a:lnTo>
                  <a:lnTo>
                    <a:pt x="38" y="62"/>
                  </a:lnTo>
                  <a:lnTo>
                    <a:pt x="38" y="73"/>
                  </a:lnTo>
                  <a:lnTo>
                    <a:pt x="38" y="73"/>
                  </a:lnTo>
                  <a:lnTo>
                    <a:pt x="38" y="73"/>
                  </a:lnTo>
                  <a:lnTo>
                    <a:pt x="38" y="73"/>
                  </a:lnTo>
                  <a:lnTo>
                    <a:pt x="13" y="62"/>
                  </a:lnTo>
                  <a:lnTo>
                    <a:pt x="13" y="62"/>
                  </a:lnTo>
                  <a:lnTo>
                    <a:pt x="0" y="73"/>
                  </a:lnTo>
                  <a:lnTo>
                    <a:pt x="0" y="73"/>
                  </a:lnTo>
                  <a:lnTo>
                    <a:pt x="0" y="73"/>
                  </a:lnTo>
                  <a:lnTo>
                    <a:pt x="0" y="73"/>
                  </a:lnTo>
                  <a:lnTo>
                    <a:pt x="0" y="62"/>
                  </a:lnTo>
                  <a:lnTo>
                    <a:pt x="13" y="42"/>
                  </a:lnTo>
                  <a:lnTo>
                    <a:pt x="13" y="21"/>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1" name="Line 875"/>
            <p:cNvSpPr>
              <a:spLocks noChangeShapeType="1"/>
            </p:cNvSpPr>
            <p:nvPr/>
          </p:nvSpPr>
          <p:spPr bwMode="auto">
            <a:xfrm>
              <a:off x="2590" y="2560"/>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2" name="Line 876"/>
            <p:cNvSpPr>
              <a:spLocks noChangeShapeType="1"/>
            </p:cNvSpPr>
            <p:nvPr/>
          </p:nvSpPr>
          <p:spPr bwMode="auto">
            <a:xfrm>
              <a:off x="2603"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3" name="Line 877"/>
            <p:cNvSpPr>
              <a:spLocks noChangeShapeType="1"/>
            </p:cNvSpPr>
            <p:nvPr/>
          </p:nvSpPr>
          <p:spPr bwMode="auto">
            <a:xfrm>
              <a:off x="2603" y="2643"/>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4" name="Freeform 878"/>
            <p:cNvSpPr>
              <a:spLocks/>
            </p:cNvSpPr>
            <p:nvPr/>
          </p:nvSpPr>
          <p:spPr bwMode="auto">
            <a:xfrm>
              <a:off x="3326" y="2581"/>
              <a:ext cx="562" cy="1264"/>
            </a:xfrm>
            <a:custGeom>
              <a:avLst/>
              <a:gdLst>
                <a:gd name="T0" fmla="*/ 25 w 562"/>
                <a:gd name="T1" fmla="*/ 1264 h 1264"/>
                <a:gd name="T2" fmla="*/ 0 w 562"/>
                <a:gd name="T3" fmla="*/ 1254 h 1264"/>
                <a:gd name="T4" fmla="*/ 537 w 562"/>
                <a:gd name="T5" fmla="*/ 0 h 1264"/>
                <a:gd name="T6" fmla="*/ 562 w 562"/>
                <a:gd name="T7" fmla="*/ 10 h 1264"/>
                <a:gd name="T8" fmla="*/ 25 w 562"/>
                <a:gd name="T9" fmla="*/ 1264 h 1264"/>
              </a:gdLst>
              <a:ahLst/>
              <a:cxnLst>
                <a:cxn ang="0">
                  <a:pos x="T0" y="T1"/>
                </a:cxn>
                <a:cxn ang="0">
                  <a:pos x="T2" y="T3"/>
                </a:cxn>
                <a:cxn ang="0">
                  <a:pos x="T4" y="T5"/>
                </a:cxn>
                <a:cxn ang="0">
                  <a:pos x="T6" y="T7"/>
                </a:cxn>
                <a:cxn ang="0">
                  <a:pos x="T8" y="T9"/>
                </a:cxn>
              </a:cxnLst>
              <a:rect l="0" t="0" r="r" b="b"/>
              <a:pathLst>
                <a:path w="562" h="1264">
                  <a:moveTo>
                    <a:pt x="25" y="1264"/>
                  </a:moveTo>
                  <a:lnTo>
                    <a:pt x="0" y="1254"/>
                  </a:lnTo>
                  <a:lnTo>
                    <a:pt x="537" y="0"/>
                  </a:lnTo>
                  <a:lnTo>
                    <a:pt x="562" y="10"/>
                  </a:lnTo>
                  <a:lnTo>
                    <a:pt x="25" y="12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5" name="Freeform 879"/>
            <p:cNvSpPr>
              <a:spLocks/>
            </p:cNvSpPr>
            <p:nvPr/>
          </p:nvSpPr>
          <p:spPr bwMode="auto">
            <a:xfrm>
              <a:off x="3863" y="2570"/>
              <a:ext cx="1771" cy="653"/>
            </a:xfrm>
            <a:custGeom>
              <a:avLst/>
              <a:gdLst>
                <a:gd name="T0" fmla="*/ 1771 w 1771"/>
                <a:gd name="T1" fmla="*/ 643 h 653"/>
                <a:gd name="T2" fmla="*/ 1759 w 1771"/>
                <a:gd name="T3" fmla="*/ 653 h 653"/>
                <a:gd name="T4" fmla="*/ 0 w 1771"/>
                <a:gd name="T5" fmla="*/ 21 h 653"/>
                <a:gd name="T6" fmla="*/ 12 w 1771"/>
                <a:gd name="T7" fmla="*/ 0 h 653"/>
                <a:gd name="T8" fmla="*/ 1771 w 1771"/>
                <a:gd name="T9" fmla="*/ 643 h 653"/>
              </a:gdLst>
              <a:ahLst/>
              <a:cxnLst>
                <a:cxn ang="0">
                  <a:pos x="T0" y="T1"/>
                </a:cxn>
                <a:cxn ang="0">
                  <a:pos x="T2" y="T3"/>
                </a:cxn>
                <a:cxn ang="0">
                  <a:pos x="T4" y="T5"/>
                </a:cxn>
                <a:cxn ang="0">
                  <a:pos x="T6" y="T7"/>
                </a:cxn>
                <a:cxn ang="0">
                  <a:pos x="T8" y="T9"/>
                </a:cxn>
              </a:cxnLst>
              <a:rect l="0" t="0" r="r" b="b"/>
              <a:pathLst>
                <a:path w="1771" h="653">
                  <a:moveTo>
                    <a:pt x="1771" y="643"/>
                  </a:moveTo>
                  <a:lnTo>
                    <a:pt x="1759" y="653"/>
                  </a:lnTo>
                  <a:lnTo>
                    <a:pt x="0" y="21"/>
                  </a:lnTo>
                  <a:lnTo>
                    <a:pt x="12" y="0"/>
                  </a:lnTo>
                  <a:lnTo>
                    <a:pt x="1771"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6" name="Freeform 880"/>
            <p:cNvSpPr>
              <a:spLocks/>
            </p:cNvSpPr>
            <p:nvPr/>
          </p:nvSpPr>
          <p:spPr bwMode="auto">
            <a:xfrm>
              <a:off x="1131" y="2570"/>
              <a:ext cx="2719" cy="457"/>
            </a:xfrm>
            <a:custGeom>
              <a:avLst/>
              <a:gdLst>
                <a:gd name="T0" fmla="*/ 2719 w 2719"/>
                <a:gd name="T1" fmla="*/ 0 h 457"/>
                <a:gd name="T2" fmla="*/ 2719 w 2719"/>
                <a:gd name="T3" fmla="*/ 21 h 457"/>
                <a:gd name="T4" fmla="*/ 12 w 2719"/>
                <a:gd name="T5" fmla="*/ 457 h 457"/>
                <a:gd name="T6" fmla="*/ 0 w 2719"/>
                <a:gd name="T7" fmla="*/ 436 h 457"/>
                <a:gd name="T8" fmla="*/ 2719 w 2719"/>
                <a:gd name="T9" fmla="*/ 0 h 457"/>
              </a:gdLst>
              <a:ahLst/>
              <a:cxnLst>
                <a:cxn ang="0">
                  <a:pos x="T0" y="T1"/>
                </a:cxn>
                <a:cxn ang="0">
                  <a:pos x="T2" y="T3"/>
                </a:cxn>
                <a:cxn ang="0">
                  <a:pos x="T4" y="T5"/>
                </a:cxn>
                <a:cxn ang="0">
                  <a:pos x="T6" y="T7"/>
                </a:cxn>
                <a:cxn ang="0">
                  <a:pos x="T8" y="T9"/>
                </a:cxn>
              </a:cxnLst>
              <a:rect l="0" t="0" r="r" b="b"/>
              <a:pathLst>
                <a:path w="2719" h="457">
                  <a:moveTo>
                    <a:pt x="2719" y="0"/>
                  </a:moveTo>
                  <a:lnTo>
                    <a:pt x="2719" y="21"/>
                  </a:lnTo>
                  <a:lnTo>
                    <a:pt x="12" y="457"/>
                  </a:lnTo>
                  <a:lnTo>
                    <a:pt x="0" y="436"/>
                  </a:lnTo>
                  <a:lnTo>
                    <a:pt x="27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7" name="Freeform 881"/>
            <p:cNvSpPr>
              <a:spLocks/>
            </p:cNvSpPr>
            <p:nvPr/>
          </p:nvSpPr>
          <p:spPr bwMode="auto">
            <a:xfrm>
              <a:off x="2927" y="1689"/>
              <a:ext cx="936" cy="892"/>
            </a:xfrm>
            <a:custGeom>
              <a:avLst/>
              <a:gdLst>
                <a:gd name="T0" fmla="*/ 936 w 936"/>
                <a:gd name="T1" fmla="*/ 881 h 892"/>
                <a:gd name="T2" fmla="*/ 911 w 936"/>
                <a:gd name="T3" fmla="*/ 892 h 892"/>
                <a:gd name="T4" fmla="*/ 0 w 936"/>
                <a:gd name="T5" fmla="*/ 11 h 892"/>
                <a:gd name="T6" fmla="*/ 25 w 936"/>
                <a:gd name="T7" fmla="*/ 0 h 892"/>
                <a:gd name="T8" fmla="*/ 936 w 936"/>
                <a:gd name="T9" fmla="*/ 881 h 892"/>
              </a:gdLst>
              <a:ahLst/>
              <a:cxnLst>
                <a:cxn ang="0">
                  <a:pos x="T0" y="T1"/>
                </a:cxn>
                <a:cxn ang="0">
                  <a:pos x="T2" y="T3"/>
                </a:cxn>
                <a:cxn ang="0">
                  <a:pos x="T4" y="T5"/>
                </a:cxn>
                <a:cxn ang="0">
                  <a:pos x="T6" y="T7"/>
                </a:cxn>
                <a:cxn ang="0">
                  <a:pos x="T8" y="T9"/>
                </a:cxn>
              </a:cxnLst>
              <a:rect l="0" t="0" r="r" b="b"/>
              <a:pathLst>
                <a:path w="936" h="892">
                  <a:moveTo>
                    <a:pt x="936" y="881"/>
                  </a:moveTo>
                  <a:lnTo>
                    <a:pt x="911" y="892"/>
                  </a:lnTo>
                  <a:lnTo>
                    <a:pt x="0" y="11"/>
                  </a:lnTo>
                  <a:lnTo>
                    <a:pt x="25" y="0"/>
                  </a:lnTo>
                  <a:lnTo>
                    <a:pt x="936" y="8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8" name="Freeform 882"/>
            <p:cNvSpPr>
              <a:spLocks/>
            </p:cNvSpPr>
            <p:nvPr/>
          </p:nvSpPr>
          <p:spPr bwMode="auto">
            <a:xfrm>
              <a:off x="3850" y="1762"/>
              <a:ext cx="1123" cy="840"/>
            </a:xfrm>
            <a:custGeom>
              <a:avLst/>
              <a:gdLst>
                <a:gd name="T0" fmla="*/ 25 w 1123"/>
                <a:gd name="T1" fmla="*/ 840 h 840"/>
                <a:gd name="T2" fmla="*/ 0 w 1123"/>
                <a:gd name="T3" fmla="*/ 829 h 840"/>
                <a:gd name="T4" fmla="*/ 1110 w 1123"/>
                <a:gd name="T5" fmla="*/ 0 h 840"/>
                <a:gd name="T6" fmla="*/ 1123 w 1123"/>
                <a:gd name="T7" fmla="*/ 10 h 840"/>
                <a:gd name="T8" fmla="*/ 25 w 1123"/>
                <a:gd name="T9" fmla="*/ 840 h 840"/>
              </a:gdLst>
              <a:ahLst/>
              <a:cxnLst>
                <a:cxn ang="0">
                  <a:pos x="T0" y="T1"/>
                </a:cxn>
                <a:cxn ang="0">
                  <a:pos x="T2" y="T3"/>
                </a:cxn>
                <a:cxn ang="0">
                  <a:pos x="T4" y="T5"/>
                </a:cxn>
                <a:cxn ang="0">
                  <a:pos x="T6" y="T7"/>
                </a:cxn>
                <a:cxn ang="0">
                  <a:pos x="T8" y="T9"/>
                </a:cxn>
              </a:cxnLst>
              <a:rect l="0" t="0" r="r" b="b"/>
              <a:pathLst>
                <a:path w="1123" h="840">
                  <a:moveTo>
                    <a:pt x="25" y="840"/>
                  </a:moveTo>
                  <a:lnTo>
                    <a:pt x="0" y="829"/>
                  </a:lnTo>
                  <a:lnTo>
                    <a:pt x="1110" y="0"/>
                  </a:lnTo>
                  <a:lnTo>
                    <a:pt x="1123" y="10"/>
                  </a:lnTo>
                  <a:lnTo>
                    <a:pt x="25" y="8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9" name="Rectangle 883"/>
            <p:cNvSpPr>
              <a:spLocks noChangeArrowheads="1"/>
            </p:cNvSpPr>
            <p:nvPr/>
          </p:nvSpPr>
          <p:spPr bwMode="auto">
            <a:xfrm>
              <a:off x="1068" y="1793"/>
              <a:ext cx="133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communication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0" name="Rectangle 884"/>
            <p:cNvSpPr>
              <a:spLocks noChangeArrowheads="1"/>
            </p:cNvSpPr>
            <p:nvPr/>
          </p:nvSpPr>
          <p:spPr bwMode="auto">
            <a:xfrm>
              <a:off x="3401" y="922"/>
              <a:ext cx="81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planning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1" name="Rectangle 885"/>
            <p:cNvSpPr>
              <a:spLocks noChangeArrowheads="1"/>
            </p:cNvSpPr>
            <p:nvPr/>
          </p:nvSpPr>
          <p:spPr bwMode="auto">
            <a:xfrm>
              <a:off x="5846" y="2125"/>
              <a:ext cx="82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modeling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3" name="Rectangle 887"/>
            <p:cNvSpPr>
              <a:spLocks noChangeArrowheads="1"/>
            </p:cNvSpPr>
            <p:nvPr/>
          </p:nvSpPr>
          <p:spPr bwMode="auto">
            <a:xfrm>
              <a:off x="1630" y="3420"/>
              <a:ext cx="107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deployment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4" name="Rectangle 888"/>
            <p:cNvSpPr>
              <a:spLocks noChangeArrowheads="1"/>
            </p:cNvSpPr>
            <p:nvPr/>
          </p:nvSpPr>
          <p:spPr bwMode="auto">
            <a:xfrm>
              <a:off x="1630" y="3617"/>
              <a:ext cx="23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5" name="Rectangle 889"/>
            <p:cNvSpPr>
              <a:spLocks noChangeArrowheads="1"/>
            </p:cNvSpPr>
            <p:nvPr/>
          </p:nvSpPr>
          <p:spPr bwMode="auto">
            <a:xfrm>
              <a:off x="1804" y="3628"/>
              <a:ext cx="61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delivery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6" name="Rectangle 890"/>
            <p:cNvSpPr>
              <a:spLocks noChangeArrowheads="1"/>
            </p:cNvSpPr>
            <p:nvPr/>
          </p:nvSpPr>
          <p:spPr bwMode="auto">
            <a:xfrm>
              <a:off x="1630" y="3804"/>
              <a:ext cx="8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    feedback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7" name="Rectangle 891"/>
            <p:cNvSpPr>
              <a:spLocks noChangeArrowheads="1"/>
            </p:cNvSpPr>
            <p:nvPr/>
          </p:nvSpPr>
          <p:spPr bwMode="auto">
            <a:xfrm>
              <a:off x="3139" y="2685"/>
              <a:ext cx="34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a:ln>
                    <a:noFill/>
                  </a:ln>
                  <a:solidFill>
                    <a:srgbClr val="000000"/>
                  </a:solidFill>
                  <a:effectLst/>
                  <a:latin typeface="Geneva" charset="0"/>
                </a:rPr>
                <a:t>start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8" name="Freeform 892"/>
            <p:cNvSpPr>
              <a:spLocks/>
            </p:cNvSpPr>
            <p:nvPr/>
          </p:nvSpPr>
          <p:spPr bwMode="auto">
            <a:xfrm>
              <a:off x="3002" y="2498"/>
              <a:ext cx="37" cy="52"/>
            </a:xfrm>
            <a:custGeom>
              <a:avLst/>
              <a:gdLst>
                <a:gd name="T0" fmla="*/ 12 w 37"/>
                <a:gd name="T1" fmla="*/ 0 h 52"/>
                <a:gd name="T2" fmla="*/ 25 w 37"/>
                <a:gd name="T3" fmla="*/ 10 h 52"/>
                <a:gd name="T4" fmla="*/ 25 w 37"/>
                <a:gd name="T5" fmla="*/ 31 h 52"/>
                <a:gd name="T6" fmla="*/ 25 w 37"/>
                <a:gd name="T7" fmla="*/ 52 h 52"/>
                <a:gd name="T8" fmla="*/ 37 w 37"/>
                <a:gd name="T9" fmla="*/ 52 h 52"/>
                <a:gd name="T10" fmla="*/ 37 w 37"/>
                <a:gd name="T11" fmla="*/ 52 h 52"/>
                <a:gd name="T12" fmla="*/ 37 w 37"/>
                <a:gd name="T13" fmla="*/ 52 h 52"/>
                <a:gd name="T14" fmla="*/ 37 w 37"/>
                <a:gd name="T15" fmla="*/ 52 h 52"/>
                <a:gd name="T16" fmla="*/ 12 w 37"/>
                <a:gd name="T17" fmla="*/ 52 h 52"/>
                <a:gd name="T18" fmla="*/ 12 w 37"/>
                <a:gd name="T19" fmla="*/ 52 h 52"/>
                <a:gd name="T20" fmla="*/ 0 w 37"/>
                <a:gd name="T21" fmla="*/ 52 h 52"/>
                <a:gd name="T22" fmla="*/ 0 w 37"/>
                <a:gd name="T23" fmla="*/ 52 h 52"/>
                <a:gd name="T24" fmla="*/ 0 w 37"/>
                <a:gd name="T25" fmla="*/ 52 h 52"/>
                <a:gd name="T26" fmla="*/ 0 w 37"/>
                <a:gd name="T27" fmla="*/ 52 h 52"/>
                <a:gd name="T28" fmla="*/ 0 w 37"/>
                <a:gd name="T29" fmla="*/ 52 h 52"/>
                <a:gd name="T30" fmla="*/ 0 w 37"/>
                <a:gd name="T31" fmla="*/ 31 h 52"/>
                <a:gd name="T32" fmla="*/ 12 w 37"/>
                <a:gd name="T33" fmla="*/ 10 h 52"/>
                <a:gd name="T34" fmla="*/ 12 w 37"/>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2">
                  <a:moveTo>
                    <a:pt x="12" y="0"/>
                  </a:moveTo>
                  <a:lnTo>
                    <a:pt x="25" y="10"/>
                  </a:lnTo>
                  <a:lnTo>
                    <a:pt x="25" y="31"/>
                  </a:lnTo>
                  <a:lnTo>
                    <a:pt x="25" y="52"/>
                  </a:lnTo>
                  <a:lnTo>
                    <a:pt x="37" y="52"/>
                  </a:lnTo>
                  <a:lnTo>
                    <a:pt x="37" y="52"/>
                  </a:lnTo>
                  <a:lnTo>
                    <a:pt x="37" y="52"/>
                  </a:lnTo>
                  <a:lnTo>
                    <a:pt x="37" y="52"/>
                  </a:lnTo>
                  <a:lnTo>
                    <a:pt x="12" y="52"/>
                  </a:lnTo>
                  <a:lnTo>
                    <a:pt x="12" y="52"/>
                  </a:lnTo>
                  <a:lnTo>
                    <a:pt x="0" y="52"/>
                  </a:lnTo>
                  <a:lnTo>
                    <a:pt x="0" y="52"/>
                  </a:lnTo>
                  <a:lnTo>
                    <a:pt x="0" y="52"/>
                  </a:lnTo>
                  <a:lnTo>
                    <a:pt x="0" y="52"/>
                  </a:lnTo>
                  <a:lnTo>
                    <a:pt x="0" y="52"/>
                  </a:lnTo>
                  <a:lnTo>
                    <a:pt x="0" y="31"/>
                  </a:lnTo>
                  <a:lnTo>
                    <a:pt x="12" y="1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09" name="Line 893"/>
            <p:cNvSpPr>
              <a:spLocks noChangeShapeType="1"/>
            </p:cNvSpPr>
            <p:nvPr/>
          </p:nvSpPr>
          <p:spPr bwMode="auto">
            <a:xfrm>
              <a:off x="3014" y="2539"/>
              <a:ext cx="25"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0" name="Line 894"/>
            <p:cNvSpPr>
              <a:spLocks noChangeShapeType="1"/>
            </p:cNvSpPr>
            <p:nvPr/>
          </p:nvSpPr>
          <p:spPr bwMode="auto">
            <a:xfrm>
              <a:off x="3039" y="261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1" name="Line 895"/>
            <p:cNvSpPr>
              <a:spLocks noChangeShapeType="1"/>
            </p:cNvSpPr>
            <p:nvPr/>
          </p:nvSpPr>
          <p:spPr bwMode="auto">
            <a:xfrm>
              <a:off x="3039" y="2612"/>
              <a:ext cx="3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2" name="Line 896"/>
            <p:cNvSpPr>
              <a:spLocks noChangeShapeType="1"/>
            </p:cNvSpPr>
            <p:nvPr/>
          </p:nvSpPr>
          <p:spPr bwMode="auto">
            <a:xfrm flipV="1">
              <a:off x="2503" y="2757"/>
              <a:ext cx="274"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3" name="Freeform 897"/>
            <p:cNvSpPr>
              <a:spLocks/>
            </p:cNvSpPr>
            <p:nvPr/>
          </p:nvSpPr>
          <p:spPr bwMode="auto">
            <a:xfrm>
              <a:off x="2653" y="2726"/>
              <a:ext cx="137" cy="104"/>
            </a:xfrm>
            <a:custGeom>
              <a:avLst/>
              <a:gdLst>
                <a:gd name="T0" fmla="*/ 0 w 137"/>
                <a:gd name="T1" fmla="*/ 0 h 104"/>
                <a:gd name="T2" fmla="*/ 137 w 137"/>
                <a:gd name="T3" fmla="*/ 31 h 104"/>
                <a:gd name="T4" fmla="*/ 25 w 137"/>
                <a:gd name="T5" fmla="*/ 104 h 104"/>
                <a:gd name="T6" fmla="*/ 62 w 137"/>
                <a:gd name="T7" fmla="*/ 41 h 104"/>
                <a:gd name="T8" fmla="*/ 0 w 137"/>
                <a:gd name="T9" fmla="*/ 0 h 104"/>
              </a:gdLst>
              <a:ahLst/>
              <a:cxnLst>
                <a:cxn ang="0">
                  <a:pos x="T0" y="T1"/>
                </a:cxn>
                <a:cxn ang="0">
                  <a:pos x="T2" y="T3"/>
                </a:cxn>
                <a:cxn ang="0">
                  <a:pos x="T4" y="T5"/>
                </a:cxn>
                <a:cxn ang="0">
                  <a:pos x="T6" y="T7"/>
                </a:cxn>
                <a:cxn ang="0">
                  <a:pos x="T8" y="T9"/>
                </a:cxn>
              </a:cxnLst>
              <a:rect l="0" t="0" r="r" b="b"/>
              <a:pathLst>
                <a:path w="137" h="104">
                  <a:moveTo>
                    <a:pt x="0" y="0"/>
                  </a:moveTo>
                  <a:lnTo>
                    <a:pt x="137" y="31"/>
                  </a:lnTo>
                  <a:lnTo>
                    <a:pt x="25" y="104"/>
                  </a:lnTo>
                  <a:lnTo>
                    <a:pt x="62"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4" name="Line 898"/>
            <p:cNvSpPr>
              <a:spLocks noChangeShapeType="1"/>
            </p:cNvSpPr>
            <p:nvPr/>
          </p:nvSpPr>
          <p:spPr bwMode="auto">
            <a:xfrm flipV="1">
              <a:off x="2104" y="2819"/>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5" name="Freeform 899"/>
            <p:cNvSpPr>
              <a:spLocks/>
            </p:cNvSpPr>
            <p:nvPr/>
          </p:nvSpPr>
          <p:spPr bwMode="auto">
            <a:xfrm>
              <a:off x="2241" y="2788"/>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6" name="Line 900"/>
            <p:cNvSpPr>
              <a:spLocks noChangeShapeType="1"/>
            </p:cNvSpPr>
            <p:nvPr/>
          </p:nvSpPr>
          <p:spPr bwMode="auto">
            <a:xfrm flipV="1">
              <a:off x="1692" y="2881"/>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7" name="Freeform 901"/>
            <p:cNvSpPr>
              <a:spLocks/>
            </p:cNvSpPr>
            <p:nvPr/>
          </p:nvSpPr>
          <p:spPr bwMode="auto">
            <a:xfrm>
              <a:off x="1829" y="2850"/>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8" name="Line 902"/>
            <p:cNvSpPr>
              <a:spLocks noChangeShapeType="1"/>
            </p:cNvSpPr>
            <p:nvPr/>
          </p:nvSpPr>
          <p:spPr bwMode="auto">
            <a:xfrm flipV="1">
              <a:off x="2877" y="2695"/>
              <a:ext cx="2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9" name="Freeform 903"/>
            <p:cNvSpPr>
              <a:spLocks/>
            </p:cNvSpPr>
            <p:nvPr/>
          </p:nvSpPr>
          <p:spPr bwMode="auto">
            <a:xfrm>
              <a:off x="3014" y="2664"/>
              <a:ext cx="150" cy="103"/>
            </a:xfrm>
            <a:custGeom>
              <a:avLst/>
              <a:gdLst>
                <a:gd name="T0" fmla="*/ 0 w 150"/>
                <a:gd name="T1" fmla="*/ 0 h 103"/>
                <a:gd name="T2" fmla="*/ 150 w 150"/>
                <a:gd name="T3" fmla="*/ 31 h 103"/>
                <a:gd name="T4" fmla="*/ 25 w 150"/>
                <a:gd name="T5" fmla="*/ 103 h 103"/>
                <a:gd name="T6" fmla="*/ 75 w 150"/>
                <a:gd name="T7" fmla="*/ 41 h 103"/>
                <a:gd name="T8" fmla="*/ 0 w 150"/>
                <a:gd name="T9" fmla="*/ 0 h 103"/>
              </a:gdLst>
              <a:ahLst/>
              <a:cxnLst>
                <a:cxn ang="0">
                  <a:pos x="T0" y="T1"/>
                </a:cxn>
                <a:cxn ang="0">
                  <a:pos x="T2" y="T3"/>
                </a:cxn>
                <a:cxn ang="0">
                  <a:pos x="T4" y="T5"/>
                </a:cxn>
                <a:cxn ang="0">
                  <a:pos x="T6" y="T7"/>
                </a:cxn>
                <a:cxn ang="0">
                  <a:pos x="T8" y="T9"/>
                </a:cxn>
              </a:cxnLst>
              <a:rect l="0" t="0" r="r" b="b"/>
              <a:pathLst>
                <a:path w="150" h="103">
                  <a:moveTo>
                    <a:pt x="0" y="0"/>
                  </a:moveTo>
                  <a:lnTo>
                    <a:pt x="150" y="31"/>
                  </a:lnTo>
                  <a:lnTo>
                    <a:pt x="25" y="103"/>
                  </a:lnTo>
                  <a:lnTo>
                    <a:pt x="75"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20" name="Rectangle 904"/>
            <p:cNvSpPr>
              <a:spLocks noChangeArrowheads="1"/>
            </p:cNvSpPr>
            <p:nvPr/>
          </p:nvSpPr>
          <p:spPr bwMode="auto">
            <a:xfrm>
              <a:off x="5996" y="2291"/>
              <a:ext cx="67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analysis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1" name="Rectangle 905"/>
            <p:cNvSpPr>
              <a:spLocks noChangeArrowheads="1"/>
            </p:cNvSpPr>
            <p:nvPr/>
          </p:nvSpPr>
          <p:spPr bwMode="auto">
            <a:xfrm>
              <a:off x="5996" y="2457"/>
              <a:ext cx="5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design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2" name="Rectangle 906"/>
            <p:cNvSpPr>
              <a:spLocks noChangeArrowheads="1"/>
            </p:cNvSpPr>
            <p:nvPr/>
          </p:nvSpPr>
          <p:spPr bwMode="auto">
            <a:xfrm>
              <a:off x="4499" y="3690"/>
              <a:ext cx="43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code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3" name="Rectangle 907"/>
            <p:cNvSpPr>
              <a:spLocks noChangeArrowheads="1"/>
            </p:cNvSpPr>
            <p:nvPr/>
          </p:nvSpPr>
          <p:spPr bwMode="auto">
            <a:xfrm>
              <a:off x="4499" y="3856"/>
              <a:ext cx="31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test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4" name="Rectangle 908"/>
            <p:cNvSpPr>
              <a:spLocks noChangeArrowheads="1"/>
            </p:cNvSpPr>
            <p:nvPr/>
          </p:nvSpPr>
          <p:spPr bwMode="auto">
            <a:xfrm>
              <a:off x="3513" y="1099"/>
              <a:ext cx="8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estimation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5" name="Rectangle 909"/>
            <p:cNvSpPr>
              <a:spLocks noChangeArrowheads="1"/>
            </p:cNvSpPr>
            <p:nvPr/>
          </p:nvSpPr>
          <p:spPr bwMode="auto">
            <a:xfrm>
              <a:off x="3513" y="1265"/>
              <a:ext cx="86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scheduling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6" name="Rectangle 910"/>
            <p:cNvSpPr>
              <a:spLocks noChangeArrowheads="1"/>
            </p:cNvSpPr>
            <p:nvPr/>
          </p:nvSpPr>
          <p:spPr bwMode="auto">
            <a:xfrm>
              <a:off x="3513" y="1431"/>
              <a:ext cx="9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risk analysis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916" name="Rectangle 2"/>
          <p:cNvSpPr>
            <a:spLocks noGrp="1" noChangeArrowheads="1"/>
          </p:cNvSpPr>
          <p:nvPr>
            <p:ph type="title"/>
          </p:nvPr>
        </p:nvSpPr>
        <p:spPr>
          <a:xfrm>
            <a:off x="609600" y="433745"/>
            <a:ext cx="10972800" cy="725142"/>
          </a:xfrm>
        </p:spPr>
        <p:txBody>
          <a:bodyPr>
            <a:noAutofit/>
          </a:bodyPr>
          <a:lstStyle/>
          <a:p>
            <a:pPr marL="541338" indent="-541338">
              <a:defRPr/>
            </a:pPr>
            <a:r>
              <a:rPr lang="en-MY" sz="2800" dirty="0"/>
              <a:t>5. Evolutionary Software Process Model: </a:t>
            </a:r>
            <a:br>
              <a:rPr lang="en-MY" sz="2800" dirty="0"/>
            </a:br>
            <a:r>
              <a:rPr lang="en-MY" sz="2800" dirty="0"/>
              <a:t>Spiral Model Example</a:t>
            </a:r>
            <a:endParaRPr sz="2800" dirty="0"/>
          </a:p>
        </p:txBody>
      </p:sp>
      <p:sp>
        <p:nvSpPr>
          <p:cNvPr id="8" name="Line Callout 1 7"/>
          <p:cNvSpPr/>
          <p:nvPr/>
        </p:nvSpPr>
        <p:spPr>
          <a:xfrm>
            <a:off x="7467600" y="1219200"/>
            <a:ext cx="2895600" cy="1066800"/>
          </a:xfrm>
          <a:prstGeom prst="borderCallout1">
            <a:avLst>
              <a:gd name="adj1" fmla="val 18750"/>
              <a:gd name="adj2" fmla="val -8333"/>
              <a:gd name="adj3" fmla="val 314267"/>
              <a:gd name="adj4" fmla="val -39562"/>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User requirements documentation</a:t>
            </a:r>
          </a:p>
        </p:txBody>
      </p:sp>
    </p:spTree>
    <p:extLst>
      <p:ext uri="{BB962C8B-B14F-4D97-AF65-F5344CB8AC3E}">
        <p14:creationId xmlns:p14="http://schemas.microsoft.com/office/powerpoint/2010/main" val="380851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anim calcmode="discrete" valueType="clr">
                                      <p:cBhvr override="childStyle">
                                        <p:cTn id="7"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
                                        </p:tgtEl>
                                        <p:attrNameLst>
                                          <p:attrName>fillcolor</p:attrName>
                                        </p:attrNameLst>
                                      </p:cBhvr>
                                      <p:tavLst>
                                        <p:tav tm="0">
                                          <p:val>
                                            <p:clrVal>
                                              <a:schemeClr val="accent2"/>
                                            </p:clrVal>
                                          </p:val>
                                        </p:tav>
                                        <p:tav tm="50000">
                                          <p:val>
                                            <p:clrVal>
                                              <a:schemeClr val="hlink"/>
                                            </p:clrVal>
                                          </p:val>
                                        </p:tav>
                                      </p:tavLst>
                                    </p:anim>
                                    <p:set>
                                      <p:cBhvr>
                                        <p:cTn id="9" dur="8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5"/>
          <p:cNvSpPr>
            <a:spLocks noGrp="1"/>
          </p:cNvSpPr>
          <p:nvPr>
            <p:ph type="sldNum" sz="quarter" idx="12"/>
          </p:nvPr>
        </p:nvSpPr>
        <p:spPr bwMode="auto">
          <a:noFill/>
          <a:ln>
            <a:miter lim="800000"/>
            <a:headEnd/>
            <a:tailEnd/>
          </a:ln>
        </p:spPr>
        <p:txBody>
          <a:bodyPr/>
          <a:lstStyle/>
          <a:p>
            <a:fld id="{88DB3526-D103-4646-933F-88E2B07E43F6}" type="slidenum">
              <a:rPr lang="en-US" altLang="en-US" smtClean="0"/>
              <a:pPr/>
              <a:t>62</a:t>
            </a:fld>
            <a:endParaRPr lang="en-US" altLang="en-US"/>
          </a:p>
        </p:txBody>
      </p:sp>
      <p:sp>
        <p:nvSpPr>
          <p:cNvPr id="9" name="Rectangle 8"/>
          <p:cNvSpPr/>
          <p:nvPr/>
        </p:nvSpPr>
        <p:spPr>
          <a:xfrm>
            <a:off x="2362200" y="5257800"/>
            <a:ext cx="1676400" cy="4572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Deployment</a:t>
            </a:r>
            <a:endParaRPr lang="en-MY" dirty="0"/>
          </a:p>
        </p:txBody>
      </p:sp>
      <p:grpSp>
        <p:nvGrpSpPr>
          <p:cNvPr id="2" name="Group 4"/>
          <p:cNvGrpSpPr>
            <a:grpSpLocks noChangeAspect="1"/>
          </p:cNvGrpSpPr>
          <p:nvPr/>
        </p:nvGrpSpPr>
        <p:grpSpPr bwMode="auto">
          <a:xfrm>
            <a:off x="1695450" y="1463675"/>
            <a:ext cx="8893176" cy="4954588"/>
            <a:chOff x="1068" y="922"/>
            <a:chExt cx="5602" cy="3121"/>
          </a:xfrm>
        </p:grpSpPr>
        <p:grpSp>
          <p:nvGrpSpPr>
            <p:cNvPr id="4" name="Group 205"/>
            <p:cNvGrpSpPr>
              <a:grpSpLocks/>
            </p:cNvGrpSpPr>
            <p:nvPr/>
          </p:nvGrpSpPr>
          <p:grpSpPr bwMode="auto">
            <a:xfrm>
              <a:off x="1330" y="1793"/>
              <a:ext cx="4429" cy="1679"/>
              <a:chOff x="1330" y="1793"/>
              <a:chExt cx="4429" cy="1679"/>
            </a:xfrm>
          </p:grpSpPr>
          <p:sp>
            <p:nvSpPr>
              <p:cNvPr id="50827" name="Line 5"/>
              <p:cNvSpPr>
                <a:spLocks noChangeShapeType="1"/>
              </p:cNvSpPr>
              <p:nvPr/>
            </p:nvSpPr>
            <p:spPr bwMode="auto">
              <a:xfrm>
                <a:off x="1330"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8" name="Line 6"/>
              <p:cNvSpPr>
                <a:spLocks noChangeShapeType="1"/>
              </p:cNvSpPr>
              <p:nvPr/>
            </p:nvSpPr>
            <p:spPr bwMode="auto">
              <a:xfrm>
                <a:off x="1343"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9" name="Line 7"/>
              <p:cNvSpPr>
                <a:spLocks noChangeShapeType="1"/>
              </p:cNvSpPr>
              <p:nvPr/>
            </p:nvSpPr>
            <p:spPr bwMode="auto">
              <a:xfrm>
                <a:off x="1343" y="2674"/>
                <a:ext cx="25"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0" name="Line 8"/>
              <p:cNvSpPr>
                <a:spLocks noChangeShapeType="1"/>
              </p:cNvSpPr>
              <p:nvPr/>
            </p:nvSpPr>
            <p:spPr bwMode="auto">
              <a:xfrm>
                <a:off x="1368"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1" name="Line 9"/>
              <p:cNvSpPr>
                <a:spLocks noChangeShapeType="1"/>
              </p:cNvSpPr>
              <p:nvPr/>
            </p:nvSpPr>
            <p:spPr bwMode="auto">
              <a:xfrm>
                <a:off x="1368" y="2767"/>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2" name="Line 10"/>
              <p:cNvSpPr>
                <a:spLocks noChangeShapeType="1"/>
              </p:cNvSpPr>
              <p:nvPr/>
            </p:nvSpPr>
            <p:spPr bwMode="auto">
              <a:xfrm>
                <a:off x="1430"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3" name="Line 11"/>
              <p:cNvSpPr>
                <a:spLocks noChangeShapeType="1"/>
              </p:cNvSpPr>
              <p:nvPr/>
            </p:nvSpPr>
            <p:spPr bwMode="auto">
              <a:xfrm>
                <a:off x="1430"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4" name="Line 12"/>
              <p:cNvSpPr>
                <a:spLocks noChangeShapeType="1"/>
              </p:cNvSpPr>
              <p:nvPr/>
            </p:nvSpPr>
            <p:spPr bwMode="auto">
              <a:xfrm>
                <a:off x="1505"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5" name="Line 13"/>
              <p:cNvSpPr>
                <a:spLocks noChangeShapeType="1"/>
              </p:cNvSpPr>
              <p:nvPr/>
            </p:nvSpPr>
            <p:spPr bwMode="auto">
              <a:xfrm>
                <a:off x="1505"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6" name="Line 14"/>
              <p:cNvSpPr>
                <a:spLocks noChangeShapeType="1"/>
              </p:cNvSpPr>
              <p:nvPr/>
            </p:nvSpPr>
            <p:spPr bwMode="auto">
              <a:xfrm>
                <a:off x="1592"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7" name="Line 15"/>
              <p:cNvSpPr>
                <a:spLocks noChangeShapeType="1"/>
              </p:cNvSpPr>
              <p:nvPr/>
            </p:nvSpPr>
            <p:spPr bwMode="auto">
              <a:xfrm>
                <a:off x="1592" y="3016"/>
                <a:ext cx="11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8" name="Line 16"/>
              <p:cNvSpPr>
                <a:spLocks noChangeShapeType="1"/>
              </p:cNvSpPr>
              <p:nvPr/>
            </p:nvSpPr>
            <p:spPr bwMode="auto">
              <a:xfrm>
                <a:off x="170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9" name="Line 17"/>
              <p:cNvSpPr>
                <a:spLocks noChangeShapeType="1"/>
              </p:cNvSpPr>
              <p:nvPr/>
            </p:nvSpPr>
            <p:spPr bwMode="auto">
              <a:xfrm>
                <a:off x="1705" y="3089"/>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0" name="Line 18"/>
              <p:cNvSpPr>
                <a:spLocks noChangeShapeType="1"/>
              </p:cNvSpPr>
              <p:nvPr/>
            </p:nvSpPr>
            <p:spPr bwMode="auto">
              <a:xfrm>
                <a:off x="1829"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1" name="Line 19"/>
              <p:cNvSpPr>
                <a:spLocks noChangeShapeType="1"/>
              </p:cNvSpPr>
              <p:nvPr/>
            </p:nvSpPr>
            <p:spPr bwMode="auto">
              <a:xfrm>
                <a:off x="1829" y="3151"/>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2" name="Line 20"/>
              <p:cNvSpPr>
                <a:spLocks noChangeShapeType="1"/>
              </p:cNvSpPr>
              <p:nvPr/>
            </p:nvSpPr>
            <p:spPr bwMode="auto">
              <a:xfrm>
                <a:off x="1979"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3" name="Line 21"/>
              <p:cNvSpPr>
                <a:spLocks noChangeShapeType="1"/>
              </p:cNvSpPr>
              <p:nvPr/>
            </p:nvSpPr>
            <p:spPr bwMode="auto">
              <a:xfrm>
                <a:off x="1979"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4" name="Line 22"/>
              <p:cNvSpPr>
                <a:spLocks noChangeShapeType="1"/>
              </p:cNvSpPr>
              <p:nvPr/>
            </p:nvSpPr>
            <p:spPr bwMode="auto">
              <a:xfrm>
                <a:off x="2303"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5" name="Line 23"/>
              <p:cNvSpPr>
                <a:spLocks noChangeShapeType="1"/>
              </p:cNvSpPr>
              <p:nvPr/>
            </p:nvSpPr>
            <p:spPr bwMode="auto">
              <a:xfrm>
                <a:off x="2303" y="3327"/>
                <a:ext cx="3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6" name="Line 24"/>
              <p:cNvSpPr>
                <a:spLocks noChangeShapeType="1"/>
              </p:cNvSpPr>
              <p:nvPr/>
            </p:nvSpPr>
            <p:spPr bwMode="auto">
              <a:xfrm>
                <a:off x="2678"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7" name="Line 25"/>
              <p:cNvSpPr>
                <a:spLocks noChangeShapeType="1"/>
              </p:cNvSpPr>
              <p:nvPr/>
            </p:nvSpPr>
            <p:spPr bwMode="auto">
              <a:xfrm>
                <a:off x="2678" y="3410"/>
                <a:ext cx="424"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8" name="Line 26"/>
              <p:cNvSpPr>
                <a:spLocks noChangeShapeType="1"/>
              </p:cNvSpPr>
              <p:nvPr/>
            </p:nvSpPr>
            <p:spPr bwMode="auto">
              <a:xfrm>
                <a:off x="3102"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9" name="Line 27"/>
              <p:cNvSpPr>
                <a:spLocks noChangeShapeType="1"/>
              </p:cNvSpPr>
              <p:nvPr/>
            </p:nvSpPr>
            <p:spPr bwMode="auto">
              <a:xfrm>
                <a:off x="3102" y="3462"/>
                <a:ext cx="436"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0" name="Line 28"/>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1" name="Line 29"/>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2" name="Line 30"/>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3" name="Line 31"/>
              <p:cNvSpPr>
                <a:spLocks noChangeShapeType="1"/>
              </p:cNvSpPr>
              <p:nvPr/>
            </p:nvSpPr>
            <p:spPr bwMode="auto">
              <a:xfrm flipV="1">
                <a:off x="3538" y="3462"/>
                <a:ext cx="44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4" name="Line 32"/>
              <p:cNvSpPr>
                <a:spLocks noChangeShapeType="1"/>
              </p:cNvSpPr>
              <p:nvPr/>
            </p:nvSpPr>
            <p:spPr bwMode="auto">
              <a:xfrm>
                <a:off x="3987"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5" name="Line 33"/>
              <p:cNvSpPr>
                <a:spLocks noChangeShapeType="1"/>
              </p:cNvSpPr>
              <p:nvPr/>
            </p:nvSpPr>
            <p:spPr bwMode="auto">
              <a:xfrm flipV="1">
                <a:off x="3987" y="3410"/>
                <a:ext cx="4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6" name="Line 34"/>
              <p:cNvSpPr>
                <a:spLocks noChangeShapeType="1"/>
              </p:cNvSpPr>
              <p:nvPr/>
            </p:nvSpPr>
            <p:spPr bwMode="auto">
              <a:xfrm>
                <a:off x="4412"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7" name="Line 35"/>
              <p:cNvSpPr>
                <a:spLocks noChangeShapeType="1"/>
              </p:cNvSpPr>
              <p:nvPr/>
            </p:nvSpPr>
            <p:spPr bwMode="auto">
              <a:xfrm flipV="1">
                <a:off x="4412" y="3327"/>
                <a:ext cx="3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8" name="Line 36"/>
              <p:cNvSpPr>
                <a:spLocks noChangeShapeType="1"/>
              </p:cNvSpPr>
              <p:nvPr/>
            </p:nvSpPr>
            <p:spPr bwMode="auto">
              <a:xfrm>
                <a:off x="4786"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9" name="Line 37"/>
              <p:cNvSpPr>
                <a:spLocks noChangeShapeType="1"/>
              </p:cNvSpPr>
              <p:nvPr/>
            </p:nvSpPr>
            <p:spPr bwMode="auto">
              <a:xfrm flipV="1">
                <a:off x="4786"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0" name="Line 38"/>
              <p:cNvSpPr>
                <a:spLocks noChangeShapeType="1"/>
              </p:cNvSpPr>
              <p:nvPr/>
            </p:nvSpPr>
            <p:spPr bwMode="auto">
              <a:xfrm>
                <a:off x="511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1" name="Line 39"/>
              <p:cNvSpPr>
                <a:spLocks noChangeShapeType="1"/>
              </p:cNvSpPr>
              <p:nvPr/>
            </p:nvSpPr>
            <p:spPr bwMode="auto">
              <a:xfrm flipV="1">
                <a:off x="5110" y="3151"/>
                <a:ext cx="1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2" name="Line 40"/>
              <p:cNvSpPr>
                <a:spLocks noChangeShapeType="1"/>
              </p:cNvSpPr>
              <p:nvPr/>
            </p:nvSpPr>
            <p:spPr bwMode="auto">
              <a:xfrm>
                <a:off x="5247"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3" name="Line 41"/>
              <p:cNvSpPr>
                <a:spLocks noChangeShapeType="1"/>
              </p:cNvSpPr>
              <p:nvPr/>
            </p:nvSpPr>
            <p:spPr bwMode="auto">
              <a:xfrm flipV="1">
                <a:off x="5247" y="3089"/>
                <a:ext cx="1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4" name="Line 42"/>
              <p:cNvSpPr>
                <a:spLocks noChangeShapeType="1"/>
              </p:cNvSpPr>
              <p:nvPr/>
            </p:nvSpPr>
            <p:spPr bwMode="auto">
              <a:xfrm>
                <a:off x="538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5" name="Line 43"/>
              <p:cNvSpPr>
                <a:spLocks noChangeShapeType="1"/>
              </p:cNvSpPr>
              <p:nvPr/>
            </p:nvSpPr>
            <p:spPr bwMode="auto">
              <a:xfrm flipV="1">
                <a:off x="5385" y="3016"/>
                <a:ext cx="1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6" name="Line 44"/>
              <p:cNvSpPr>
                <a:spLocks noChangeShapeType="1"/>
              </p:cNvSpPr>
              <p:nvPr/>
            </p:nvSpPr>
            <p:spPr bwMode="auto">
              <a:xfrm>
                <a:off x="5497"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7" name="Line 45"/>
              <p:cNvSpPr>
                <a:spLocks noChangeShapeType="1"/>
              </p:cNvSpPr>
              <p:nvPr/>
            </p:nvSpPr>
            <p:spPr bwMode="auto">
              <a:xfrm flipV="1">
                <a:off x="5497"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8" name="Line 46"/>
              <p:cNvSpPr>
                <a:spLocks noChangeShapeType="1"/>
              </p:cNvSpPr>
              <p:nvPr/>
            </p:nvSpPr>
            <p:spPr bwMode="auto">
              <a:xfrm>
                <a:off x="5584"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9" name="Line 47"/>
              <p:cNvSpPr>
                <a:spLocks noChangeShapeType="1"/>
              </p:cNvSpPr>
              <p:nvPr/>
            </p:nvSpPr>
            <p:spPr bwMode="auto">
              <a:xfrm flipV="1">
                <a:off x="5584"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0" name="Line 48"/>
              <p:cNvSpPr>
                <a:spLocks noChangeShapeType="1"/>
              </p:cNvSpPr>
              <p:nvPr/>
            </p:nvSpPr>
            <p:spPr bwMode="auto">
              <a:xfrm>
                <a:off x="5659"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1" name="Line 49"/>
              <p:cNvSpPr>
                <a:spLocks noChangeShapeType="1"/>
              </p:cNvSpPr>
              <p:nvPr/>
            </p:nvSpPr>
            <p:spPr bwMode="auto">
              <a:xfrm flipV="1">
                <a:off x="5659" y="2767"/>
                <a:ext cx="50"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2" name="Line 50"/>
              <p:cNvSpPr>
                <a:spLocks noChangeShapeType="1"/>
              </p:cNvSpPr>
              <p:nvPr/>
            </p:nvSpPr>
            <p:spPr bwMode="auto">
              <a:xfrm>
                <a:off x="5709"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3" name="Line 51"/>
              <p:cNvSpPr>
                <a:spLocks noChangeShapeType="1"/>
              </p:cNvSpPr>
              <p:nvPr/>
            </p:nvSpPr>
            <p:spPr bwMode="auto">
              <a:xfrm flipV="1">
                <a:off x="5709" y="2674"/>
                <a:ext cx="3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4" name="Line 52"/>
              <p:cNvSpPr>
                <a:spLocks noChangeShapeType="1"/>
              </p:cNvSpPr>
              <p:nvPr/>
            </p:nvSpPr>
            <p:spPr bwMode="auto">
              <a:xfrm>
                <a:off x="5746"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5" name="Line 53"/>
              <p:cNvSpPr>
                <a:spLocks noChangeShapeType="1"/>
              </p:cNvSpPr>
              <p:nvPr/>
            </p:nvSpPr>
            <p:spPr bwMode="auto">
              <a:xfrm flipV="1">
                <a:off x="5746"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6" name="Line 54"/>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7" name="Line 55"/>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8" name="Line 56"/>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9" name="Line 57"/>
              <p:cNvSpPr>
                <a:spLocks noChangeShapeType="1"/>
              </p:cNvSpPr>
              <p:nvPr/>
            </p:nvSpPr>
            <p:spPr bwMode="auto">
              <a:xfrm flipH="1" flipV="1">
                <a:off x="5746" y="2508"/>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0" name="Line 58"/>
              <p:cNvSpPr>
                <a:spLocks noChangeShapeType="1"/>
              </p:cNvSpPr>
              <p:nvPr/>
            </p:nvSpPr>
            <p:spPr bwMode="auto">
              <a:xfrm>
                <a:off x="5746"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1" name="Line 59"/>
              <p:cNvSpPr>
                <a:spLocks noChangeShapeType="1"/>
              </p:cNvSpPr>
              <p:nvPr/>
            </p:nvSpPr>
            <p:spPr bwMode="auto">
              <a:xfrm flipH="1" flipV="1">
                <a:off x="5721"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2" name="Line 60"/>
              <p:cNvSpPr>
                <a:spLocks noChangeShapeType="1"/>
              </p:cNvSpPr>
              <p:nvPr/>
            </p:nvSpPr>
            <p:spPr bwMode="auto">
              <a:xfrm>
                <a:off x="5721"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3" name="Line 61"/>
              <p:cNvSpPr>
                <a:spLocks noChangeShapeType="1"/>
              </p:cNvSpPr>
              <p:nvPr/>
            </p:nvSpPr>
            <p:spPr bwMode="auto">
              <a:xfrm flipH="1" flipV="1">
                <a:off x="5671"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4" name="Line 62"/>
              <p:cNvSpPr>
                <a:spLocks noChangeShapeType="1"/>
              </p:cNvSpPr>
              <p:nvPr/>
            </p:nvSpPr>
            <p:spPr bwMode="auto">
              <a:xfrm>
                <a:off x="5671"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5" name="Line 63"/>
              <p:cNvSpPr>
                <a:spLocks noChangeShapeType="1"/>
              </p:cNvSpPr>
              <p:nvPr/>
            </p:nvSpPr>
            <p:spPr bwMode="auto">
              <a:xfrm flipH="1" flipV="1">
                <a:off x="5609" y="2280"/>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6" name="Line 64"/>
              <p:cNvSpPr>
                <a:spLocks noChangeShapeType="1"/>
              </p:cNvSpPr>
              <p:nvPr/>
            </p:nvSpPr>
            <p:spPr bwMode="auto">
              <a:xfrm>
                <a:off x="5609"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7" name="Line 65"/>
              <p:cNvSpPr>
                <a:spLocks noChangeShapeType="1"/>
              </p:cNvSpPr>
              <p:nvPr/>
            </p:nvSpPr>
            <p:spPr bwMode="auto">
              <a:xfrm flipH="1" flipV="1">
                <a:off x="5522"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8" name="Line 66"/>
              <p:cNvSpPr>
                <a:spLocks noChangeShapeType="1"/>
              </p:cNvSpPr>
              <p:nvPr/>
            </p:nvSpPr>
            <p:spPr bwMode="auto">
              <a:xfrm>
                <a:off x="5522"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9" name="Line 67"/>
              <p:cNvSpPr>
                <a:spLocks noChangeShapeType="1"/>
              </p:cNvSpPr>
              <p:nvPr/>
            </p:nvSpPr>
            <p:spPr bwMode="auto">
              <a:xfrm flipH="1" flipV="1">
                <a:off x="5422"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0" name="Line 68"/>
              <p:cNvSpPr>
                <a:spLocks noChangeShapeType="1"/>
              </p:cNvSpPr>
              <p:nvPr/>
            </p:nvSpPr>
            <p:spPr bwMode="auto">
              <a:xfrm>
                <a:off x="5422"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1" name="Line 69"/>
              <p:cNvSpPr>
                <a:spLocks noChangeShapeType="1"/>
              </p:cNvSpPr>
              <p:nvPr/>
            </p:nvSpPr>
            <p:spPr bwMode="auto">
              <a:xfrm flipH="1" flipV="1">
                <a:off x="5310"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2" name="Line 70"/>
              <p:cNvSpPr>
                <a:spLocks noChangeShapeType="1"/>
              </p:cNvSpPr>
              <p:nvPr/>
            </p:nvSpPr>
            <p:spPr bwMode="auto">
              <a:xfrm>
                <a:off x="5310"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3" name="Line 71"/>
              <p:cNvSpPr>
                <a:spLocks noChangeShapeType="1"/>
              </p:cNvSpPr>
              <p:nvPr/>
            </p:nvSpPr>
            <p:spPr bwMode="auto">
              <a:xfrm flipH="1" flipV="1">
                <a:off x="5185"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4" name="Line 72"/>
              <p:cNvSpPr>
                <a:spLocks noChangeShapeType="1"/>
              </p:cNvSpPr>
              <p:nvPr/>
            </p:nvSpPr>
            <p:spPr bwMode="auto">
              <a:xfrm>
                <a:off x="5185"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5" name="Line 73"/>
              <p:cNvSpPr>
                <a:spLocks noChangeShapeType="1"/>
              </p:cNvSpPr>
              <p:nvPr/>
            </p:nvSpPr>
            <p:spPr bwMode="auto">
              <a:xfrm flipH="1" flipV="1">
                <a:off x="4886" y="1928"/>
                <a:ext cx="299"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6" name="Line 74"/>
              <p:cNvSpPr>
                <a:spLocks noChangeShapeType="1"/>
              </p:cNvSpPr>
              <p:nvPr/>
            </p:nvSpPr>
            <p:spPr bwMode="auto">
              <a:xfrm>
                <a:off x="4886"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7" name="Line 75"/>
              <p:cNvSpPr>
                <a:spLocks noChangeShapeType="1"/>
              </p:cNvSpPr>
              <p:nvPr/>
            </p:nvSpPr>
            <p:spPr bwMode="auto">
              <a:xfrm flipH="1" flipV="1">
                <a:off x="4549" y="1855"/>
                <a:ext cx="3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8" name="Line 76"/>
              <p:cNvSpPr>
                <a:spLocks noChangeShapeType="1"/>
              </p:cNvSpPr>
              <p:nvPr/>
            </p:nvSpPr>
            <p:spPr bwMode="auto">
              <a:xfrm>
                <a:off x="4549"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9" name="Line 77"/>
              <p:cNvSpPr>
                <a:spLocks noChangeShapeType="1"/>
              </p:cNvSpPr>
              <p:nvPr/>
            </p:nvSpPr>
            <p:spPr bwMode="auto">
              <a:xfrm flipH="1" flipV="1">
                <a:off x="4187" y="1814"/>
                <a:ext cx="3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0" name="Line 78"/>
              <p:cNvSpPr>
                <a:spLocks noChangeShapeType="1"/>
              </p:cNvSpPr>
              <p:nvPr/>
            </p:nvSpPr>
            <p:spPr bwMode="auto">
              <a:xfrm>
                <a:off x="4187"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1" name="Line 79"/>
              <p:cNvSpPr>
                <a:spLocks noChangeShapeType="1"/>
              </p:cNvSpPr>
              <p:nvPr/>
            </p:nvSpPr>
            <p:spPr bwMode="auto">
              <a:xfrm flipH="1" flipV="1">
                <a:off x="3788"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2" name="Line 80"/>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3" name="Line 81"/>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4" name="Line 82"/>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5" name="Line 83"/>
              <p:cNvSpPr>
                <a:spLocks noChangeShapeType="1"/>
              </p:cNvSpPr>
              <p:nvPr/>
            </p:nvSpPr>
            <p:spPr bwMode="auto">
              <a:xfrm flipH="1">
                <a:off x="3389"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6" name="Line 84"/>
              <p:cNvSpPr>
                <a:spLocks noChangeShapeType="1"/>
              </p:cNvSpPr>
              <p:nvPr/>
            </p:nvSpPr>
            <p:spPr bwMode="auto">
              <a:xfrm>
                <a:off x="3389"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7" name="Line 85"/>
              <p:cNvSpPr>
                <a:spLocks noChangeShapeType="1"/>
              </p:cNvSpPr>
              <p:nvPr/>
            </p:nvSpPr>
            <p:spPr bwMode="auto">
              <a:xfrm flipH="1">
                <a:off x="3014" y="1814"/>
                <a:ext cx="37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8" name="Line 86"/>
              <p:cNvSpPr>
                <a:spLocks noChangeShapeType="1"/>
              </p:cNvSpPr>
              <p:nvPr/>
            </p:nvSpPr>
            <p:spPr bwMode="auto">
              <a:xfrm>
                <a:off x="3014"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9" name="Line 87"/>
              <p:cNvSpPr>
                <a:spLocks noChangeShapeType="1"/>
              </p:cNvSpPr>
              <p:nvPr/>
            </p:nvSpPr>
            <p:spPr bwMode="auto">
              <a:xfrm flipH="1">
                <a:off x="2678" y="1855"/>
                <a:ext cx="336"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0" name="Line 88"/>
              <p:cNvSpPr>
                <a:spLocks noChangeShapeType="1"/>
              </p:cNvSpPr>
              <p:nvPr/>
            </p:nvSpPr>
            <p:spPr bwMode="auto">
              <a:xfrm>
                <a:off x="2678"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1" name="Line 89"/>
              <p:cNvSpPr>
                <a:spLocks noChangeShapeType="1"/>
              </p:cNvSpPr>
              <p:nvPr/>
            </p:nvSpPr>
            <p:spPr bwMode="auto">
              <a:xfrm flipH="1">
                <a:off x="2391" y="1928"/>
                <a:ext cx="287"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2" name="Line 90"/>
              <p:cNvSpPr>
                <a:spLocks noChangeShapeType="1"/>
              </p:cNvSpPr>
              <p:nvPr/>
            </p:nvSpPr>
            <p:spPr bwMode="auto">
              <a:xfrm>
                <a:off x="2391"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3" name="Line 91"/>
              <p:cNvSpPr>
                <a:spLocks noChangeShapeType="1"/>
              </p:cNvSpPr>
              <p:nvPr/>
            </p:nvSpPr>
            <p:spPr bwMode="auto">
              <a:xfrm flipH="1">
                <a:off x="2266"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4" name="Line 92"/>
              <p:cNvSpPr>
                <a:spLocks noChangeShapeType="1"/>
              </p:cNvSpPr>
              <p:nvPr/>
            </p:nvSpPr>
            <p:spPr bwMode="auto">
              <a:xfrm>
                <a:off x="2266"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5" name="Line 93"/>
              <p:cNvSpPr>
                <a:spLocks noChangeShapeType="1"/>
              </p:cNvSpPr>
              <p:nvPr/>
            </p:nvSpPr>
            <p:spPr bwMode="auto">
              <a:xfrm flipH="1">
                <a:off x="2154"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6" name="Line 94"/>
              <p:cNvSpPr>
                <a:spLocks noChangeShapeType="1"/>
              </p:cNvSpPr>
              <p:nvPr/>
            </p:nvSpPr>
            <p:spPr bwMode="auto">
              <a:xfrm>
                <a:off x="2154"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7" name="Line 95"/>
              <p:cNvSpPr>
                <a:spLocks noChangeShapeType="1"/>
              </p:cNvSpPr>
              <p:nvPr/>
            </p:nvSpPr>
            <p:spPr bwMode="auto">
              <a:xfrm flipH="1">
                <a:off x="2054"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8" name="Line 96"/>
              <p:cNvSpPr>
                <a:spLocks noChangeShapeType="1"/>
              </p:cNvSpPr>
              <p:nvPr/>
            </p:nvSpPr>
            <p:spPr bwMode="auto">
              <a:xfrm>
                <a:off x="2054"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9" name="Line 97"/>
              <p:cNvSpPr>
                <a:spLocks noChangeShapeType="1"/>
              </p:cNvSpPr>
              <p:nvPr/>
            </p:nvSpPr>
            <p:spPr bwMode="auto">
              <a:xfrm flipH="1">
                <a:off x="1967"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0" name="Line 98"/>
              <p:cNvSpPr>
                <a:spLocks noChangeShapeType="1"/>
              </p:cNvSpPr>
              <p:nvPr/>
            </p:nvSpPr>
            <p:spPr bwMode="auto">
              <a:xfrm>
                <a:off x="1967"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1" name="Line 99"/>
              <p:cNvSpPr>
                <a:spLocks noChangeShapeType="1"/>
              </p:cNvSpPr>
              <p:nvPr/>
            </p:nvSpPr>
            <p:spPr bwMode="auto">
              <a:xfrm flipH="1">
                <a:off x="1904" y="2280"/>
                <a:ext cx="6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2" name="Line 100"/>
              <p:cNvSpPr>
                <a:spLocks noChangeShapeType="1"/>
              </p:cNvSpPr>
              <p:nvPr/>
            </p:nvSpPr>
            <p:spPr bwMode="auto">
              <a:xfrm>
                <a:off x="1904"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3" name="Line 101"/>
              <p:cNvSpPr>
                <a:spLocks noChangeShapeType="1"/>
              </p:cNvSpPr>
              <p:nvPr/>
            </p:nvSpPr>
            <p:spPr bwMode="auto">
              <a:xfrm flipH="1">
                <a:off x="1854"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4" name="Line 102"/>
              <p:cNvSpPr>
                <a:spLocks noChangeShapeType="1"/>
              </p:cNvSpPr>
              <p:nvPr/>
            </p:nvSpPr>
            <p:spPr bwMode="auto">
              <a:xfrm>
                <a:off x="1854"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5" name="Line 103"/>
              <p:cNvSpPr>
                <a:spLocks noChangeShapeType="1"/>
              </p:cNvSpPr>
              <p:nvPr/>
            </p:nvSpPr>
            <p:spPr bwMode="auto">
              <a:xfrm flipH="1">
                <a:off x="1829"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6" name="Line 104"/>
              <p:cNvSpPr>
                <a:spLocks noChangeShapeType="1"/>
              </p:cNvSpPr>
              <p:nvPr/>
            </p:nvSpPr>
            <p:spPr bwMode="auto">
              <a:xfrm>
                <a:off x="1829"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7" name="Line 105"/>
              <p:cNvSpPr>
                <a:spLocks noChangeShapeType="1"/>
              </p:cNvSpPr>
              <p:nvPr/>
            </p:nvSpPr>
            <p:spPr bwMode="auto">
              <a:xfrm flipH="1">
                <a:off x="1817" y="2508"/>
                <a:ext cx="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8" name="Line 106"/>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9" name="Line 107"/>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0" name="Line 108"/>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1" name="Line 109"/>
              <p:cNvSpPr>
                <a:spLocks noChangeShapeType="1"/>
              </p:cNvSpPr>
              <p:nvPr/>
            </p:nvSpPr>
            <p:spPr bwMode="auto">
              <a:xfrm>
                <a:off x="1817" y="2591"/>
                <a:ext cx="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2" name="Line 110"/>
              <p:cNvSpPr>
                <a:spLocks noChangeShapeType="1"/>
              </p:cNvSpPr>
              <p:nvPr/>
            </p:nvSpPr>
            <p:spPr bwMode="auto">
              <a:xfrm>
                <a:off x="182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3" name="Line 111"/>
              <p:cNvSpPr>
                <a:spLocks noChangeShapeType="1"/>
              </p:cNvSpPr>
              <p:nvPr/>
            </p:nvSpPr>
            <p:spPr bwMode="auto">
              <a:xfrm>
                <a:off x="1829" y="2664"/>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4" name="Line 112"/>
              <p:cNvSpPr>
                <a:spLocks noChangeShapeType="1"/>
              </p:cNvSpPr>
              <p:nvPr/>
            </p:nvSpPr>
            <p:spPr bwMode="auto">
              <a:xfrm>
                <a:off x="1854"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5" name="Line 113"/>
              <p:cNvSpPr>
                <a:spLocks noChangeShapeType="1"/>
              </p:cNvSpPr>
              <p:nvPr/>
            </p:nvSpPr>
            <p:spPr bwMode="auto">
              <a:xfrm>
                <a:off x="1854" y="2736"/>
                <a:ext cx="5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6" name="Line 114"/>
              <p:cNvSpPr>
                <a:spLocks noChangeShapeType="1"/>
              </p:cNvSpPr>
              <p:nvPr/>
            </p:nvSpPr>
            <p:spPr bwMode="auto">
              <a:xfrm>
                <a:off x="1904"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7" name="Line 115"/>
              <p:cNvSpPr>
                <a:spLocks noChangeShapeType="1"/>
              </p:cNvSpPr>
              <p:nvPr/>
            </p:nvSpPr>
            <p:spPr bwMode="auto">
              <a:xfrm>
                <a:off x="1904" y="2809"/>
                <a:ext cx="6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8" name="Line 116"/>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9" name="Line 117"/>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0" name="Line 118"/>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1" name="Line 119"/>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2" name="Line 120"/>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3" name="Line 121"/>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4" name="Line 122"/>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5" name="Line 123"/>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6" name="Line 124"/>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7" name="Line 125"/>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8" name="Line 126"/>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9" name="Line 127"/>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0" name="Line 128"/>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1" name="Line 129"/>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2" name="Line 130"/>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3" name="Line 131"/>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4" name="Line 132"/>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5" name="Line 133"/>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6" name="Line 134"/>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7" name="Line 135"/>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8" name="Line 136"/>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9" name="Line 137"/>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0" name="Line 138"/>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1" name="Line 139"/>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2" name="Line 140"/>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3" name="Line 141"/>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4" name="Line 142"/>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5" name="Line 143"/>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6" name="Line 144"/>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7" name="Line 145"/>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8" name="Line 146"/>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9" name="Line 147"/>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0" name="Line 148"/>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1" name="Line 149"/>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2" name="Line 150"/>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3" name="Line 151"/>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4" name="Line 152"/>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5" name="Line 153"/>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6" name="Line 154"/>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7" name="Line 155"/>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8" name="Line 156"/>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9" name="Line 157"/>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0" name="Line 158"/>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1" name="Line 159"/>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2" name="Line 160"/>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3" name="Line 161"/>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4" name="Line 162"/>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5" name="Line 163"/>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6" name="Line 164"/>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7" name="Line 165"/>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8" name="Line 166"/>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9" name="Line 167"/>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0" name="Line 168"/>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1" name="Line 169"/>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2" name="Line 170"/>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3" name="Line 171"/>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4" name="Line 172"/>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5" name="Line 173"/>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6" name="Line 174"/>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7" name="Line 175"/>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8" name="Line 176"/>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9" name="Line 177"/>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0" name="Line 178"/>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1" name="Line 179"/>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2" name="Line 180"/>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3" name="Line 181"/>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4" name="Line 182"/>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5" name="Line 183"/>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6" name="Line 184"/>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7" name="Line 185"/>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8" name="Line 186"/>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9" name="Line 187"/>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0" name="Line 188"/>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1" name="Line 189"/>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2" name="Line 190"/>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3" name="Line 191"/>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4" name="Line 192"/>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5" name="Line 193"/>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6" name="Line 194"/>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7" name="Line 195"/>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8" name="Line 196"/>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9" name="Line 197"/>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0" name="Line 198"/>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1" name="Line 199"/>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2" name="Line 200"/>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3" name="Line 201"/>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4" name="Line 202"/>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5" name="Line 203"/>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6" name="Line 204"/>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5" name="Group 406"/>
            <p:cNvGrpSpPr>
              <a:grpSpLocks/>
            </p:cNvGrpSpPr>
            <p:nvPr/>
          </p:nvGrpSpPr>
          <p:grpSpPr bwMode="auto">
            <a:xfrm>
              <a:off x="1967" y="1938"/>
              <a:ext cx="3492" cy="1379"/>
              <a:chOff x="1967" y="1938"/>
              <a:chExt cx="3492" cy="1379"/>
            </a:xfrm>
          </p:grpSpPr>
          <p:sp>
            <p:nvSpPr>
              <p:cNvPr id="50627" name="Line 206"/>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8" name="Line 207"/>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9" name="Line 208"/>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0" name="Line 209"/>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1" name="Line 210"/>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2" name="Line 211"/>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3" name="Line 212"/>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4" name="Line 213"/>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5" name="Line 214"/>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6" name="Line 215"/>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7" name="Line 216"/>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8" name="Line 217"/>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9" name="Line 218"/>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0" name="Line 219"/>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1" name="Line 22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2" name="Line 22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3" name="Line 22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4" name="Line 22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5" name="Line 22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6" name="Line 22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7" name="Line 22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8" name="Line 22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9" name="Line 22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0" name="Line 22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1" name="Line 23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2" name="Line 23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3" name="Line 23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4" name="Line 23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5" name="Line 23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6" name="Line 23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7" name="Line 23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8" name="Line 23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9" name="Line 23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0" name="Line 23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1" name="Line 24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2" name="Line 24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3" name="Line 24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4" name="Line 24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5" name="Line 24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6" name="Line 24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7" name="Line 24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8" name="Line 24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9" name="Line 24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0" name="Line 24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1" name="Line 25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2" name="Line 25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3" name="Line 25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4" name="Line 25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5" name="Line 25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6" name="Line 25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7" name="Line 25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8" name="Line 25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9" name="Line 258"/>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0" name="Line 259"/>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1" name="Line 260"/>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2" name="Line 26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3" name="Line 26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4" name="Line 26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5" name="Line 264"/>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6" name="Line 265"/>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7" name="Line 266"/>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8" name="Line 26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9" name="Line 26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0" name="Line 26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1" name="Line 27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2" name="Line 27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3" name="Line 27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4" name="Line 27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5" name="Line 27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6" name="Line 27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7" name="Line 27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8" name="Line 27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9" name="Line 27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0" name="Line 27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1" name="Line 28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2" name="Line 28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3" name="Line 282"/>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4" name="Line 283"/>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5" name="Line 284"/>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6" name="Line 28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7" name="Line 28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8" name="Line 28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9" name="Line 28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0" name="Line 28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1" name="Line 29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2" name="Line 29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3" name="Line 29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4" name="Line 29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5" name="Line 29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6" name="Line 29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7" name="Line 29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8" name="Line 29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9" name="Line 29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0" name="Line 29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1" name="Line 30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2" name="Line 30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3" name="Line 30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4" name="Line 30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5" name="Line 30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6" name="Line 30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7" name="Line 30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8" name="Line 30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9" name="Line 30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0" name="Line 30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1" name="Line 31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2" name="Line 31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3" name="Line 31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4" name="Line 31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5" name="Line 31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6" name="Line 31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7" name="Line 31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8" name="Line 31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9" name="Line 31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0" name="Line 31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1" name="Line 32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2" name="Line 32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3" name="Line 32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4" name="Line 32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5" name="Line 32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6" name="Line 32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7" name="Line 32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8" name="Line 32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9" name="Line 32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0" name="Line 32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1" name="Line 33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2" name="Line 33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3" name="Line 33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4" name="Line 33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5" name="Line 33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6" name="Line 33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7" name="Line 33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8" name="Line 33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9" name="Line 33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0" name="Line 33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1" name="Line 34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2" name="Line 34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3" name="Line 34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4" name="Line 34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5" name="Line 34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6" name="Line 34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7" name="Line 34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8" name="Line 34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9" name="Line 348"/>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0" name="Line 349"/>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1" name="Line 350"/>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2" name="Line 351"/>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3" name="Line 352"/>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4" name="Line 35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5" name="Line 35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6" name="Line 35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7" name="Line 35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8" name="Line 35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9" name="Line 35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0" name="Line 35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1" name="Line 36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2" name="Line 36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3" name="Line 36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4" name="Line 36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5" name="Line 36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6" name="Line 36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7" name="Line 36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8" name="Line 36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9" name="Line 36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0" name="Line 36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1" name="Line 37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2" name="Line 37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3" name="Line 372"/>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4" name="Freeform 373"/>
              <p:cNvSpPr>
                <a:spLocks/>
              </p:cNvSpPr>
              <p:nvPr/>
            </p:nvSpPr>
            <p:spPr bwMode="auto">
              <a:xfrm>
                <a:off x="1967" y="1938"/>
                <a:ext cx="3492" cy="1379"/>
              </a:xfrm>
              <a:custGeom>
                <a:avLst/>
                <a:gdLst>
                  <a:gd name="T0" fmla="*/ 287 w 3492"/>
                  <a:gd name="T1" fmla="*/ 1130 h 1379"/>
                  <a:gd name="T2" fmla="*/ 561 w 3492"/>
                  <a:gd name="T3" fmla="*/ 1234 h 1379"/>
                  <a:gd name="T4" fmla="*/ 1272 w 3492"/>
                  <a:gd name="T5" fmla="*/ 1368 h 1379"/>
                  <a:gd name="T6" fmla="*/ 2045 w 3492"/>
                  <a:gd name="T7" fmla="*/ 1368 h 1379"/>
                  <a:gd name="T8" fmla="*/ 2968 w 3492"/>
                  <a:gd name="T9" fmla="*/ 1171 h 1379"/>
                  <a:gd name="T10" fmla="*/ 3280 w 3492"/>
                  <a:gd name="T11" fmla="*/ 995 h 1379"/>
                  <a:gd name="T12" fmla="*/ 3455 w 3492"/>
                  <a:gd name="T13" fmla="*/ 798 h 1379"/>
                  <a:gd name="T14" fmla="*/ 3492 w 3492"/>
                  <a:gd name="T15" fmla="*/ 653 h 1379"/>
                  <a:gd name="T16" fmla="*/ 3430 w 3492"/>
                  <a:gd name="T17" fmla="*/ 456 h 1379"/>
                  <a:gd name="T18" fmla="*/ 3031 w 3492"/>
                  <a:gd name="T19" fmla="*/ 197 h 1379"/>
                  <a:gd name="T20" fmla="*/ 2220 w 3492"/>
                  <a:gd name="T21" fmla="*/ 21 h 1379"/>
                  <a:gd name="T22" fmla="*/ 1571 w 3492"/>
                  <a:gd name="T23" fmla="*/ 21 h 1379"/>
                  <a:gd name="T24" fmla="*/ 748 w 3492"/>
                  <a:gd name="T25" fmla="*/ 197 h 1379"/>
                  <a:gd name="T26" fmla="*/ 349 w 3492"/>
                  <a:gd name="T27" fmla="*/ 456 h 1379"/>
                  <a:gd name="T28" fmla="*/ 287 w 3492"/>
                  <a:gd name="T29" fmla="*/ 653 h 1379"/>
                  <a:gd name="T30" fmla="*/ 311 w 3492"/>
                  <a:gd name="T31" fmla="*/ 767 h 1379"/>
                  <a:gd name="T32" fmla="*/ 399 w 3492"/>
                  <a:gd name="T33" fmla="*/ 881 h 1379"/>
                  <a:gd name="T34" fmla="*/ 623 w 3492"/>
                  <a:gd name="T35" fmla="*/ 1016 h 1379"/>
                  <a:gd name="T36" fmla="*/ 1397 w 3492"/>
                  <a:gd name="T37" fmla="*/ 1213 h 1379"/>
                  <a:gd name="T38" fmla="*/ 2008 w 3492"/>
                  <a:gd name="T39" fmla="*/ 1213 h 1379"/>
                  <a:gd name="T40" fmla="*/ 2731 w 3492"/>
                  <a:gd name="T41" fmla="*/ 1057 h 1379"/>
                  <a:gd name="T42" fmla="*/ 3081 w 3492"/>
                  <a:gd name="T43" fmla="*/ 819 h 1379"/>
                  <a:gd name="T44" fmla="*/ 3143 w 3492"/>
                  <a:gd name="T45" fmla="*/ 653 h 1379"/>
                  <a:gd name="T46" fmla="*/ 3056 w 3492"/>
                  <a:gd name="T47" fmla="*/ 456 h 1379"/>
                  <a:gd name="T48" fmla="*/ 2619 w 3492"/>
                  <a:gd name="T49" fmla="*/ 249 h 1379"/>
                  <a:gd name="T50" fmla="*/ 1933 w 3492"/>
                  <a:gd name="T51" fmla="*/ 166 h 1379"/>
                  <a:gd name="T52" fmla="*/ 1472 w 3492"/>
                  <a:gd name="T53" fmla="*/ 197 h 1379"/>
                  <a:gd name="T54" fmla="*/ 935 w 3492"/>
                  <a:gd name="T55" fmla="*/ 373 h 1379"/>
                  <a:gd name="T56" fmla="*/ 723 w 3492"/>
                  <a:gd name="T57" fmla="*/ 653 h 1379"/>
                  <a:gd name="T58" fmla="*/ 810 w 3492"/>
                  <a:gd name="T59" fmla="*/ 819 h 1379"/>
                  <a:gd name="T60" fmla="*/ 973 w 3492"/>
                  <a:gd name="T61" fmla="*/ 923 h 1379"/>
                  <a:gd name="T62" fmla="*/ 1309 w 3492"/>
                  <a:gd name="T63" fmla="*/ 1016 h 1379"/>
                  <a:gd name="T64" fmla="*/ 1734 w 3492"/>
                  <a:gd name="T65" fmla="*/ 1057 h 1379"/>
                  <a:gd name="T66" fmla="*/ 2307 w 3492"/>
                  <a:gd name="T67" fmla="*/ 985 h 1379"/>
                  <a:gd name="T68" fmla="*/ 2669 w 3492"/>
                  <a:gd name="T69" fmla="*/ 809 h 1379"/>
                  <a:gd name="T70" fmla="*/ 2756 w 3492"/>
                  <a:gd name="T71" fmla="*/ 653 h 1379"/>
                  <a:gd name="T72" fmla="*/ 2619 w 3492"/>
                  <a:gd name="T73" fmla="*/ 467 h 1379"/>
                  <a:gd name="T74" fmla="*/ 2257 w 3492"/>
                  <a:gd name="T75" fmla="*/ 353 h 1379"/>
                  <a:gd name="T76" fmla="*/ 1946 w 3492"/>
                  <a:gd name="T77" fmla="*/ 322 h 1379"/>
                  <a:gd name="T78" fmla="*/ 1497 w 3492"/>
                  <a:gd name="T79" fmla="*/ 384 h 1379"/>
                  <a:gd name="T80" fmla="*/ 1210 w 3492"/>
                  <a:gd name="T81" fmla="*/ 529 h 1379"/>
                  <a:gd name="T82" fmla="*/ 1147 w 3492"/>
                  <a:gd name="T83" fmla="*/ 653 h 1379"/>
                  <a:gd name="T84" fmla="*/ 1210 w 3492"/>
                  <a:gd name="T85" fmla="*/ 757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2" h="1379">
                    <a:moveTo>
                      <a:pt x="0" y="943"/>
                    </a:moveTo>
                    <a:lnTo>
                      <a:pt x="124" y="1037"/>
                    </a:lnTo>
                    <a:lnTo>
                      <a:pt x="287" y="1130"/>
                    </a:lnTo>
                    <a:lnTo>
                      <a:pt x="287" y="1130"/>
                    </a:lnTo>
                    <a:lnTo>
                      <a:pt x="424" y="1182"/>
                    </a:lnTo>
                    <a:lnTo>
                      <a:pt x="561" y="1234"/>
                    </a:lnTo>
                    <a:lnTo>
                      <a:pt x="723" y="1275"/>
                    </a:lnTo>
                    <a:lnTo>
                      <a:pt x="898" y="1317"/>
                    </a:lnTo>
                    <a:lnTo>
                      <a:pt x="1272" y="1368"/>
                    </a:lnTo>
                    <a:lnTo>
                      <a:pt x="1671" y="1379"/>
                    </a:lnTo>
                    <a:lnTo>
                      <a:pt x="1671" y="1379"/>
                    </a:lnTo>
                    <a:lnTo>
                      <a:pt x="2045" y="1368"/>
                    </a:lnTo>
                    <a:lnTo>
                      <a:pt x="2382" y="1327"/>
                    </a:lnTo>
                    <a:lnTo>
                      <a:pt x="2694" y="1254"/>
                    </a:lnTo>
                    <a:lnTo>
                      <a:pt x="2968" y="1171"/>
                    </a:lnTo>
                    <a:lnTo>
                      <a:pt x="3081" y="1120"/>
                    </a:lnTo>
                    <a:lnTo>
                      <a:pt x="3181" y="1057"/>
                    </a:lnTo>
                    <a:lnTo>
                      <a:pt x="3280" y="995"/>
                    </a:lnTo>
                    <a:lnTo>
                      <a:pt x="3355" y="933"/>
                    </a:lnTo>
                    <a:lnTo>
                      <a:pt x="3418" y="871"/>
                    </a:lnTo>
                    <a:lnTo>
                      <a:pt x="3455" y="798"/>
                    </a:lnTo>
                    <a:lnTo>
                      <a:pt x="3492" y="726"/>
                    </a:lnTo>
                    <a:lnTo>
                      <a:pt x="3492" y="653"/>
                    </a:lnTo>
                    <a:lnTo>
                      <a:pt x="3492" y="653"/>
                    </a:lnTo>
                    <a:lnTo>
                      <a:pt x="3492" y="581"/>
                    </a:lnTo>
                    <a:lnTo>
                      <a:pt x="3467" y="518"/>
                    </a:lnTo>
                    <a:lnTo>
                      <a:pt x="3430" y="456"/>
                    </a:lnTo>
                    <a:lnTo>
                      <a:pt x="3368" y="394"/>
                    </a:lnTo>
                    <a:lnTo>
                      <a:pt x="3218" y="290"/>
                    </a:lnTo>
                    <a:lnTo>
                      <a:pt x="3031" y="197"/>
                    </a:lnTo>
                    <a:lnTo>
                      <a:pt x="2794" y="114"/>
                    </a:lnTo>
                    <a:lnTo>
                      <a:pt x="2519" y="52"/>
                    </a:lnTo>
                    <a:lnTo>
                      <a:pt x="2220" y="21"/>
                    </a:lnTo>
                    <a:lnTo>
                      <a:pt x="1896" y="0"/>
                    </a:lnTo>
                    <a:lnTo>
                      <a:pt x="1896" y="0"/>
                    </a:lnTo>
                    <a:lnTo>
                      <a:pt x="1571" y="21"/>
                    </a:lnTo>
                    <a:lnTo>
                      <a:pt x="1260" y="52"/>
                    </a:lnTo>
                    <a:lnTo>
                      <a:pt x="985" y="114"/>
                    </a:lnTo>
                    <a:lnTo>
                      <a:pt x="748" y="197"/>
                    </a:lnTo>
                    <a:lnTo>
                      <a:pt x="561" y="290"/>
                    </a:lnTo>
                    <a:lnTo>
                      <a:pt x="411" y="394"/>
                    </a:lnTo>
                    <a:lnTo>
                      <a:pt x="349" y="456"/>
                    </a:lnTo>
                    <a:lnTo>
                      <a:pt x="311" y="518"/>
                    </a:lnTo>
                    <a:lnTo>
                      <a:pt x="287" y="581"/>
                    </a:lnTo>
                    <a:lnTo>
                      <a:pt x="287" y="653"/>
                    </a:lnTo>
                    <a:lnTo>
                      <a:pt x="287" y="653"/>
                    </a:lnTo>
                    <a:lnTo>
                      <a:pt x="287" y="705"/>
                    </a:lnTo>
                    <a:lnTo>
                      <a:pt x="311" y="767"/>
                    </a:lnTo>
                    <a:lnTo>
                      <a:pt x="349" y="829"/>
                    </a:lnTo>
                    <a:lnTo>
                      <a:pt x="399" y="881"/>
                    </a:lnTo>
                    <a:lnTo>
                      <a:pt x="399" y="881"/>
                    </a:lnTo>
                    <a:lnTo>
                      <a:pt x="499" y="954"/>
                    </a:lnTo>
                    <a:lnTo>
                      <a:pt x="623" y="1016"/>
                    </a:lnTo>
                    <a:lnTo>
                      <a:pt x="623" y="1016"/>
                    </a:lnTo>
                    <a:lnTo>
                      <a:pt x="835" y="1109"/>
                    </a:lnTo>
                    <a:lnTo>
                      <a:pt x="1097" y="1171"/>
                    </a:lnTo>
                    <a:lnTo>
                      <a:pt x="1397" y="1213"/>
                    </a:lnTo>
                    <a:lnTo>
                      <a:pt x="1709" y="1223"/>
                    </a:lnTo>
                    <a:lnTo>
                      <a:pt x="1709" y="1223"/>
                    </a:lnTo>
                    <a:lnTo>
                      <a:pt x="2008" y="1213"/>
                    </a:lnTo>
                    <a:lnTo>
                      <a:pt x="2270" y="1182"/>
                    </a:lnTo>
                    <a:lnTo>
                      <a:pt x="2519" y="1130"/>
                    </a:lnTo>
                    <a:lnTo>
                      <a:pt x="2731" y="1057"/>
                    </a:lnTo>
                    <a:lnTo>
                      <a:pt x="2906" y="975"/>
                    </a:lnTo>
                    <a:lnTo>
                      <a:pt x="3031" y="871"/>
                    </a:lnTo>
                    <a:lnTo>
                      <a:pt x="3081" y="819"/>
                    </a:lnTo>
                    <a:lnTo>
                      <a:pt x="3118" y="767"/>
                    </a:lnTo>
                    <a:lnTo>
                      <a:pt x="3143" y="705"/>
                    </a:lnTo>
                    <a:lnTo>
                      <a:pt x="3143" y="653"/>
                    </a:lnTo>
                    <a:lnTo>
                      <a:pt x="3143" y="653"/>
                    </a:lnTo>
                    <a:lnTo>
                      <a:pt x="3131" y="550"/>
                    </a:lnTo>
                    <a:lnTo>
                      <a:pt x="3056" y="456"/>
                    </a:lnTo>
                    <a:lnTo>
                      <a:pt x="2944" y="373"/>
                    </a:lnTo>
                    <a:lnTo>
                      <a:pt x="2794" y="301"/>
                    </a:lnTo>
                    <a:lnTo>
                      <a:pt x="2619" y="249"/>
                    </a:lnTo>
                    <a:lnTo>
                      <a:pt x="2407" y="197"/>
                    </a:lnTo>
                    <a:lnTo>
                      <a:pt x="2183" y="176"/>
                    </a:lnTo>
                    <a:lnTo>
                      <a:pt x="1933" y="166"/>
                    </a:lnTo>
                    <a:lnTo>
                      <a:pt x="1933" y="166"/>
                    </a:lnTo>
                    <a:lnTo>
                      <a:pt x="1696" y="176"/>
                    </a:lnTo>
                    <a:lnTo>
                      <a:pt x="1472" y="197"/>
                    </a:lnTo>
                    <a:lnTo>
                      <a:pt x="1260" y="249"/>
                    </a:lnTo>
                    <a:lnTo>
                      <a:pt x="1085" y="301"/>
                    </a:lnTo>
                    <a:lnTo>
                      <a:pt x="935" y="373"/>
                    </a:lnTo>
                    <a:lnTo>
                      <a:pt x="823" y="456"/>
                    </a:lnTo>
                    <a:lnTo>
                      <a:pt x="748" y="550"/>
                    </a:lnTo>
                    <a:lnTo>
                      <a:pt x="723" y="653"/>
                    </a:lnTo>
                    <a:lnTo>
                      <a:pt x="723" y="653"/>
                    </a:lnTo>
                    <a:lnTo>
                      <a:pt x="748" y="736"/>
                    </a:lnTo>
                    <a:lnTo>
                      <a:pt x="810" y="819"/>
                    </a:lnTo>
                    <a:lnTo>
                      <a:pt x="810" y="819"/>
                    </a:lnTo>
                    <a:lnTo>
                      <a:pt x="885" y="871"/>
                    </a:lnTo>
                    <a:lnTo>
                      <a:pt x="973" y="923"/>
                    </a:lnTo>
                    <a:lnTo>
                      <a:pt x="973" y="923"/>
                    </a:lnTo>
                    <a:lnTo>
                      <a:pt x="1135" y="975"/>
                    </a:lnTo>
                    <a:lnTo>
                      <a:pt x="1309" y="1016"/>
                    </a:lnTo>
                    <a:lnTo>
                      <a:pt x="1521" y="1047"/>
                    </a:lnTo>
                    <a:lnTo>
                      <a:pt x="1734" y="1057"/>
                    </a:lnTo>
                    <a:lnTo>
                      <a:pt x="1734" y="1057"/>
                    </a:lnTo>
                    <a:lnTo>
                      <a:pt x="1946" y="1047"/>
                    </a:lnTo>
                    <a:lnTo>
                      <a:pt x="2133" y="1026"/>
                    </a:lnTo>
                    <a:lnTo>
                      <a:pt x="2307" y="985"/>
                    </a:lnTo>
                    <a:lnTo>
                      <a:pt x="2457" y="933"/>
                    </a:lnTo>
                    <a:lnTo>
                      <a:pt x="2582" y="881"/>
                    </a:lnTo>
                    <a:lnTo>
                      <a:pt x="2669" y="809"/>
                    </a:lnTo>
                    <a:lnTo>
                      <a:pt x="2731" y="736"/>
                    </a:lnTo>
                    <a:lnTo>
                      <a:pt x="2756" y="653"/>
                    </a:lnTo>
                    <a:lnTo>
                      <a:pt x="2756" y="653"/>
                    </a:lnTo>
                    <a:lnTo>
                      <a:pt x="2731" y="581"/>
                    </a:lnTo>
                    <a:lnTo>
                      <a:pt x="2694" y="529"/>
                    </a:lnTo>
                    <a:lnTo>
                      <a:pt x="2619" y="467"/>
                    </a:lnTo>
                    <a:lnTo>
                      <a:pt x="2519" y="425"/>
                    </a:lnTo>
                    <a:lnTo>
                      <a:pt x="2395" y="384"/>
                    </a:lnTo>
                    <a:lnTo>
                      <a:pt x="2257" y="353"/>
                    </a:lnTo>
                    <a:lnTo>
                      <a:pt x="2108" y="332"/>
                    </a:lnTo>
                    <a:lnTo>
                      <a:pt x="1946" y="322"/>
                    </a:lnTo>
                    <a:lnTo>
                      <a:pt x="1946" y="322"/>
                    </a:lnTo>
                    <a:lnTo>
                      <a:pt x="1783" y="332"/>
                    </a:lnTo>
                    <a:lnTo>
                      <a:pt x="1634" y="353"/>
                    </a:lnTo>
                    <a:lnTo>
                      <a:pt x="1497" y="384"/>
                    </a:lnTo>
                    <a:lnTo>
                      <a:pt x="1372" y="425"/>
                    </a:lnTo>
                    <a:lnTo>
                      <a:pt x="1284" y="467"/>
                    </a:lnTo>
                    <a:lnTo>
                      <a:pt x="1210" y="529"/>
                    </a:lnTo>
                    <a:lnTo>
                      <a:pt x="1160" y="581"/>
                    </a:lnTo>
                    <a:lnTo>
                      <a:pt x="1147" y="653"/>
                    </a:lnTo>
                    <a:lnTo>
                      <a:pt x="1147" y="653"/>
                    </a:lnTo>
                    <a:lnTo>
                      <a:pt x="1160" y="705"/>
                    </a:lnTo>
                    <a:lnTo>
                      <a:pt x="1210" y="757"/>
                    </a:lnTo>
                    <a:lnTo>
                      <a:pt x="1210" y="757"/>
                    </a:lnTo>
                    <a:lnTo>
                      <a:pt x="0" y="94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795" name="Line 374"/>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6" name="Line 375"/>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7" name="Line 376"/>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8" name="Line 377"/>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9" name="Line 378"/>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0" name="Line 379"/>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1" name="Line 380"/>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2" name="Line 381"/>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3" name="Line 382"/>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4" name="Line 383"/>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5" name="Line 384"/>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6" name="Line 385"/>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7" name="Line 386"/>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8" name="Line 387"/>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9" name="Line 388"/>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0" name="Line 389"/>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1" name="Line 390"/>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2" name="Line 391"/>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3" name="Line 392"/>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4" name="Line 393"/>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5" name="Line 394"/>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6" name="Line 395"/>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7" name="Line 396"/>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8" name="Line 397"/>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9" name="Line 398"/>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0" name="Line 399"/>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1" name="Line 400"/>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2" name="Line 401"/>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3" name="Line 402"/>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4" name="Line 403"/>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5" name="Line 404"/>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6" name="Line 405"/>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6" name="Group 607"/>
            <p:cNvGrpSpPr>
              <a:grpSpLocks/>
            </p:cNvGrpSpPr>
            <p:nvPr/>
          </p:nvGrpSpPr>
          <p:grpSpPr bwMode="auto">
            <a:xfrm>
              <a:off x="2254" y="1938"/>
              <a:ext cx="3205" cy="1223"/>
              <a:chOff x="2254" y="1938"/>
              <a:chExt cx="3205" cy="1223"/>
            </a:xfrm>
          </p:grpSpPr>
          <p:sp>
            <p:nvSpPr>
              <p:cNvPr id="50427" name="Line 407"/>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8" name="Line 408"/>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9" name="Line 409"/>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0" name="Line 410"/>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1" name="Line 411"/>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2" name="Line 412"/>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3" name="Line 413"/>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4" name="Line 414"/>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5" name="Line 415"/>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6" name="Line 416"/>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7" name="Line 417"/>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8" name="Line 418"/>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9" name="Line 419"/>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0" name="Line 420"/>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1" name="Line 421"/>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2" name="Line 422"/>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3" name="Line 423"/>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4" name="Line 424"/>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5" name="Line 425"/>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6" name="Line 426"/>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7" name="Line 427"/>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8" name="Line 428"/>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9" name="Line 429"/>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0" name="Line 430"/>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1" name="Line 431"/>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2" name="Line 432"/>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3" name="Line 433"/>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4" name="Line 434"/>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5" name="Line 435"/>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6" name="Line 436"/>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7" name="Line 437"/>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8" name="Line 438"/>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9" name="Line 439"/>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0" name="Line 440"/>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1" name="Line 441"/>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2" name="Line 442"/>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3" name="Line 443"/>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4" name="Line 444"/>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5" name="Line 445"/>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6" name="Line 446"/>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7" name="Line 447"/>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8" name="Line 448"/>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9" name="Line 449"/>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0" name="Line 450"/>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1" name="Line 451"/>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2" name="Line 452"/>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3" name="Line 453"/>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4" name="Line 454"/>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5" name="Line 455"/>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6" name="Line 456"/>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7" name="Line 457"/>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8" name="Line 458"/>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9" name="Line 459"/>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0" name="Line 460"/>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1" name="Line 461"/>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2" name="Line 462"/>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3" name="Line 463"/>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4" name="Line 464"/>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5" name="Line 465"/>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6" name="Line 466"/>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7" name="Line 467"/>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8" name="Line 468"/>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9" name="Line 469"/>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0" name="Line 470"/>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1" name="Line 471"/>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2" name="Line 472"/>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3" name="Line 473"/>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4" name="Line 474"/>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5" name="Line 475"/>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6" name="Line 476"/>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7" name="Line 477"/>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8" name="Line 478"/>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9" name="Line 479"/>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0" name="Line 480"/>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1" name="Line 481"/>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2" name="Line 482"/>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3" name="Line 483"/>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4" name="Line 484"/>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5" name="Line 485"/>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6" name="Line 486"/>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7" name="Line 487"/>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8" name="Line 488"/>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9" name="Line 489"/>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0" name="Line 490"/>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1" name="Line 491"/>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2" name="Line 492"/>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3" name="Line 493"/>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4" name="Line 494"/>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5" name="Line 495"/>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6" name="Line 496"/>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7" name="Line 497"/>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8" name="Line 498"/>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9" name="Line 499"/>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0" name="Line 500"/>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1" name="Line 501"/>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2" name="Line 502"/>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3" name="Line 503"/>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4" name="Line 504"/>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5" name="Line 505"/>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6" name="Line 506"/>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7" name="Line 507"/>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8" name="Line 508"/>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9" name="Line 509"/>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0" name="Line 510"/>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1" name="Line 511"/>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2" name="Line 512"/>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3" name="Line 513"/>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4" name="Line 514"/>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5" name="Line 515"/>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6" name="Line 516"/>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7" name="Line 517"/>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8" name="Line 518"/>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9" name="Line 519"/>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0" name="Line 520"/>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1" name="Line 521"/>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2" name="Line 522"/>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3" name="Line 523"/>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4" name="Line 524"/>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5" name="Line 525"/>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6" name="Line 526"/>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7" name="Line 527"/>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8" name="Line 528"/>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9" name="Line 529"/>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0" name="Line 530"/>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1" name="Line 531"/>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2" name="Line 532"/>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3" name="Line 533"/>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4" name="Line 534"/>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5" name="Line 535"/>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6" name="Line 536"/>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7" name="Line 537"/>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8" name="Line 538"/>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9" name="Line 539"/>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0" name="Line 540"/>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1" name="Line 541"/>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2" name="Line 542"/>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3" name="Line 543"/>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4" name="Line 544"/>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5" name="Line 545"/>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6" name="Line 546"/>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7" name="Line 547"/>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8" name="Line 548"/>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9" name="Line 549"/>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0" name="Line 550"/>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1" name="Line 551"/>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2" name="Line 552"/>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3" name="Line 553"/>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4" name="Line 554"/>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5" name="Line 555"/>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6" name="Line 556"/>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7" name="Line 557"/>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8" name="Line 55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9" name="Line 55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0" name="Line 560"/>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1" name="Line 561"/>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2" name="Line 562"/>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3" name="Line 563"/>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4" name="Line 564"/>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5" name="Line 565"/>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6" name="Line 566"/>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7" name="Line 567"/>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8" name="Line 56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9" name="Line 56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0" name="Line 570"/>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1" name="Line 571"/>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2" name="Line 572"/>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3" name="Line 573"/>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4" name="Line 574"/>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5" name="Line 575"/>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6" name="Line 576"/>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7" name="Line 577"/>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8" name="Line 578"/>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9" name="Line 57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0" name="Line 58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1" name="Line 58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2" name="Line 58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3" name="Line 58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4" name="Line 58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5" name="Line 58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6" name="Line 58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7" name="Line 58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8" name="Line 58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9" name="Line 58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0" name="Line 59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1" name="Line 59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2" name="Line 59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3" name="Line 59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4" name="Line 59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5" name="Line 59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6" name="Line 59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7" name="Line 59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8" name="Line 59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9" name="Line 59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0" name="Line 60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1" name="Line 60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2" name="Line 60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3" name="Line 603"/>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4" name="Line 604"/>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5" name="Line 605"/>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6" name="Line 606"/>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7" name="Group 808"/>
            <p:cNvGrpSpPr>
              <a:grpSpLocks/>
            </p:cNvGrpSpPr>
            <p:nvPr/>
          </p:nvGrpSpPr>
          <p:grpSpPr bwMode="auto">
            <a:xfrm>
              <a:off x="2366" y="2104"/>
              <a:ext cx="2744" cy="1057"/>
              <a:chOff x="2366" y="2104"/>
              <a:chExt cx="2744" cy="1057"/>
            </a:xfrm>
          </p:grpSpPr>
          <p:sp>
            <p:nvSpPr>
              <p:cNvPr id="50227" name="Line 608"/>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8" name="Line 609"/>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9" name="Line 610"/>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0" name="Line 611"/>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1" name="Line 612"/>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2" name="Line 613"/>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3" name="Line 614"/>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4" name="Line 615"/>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5" name="Line 616"/>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6" name="Line 617"/>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7" name="Line 618"/>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8" name="Line 619"/>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9" name="Line 620"/>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0" name="Line 621"/>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1" name="Line 622"/>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2" name="Line 62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3" name="Line 62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4" name="Line 625"/>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5" name="Line 626"/>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6" name="Line 627"/>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7" name="Line 628"/>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8" name="Freeform 629"/>
              <p:cNvSpPr>
                <a:spLocks/>
              </p:cNvSpPr>
              <p:nvPr/>
            </p:nvSpPr>
            <p:spPr bwMode="auto">
              <a:xfrm>
                <a:off x="2366" y="2104"/>
                <a:ext cx="2744" cy="1057"/>
              </a:xfrm>
              <a:custGeom>
                <a:avLst/>
                <a:gdLst>
                  <a:gd name="T0" fmla="*/ 100 w 2744"/>
                  <a:gd name="T1" fmla="*/ 788 h 1057"/>
                  <a:gd name="T2" fmla="*/ 224 w 2744"/>
                  <a:gd name="T3" fmla="*/ 850 h 1057"/>
                  <a:gd name="T4" fmla="*/ 698 w 2744"/>
                  <a:gd name="T5" fmla="*/ 1005 h 1057"/>
                  <a:gd name="T6" fmla="*/ 1310 w 2744"/>
                  <a:gd name="T7" fmla="*/ 1057 h 1057"/>
                  <a:gd name="T8" fmla="*/ 1609 w 2744"/>
                  <a:gd name="T9" fmla="*/ 1047 h 1057"/>
                  <a:gd name="T10" fmla="*/ 2120 w 2744"/>
                  <a:gd name="T11" fmla="*/ 964 h 1057"/>
                  <a:gd name="T12" fmla="*/ 2507 w 2744"/>
                  <a:gd name="T13" fmla="*/ 809 h 1057"/>
                  <a:gd name="T14" fmla="*/ 2682 w 2744"/>
                  <a:gd name="T15" fmla="*/ 653 h 1057"/>
                  <a:gd name="T16" fmla="*/ 2744 w 2744"/>
                  <a:gd name="T17" fmla="*/ 539 h 1057"/>
                  <a:gd name="T18" fmla="*/ 2744 w 2744"/>
                  <a:gd name="T19" fmla="*/ 487 h 1057"/>
                  <a:gd name="T20" fmla="*/ 2657 w 2744"/>
                  <a:gd name="T21" fmla="*/ 290 h 1057"/>
                  <a:gd name="T22" fmla="*/ 2395 w 2744"/>
                  <a:gd name="T23" fmla="*/ 145 h 1057"/>
                  <a:gd name="T24" fmla="*/ 2008 w 2744"/>
                  <a:gd name="T25" fmla="*/ 31 h 1057"/>
                  <a:gd name="T26" fmla="*/ 1534 w 2744"/>
                  <a:gd name="T27" fmla="*/ 0 h 1057"/>
                  <a:gd name="T28" fmla="*/ 1297 w 2744"/>
                  <a:gd name="T29" fmla="*/ 10 h 1057"/>
                  <a:gd name="T30" fmla="*/ 861 w 2744"/>
                  <a:gd name="T31" fmla="*/ 83 h 1057"/>
                  <a:gd name="T32" fmla="*/ 536 w 2744"/>
                  <a:gd name="T33" fmla="*/ 207 h 1057"/>
                  <a:gd name="T34" fmla="*/ 349 w 2744"/>
                  <a:gd name="T35" fmla="*/ 384 h 1057"/>
                  <a:gd name="T36" fmla="*/ 324 w 2744"/>
                  <a:gd name="T37" fmla="*/ 487 h 1057"/>
                  <a:gd name="T38" fmla="*/ 411 w 2744"/>
                  <a:gd name="T39" fmla="*/ 653 h 1057"/>
                  <a:gd name="T40" fmla="*/ 486 w 2744"/>
                  <a:gd name="T41" fmla="*/ 705 h 1057"/>
                  <a:gd name="T42" fmla="*/ 574 w 2744"/>
                  <a:gd name="T43" fmla="*/ 757 h 1057"/>
                  <a:gd name="T44" fmla="*/ 910 w 2744"/>
                  <a:gd name="T45" fmla="*/ 850 h 1057"/>
                  <a:gd name="T46" fmla="*/ 1335 w 2744"/>
                  <a:gd name="T47" fmla="*/ 891 h 1057"/>
                  <a:gd name="T48" fmla="*/ 1547 w 2744"/>
                  <a:gd name="T49" fmla="*/ 881 h 1057"/>
                  <a:gd name="T50" fmla="*/ 1908 w 2744"/>
                  <a:gd name="T51" fmla="*/ 819 h 1057"/>
                  <a:gd name="T52" fmla="*/ 2183 w 2744"/>
                  <a:gd name="T53" fmla="*/ 715 h 1057"/>
                  <a:gd name="T54" fmla="*/ 2332 w 2744"/>
                  <a:gd name="T55" fmla="*/ 570 h 1057"/>
                  <a:gd name="T56" fmla="*/ 2357 w 2744"/>
                  <a:gd name="T57" fmla="*/ 487 h 1057"/>
                  <a:gd name="T58" fmla="*/ 2295 w 2744"/>
                  <a:gd name="T59" fmla="*/ 363 h 1057"/>
                  <a:gd name="T60" fmla="*/ 2120 w 2744"/>
                  <a:gd name="T61" fmla="*/ 259 h 1057"/>
                  <a:gd name="T62" fmla="*/ 1858 w 2744"/>
                  <a:gd name="T63" fmla="*/ 187 h 1057"/>
                  <a:gd name="T64" fmla="*/ 1547 w 2744"/>
                  <a:gd name="T65" fmla="*/ 166 h 1057"/>
                  <a:gd name="T66" fmla="*/ 1384 w 2744"/>
                  <a:gd name="T67" fmla="*/ 166 h 1057"/>
                  <a:gd name="T68" fmla="*/ 1098 w 2744"/>
                  <a:gd name="T69" fmla="*/ 218 h 1057"/>
                  <a:gd name="T70" fmla="*/ 885 w 2744"/>
                  <a:gd name="T71" fmla="*/ 301 h 1057"/>
                  <a:gd name="T72" fmla="*/ 761 w 2744"/>
                  <a:gd name="T73" fmla="*/ 415 h 1057"/>
                  <a:gd name="T74" fmla="*/ 748 w 2744"/>
                  <a:gd name="T75" fmla="*/ 487 h 1057"/>
                  <a:gd name="T76" fmla="*/ 798 w 2744"/>
                  <a:gd name="T77" fmla="*/ 591 h 1057"/>
                  <a:gd name="T78" fmla="*/ 0 w 2744"/>
                  <a:gd name="T79" fmla="*/ 715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4" h="1057">
                    <a:moveTo>
                      <a:pt x="0" y="715"/>
                    </a:moveTo>
                    <a:lnTo>
                      <a:pt x="100" y="788"/>
                    </a:lnTo>
                    <a:lnTo>
                      <a:pt x="224" y="850"/>
                    </a:lnTo>
                    <a:lnTo>
                      <a:pt x="224" y="850"/>
                    </a:lnTo>
                    <a:lnTo>
                      <a:pt x="436" y="943"/>
                    </a:lnTo>
                    <a:lnTo>
                      <a:pt x="698" y="1005"/>
                    </a:lnTo>
                    <a:lnTo>
                      <a:pt x="998" y="1047"/>
                    </a:lnTo>
                    <a:lnTo>
                      <a:pt x="1310" y="1057"/>
                    </a:lnTo>
                    <a:lnTo>
                      <a:pt x="1310" y="1057"/>
                    </a:lnTo>
                    <a:lnTo>
                      <a:pt x="1609" y="1047"/>
                    </a:lnTo>
                    <a:lnTo>
                      <a:pt x="1871" y="1016"/>
                    </a:lnTo>
                    <a:lnTo>
                      <a:pt x="2120" y="964"/>
                    </a:lnTo>
                    <a:lnTo>
                      <a:pt x="2332" y="891"/>
                    </a:lnTo>
                    <a:lnTo>
                      <a:pt x="2507" y="809"/>
                    </a:lnTo>
                    <a:lnTo>
                      <a:pt x="2632" y="705"/>
                    </a:lnTo>
                    <a:lnTo>
                      <a:pt x="2682" y="653"/>
                    </a:lnTo>
                    <a:lnTo>
                      <a:pt x="2719" y="601"/>
                    </a:lnTo>
                    <a:lnTo>
                      <a:pt x="2744" y="539"/>
                    </a:lnTo>
                    <a:lnTo>
                      <a:pt x="2744" y="487"/>
                    </a:lnTo>
                    <a:lnTo>
                      <a:pt x="2744" y="487"/>
                    </a:lnTo>
                    <a:lnTo>
                      <a:pt x="2719" y="384"/>
                    </a:lnTo>
                    <a:lnTo>
                      <a:pt x="2657" y="290"/>
                    </a:lnTo>
                    <a:lnTo>
                      <a:pt x="2545" y="207"/>
                    </a:lnTo>
                    <a:lnTo>
                      <a:pt x="2395" y="145"/>
                    </a:lnTo>
                    <a:lnTo>
                      <a:pt x="2220" y="83"/>
                    </a:lnTo>
                    <a:lnTo>
                      <a:pt x="2008" y="31"/>
                    </a:lnTo>
                    <a:lnTo>
                      <a:pt x="1784" y="10"/>
                    </a:lnTo>
                    <a:lnTo>
                      <a:pt x="1534" y="0"/>
                    </a:lnTo>
                    <a:lnTo>
                      <a:pt x="1534" y="0"/>
                    </a:lnTo>
                    <a:lnTo>
                      <a:pt x="1297" y="10"/>
                    </a:lnTo>
                    <a:lnTo>
                      <a:pt x="1073" y="31"/>
                    </a:lnTo>
                    <a:lnTo>
                      <a:pt x="861" y="83"/>
                    </a:lnTo>
                    <a:lnTo>
                      <a:pt x="686" y="145"/>
                    </a:lnTo>
                    <a:lnTo>
                      <a:pt x="536" y="207"/>
                    </a:lnTo>
                    <a:lnTo>
                      <a:pt x="424" y="290"/>
                    </a:lnTo>
                    <a:lnTo>
                      <a:pt x="349" y="384"/>
                    </a:lnTo>
                    <a:lnTo>
                      <a:pt x="324" y="487"/>
                    </a:lnTo>
                    <a:lnTo>
                      <a:pt x="324" y="487"/>
                    </a:lnTo>
                    <a:lnTo>
                      <a:pt x="349" y="570"/>
                    </a:lnTo>
                    <a:lnTo>
                      <a:pt x="411" y="653"/>
                    </a:lnTo>
                    <a:lnTo>
                      <a:pt x="411" y="653"/>
                    </a:lnTo>
                    <a:lnTo>
                      <a:pt x="486" y="705"/>
                    </a:lnTo>
                    <a:lnTo>
                      <a:pt x="574" y="757"/>
                    </a:lnTo>
                    <a:lnTo>
                      <a:pt x="574" y="757"/>
                    </a:lnTo>
                    <a:lnTo>
                      <a:pt x="736" y="809"/>
                    </a:lnTo>
                    <a:lnTo>
                      <a:pt x="910" y="850"/>
                    </a:lnTo>
                    <a:lnTo>
                      <a:pt x="1122" y="881"/>
                    </a:lnTo>
                    <a:lnTo>
                      <a:pt x="1335" y="891"/>
                    </a:lnTo>
                    <a:lnTo>
                      <a:pt x="1335" y="891"/>
                    </a:lnTo>
                    <a:lnTo>
                      <a:pt x="1547" y="881"/>
                    </a:lnTo>
                    <a:lnTo>
                      <a:pt x="1734" y="860"/>
                    </a:lnTo>
                    <a:lnTo>
                      <a:pt x="1908" y="819"/>
                    </a:lnTo>
                    <a:lnTo>
                      <a:pt x="2058" y="767"/>
                    </a:lnTo>
                    <a:lnTo>
                      <a:pt x="2183" y="715"/>
                    </a:lnTo>
                    <a:lnTo>
                      <a:pt x="2270" y="643"/>
                    </a:lnTo>
                    <a:lnTo>
                      <a:pt x="2332" y="570"/>
                    </a:lnTo>
                    <a:lnTo>
                      <a:pt x="2357" y="487"/>
                    </a:lnTo>
                    <a:lnTo>
                      <a:pt x="2357" y="487"/>
                    </a:lnTo>
                    <a:lnTo>
                      <a:pt x="2332" y="415"/>
                    </a:lnTo>
                    <a:lnTo>
                      <a:pt x="2295" y="363"/>
                    </a:lnTo>
                    <a:lnTo>
                      <a:pt x="2220" y="301"/>
                    </a:lnTo>
                    <a:lnTo>
                      <a:pt x="2120" y="259"/>
                    </a:lnTo>
                    <a:lnTo>
                      <a:pt x="1996" y="218"/>
                    </a:lnTo>
                    <a:lnTo>
                      <a:pt x="1858" y="187"/>
                    </a:lnTo>
                    <a:lnTo>
                      <a:pt x="1709" y="166"/>
                    </a:lnTo>
                    <a:lnTo>
                      <a:pt x="1547" y="166"/>
                    </a:lnTo>
                    <a:lnTo>
                      <a:pt x="1547" y="166"/>
                    </a:lnTo>
                    <a:lnTo>
                      <a:pt x="1384" y="166"/>
                    </a:lnTo>
                    <a:lnTo>
                      <a:pt x="1235" y="187"/>
                    </a:lnTo>
                    <a:lnTo>
                      <a:pt x="1098" y="218"/>
                    </a:lnTo>
                    <a:lnTo>
                      <a:pt x="973" y="259"/>
                    </a:lnTo>
                    <a:lnTo>
                      <a:pt x="885" y="301"/>
                    </a:lnTo>
                    <a:lnTo>
                      <a:pt x="811" y="363"/>
                    </a:lnTo>
                    <a:lnTo>
                      <a:pt x="761" y="415"/>
                    </a:lnTo>
                    <a:lnTo>
                      <a:pt x="748" y="487"/>
                    </a:lnTo>
                    <a:lnTo>
                      <a:pt x="748" y="487"/>
                    </a:lnTo>
                    <a:lnTo>
                      <a:pt x="761" y="539"/>
                    </a:lnTo>
                    <a:lnTo>
                      <a:pt x="798" y="591"/>
                    </a:lnTo>
                    <a:lnTo>
                      <a:pt x="798" y="591"/>
                    </a:lnTo>
                    <a:lnTo>
                      <a:pt x="0" y="71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49" name="Line 63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0" name="Line 63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1" name="Line 63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2" name="Line 63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3" name="Line 63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4" name="Line 63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5" name="Line 63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6" name="Line 63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7" name="Line 63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8" name="Line 63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9" name="Line 64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0" name="Line 64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1" name="Line 64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2" name="Line 64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3" name="Line 64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4" name="Line 64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5" name="Line 64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6" name="Line 64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7" name="Line 64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8" name="Line 64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9" name="Line 65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0" name="Line 65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1" name="Line 65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2" name="Line 65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3" name="Line 65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4" name="Line 65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5" name="Line 65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6" name="Line 65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7" name="Line 65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8" name="Line 65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9" name="Line 66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0" name="Line 66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1" name="Line 66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2" name="Line 66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3" name="Line 66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4" name="Line 66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5" name="Line 66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6" name="Line 66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7" name="Line 668"/>
              <p:cNvSpPr>
                <a:spLocks noChangeShapeType="1"/>
              </p:cNvSpPr>
              <p:nvPr/>
            </p:nvSpPr>
            <p:spPr bwMode="auto">
              <a:xfrm flipH="1" flipV="1">
                <a:off x="5085"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8" name="Line 669"/>
              <p:cNvSpPr>
                <a:spLocks noChangeShapeType="1"/>
              </p:cNvSpPr>
              <p:nvPr/>
            </p:nvSpPr>
            <p:spPr bwMode="auto">
              <a:xfrm>
                <a:off x="508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9" name="Line 670"/>
              <p:cNvSpPr>
                <a:spLocks noChangeShapeType="1"/>
              </p:cNvSpPr>
              <p:nvPr/>
            </p:nvSpPr>
            <p:spPr bwMode="auto">
              <a:xfrm flipH="1" flipV="1">
                <a:off x="5023" y="2394"/>
                <a:ext cx="6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0" name="Line 67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1" name="Line 67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2" name="Line 67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3" name="Line 674"/>
              <p:cNvSpPr>
                <a:spLocks noChangeShapeType="1"/>
              </p:cNvSpPr>
              <p:nvPr/>
            </p:nvSpPr>
            <p:spPr bwMode="auto">
              <a:xfrm flipH="1" flipV="1">
                <a:off x="4761"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4" name="Line 675"/>
              <p:cNvSpPr>
                <a:spLocks noChangeShapeType="1"/>
              </p:cNvSpPr>
              <p:nvPr/>
            </p:nvSpPr>
            <p:spPr bwMode="auto">
              <a:xfrm>
                <a:off x="4761"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5" name="Line 676"/>
              <p:cNvSpPr>
                <a:spLocks noChangeShapeType="1"/>
              </p:cNvSpPr>
              <p:nvPr/>
            </p:nvSpPr>
            <p:spPr bwMode="auto">
              <a:xfrm flipH="1" flipV="1">
                <a:off x="4586"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6" name="Line 67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7" name="Line 67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8" name="Line 67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9" name="Line 68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0" name="Line 68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1" name="Line 68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2" name="Line 68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3" name="Line 68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4" name="Line 68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5" name="Line 68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6" name="Line 68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7" name="Line 68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8" name="Line 68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9" name="Line 69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0" name="Line 69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1" name="Line 692"/>
              <p:cNvSpPr>
                <a:spLocks noChangeShapeType="1"/>
              </p:cNvSpPr>
              <p:nvPr/>
            </p:nvSpPr>
            <p:spPr bwMode="auto">
              <a:xfrm flipH="1">
                <a:off x="3052"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2" name="Line 693"/>
              <p:cNvSpPr>
                <a:spLocks noChangeShapeType="1"/>
              </p:cNvSpPr>
              <p:nvPr/>
            </p:nvSpPr>
            <p:spPr bwMode="auto">
              <a:xfrm>
                <a:off x="3052"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3" name="Line 694"/>
              <p:cNvSpPr>
                <a:spLocks noChangeShapeType="1"/>
              </p:cNvSpPr>
              <p:nvPr/>
            </p:nvSpPr>
            <p:spPr bwMode="auto">
              <a:xfrm flipH="1">
                <a:off x="2902"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4" name="Line 69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5" name="Line 69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6" name="Line 69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7" name="Line 69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8" name="Line 69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9" name="Line 70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0" name="Line 70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1" name="Line 70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2" name="Line 70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3" name="Line 70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4" name="Line 70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5" name="Line 70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6" name="Line 70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7" name="Line 70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8" name="Line 70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9" name="Line 71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0" name="Line 71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1" name="Line 71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2" name="Line 71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3" name="Line 71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4" name="Line 71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5" name="Line 71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6" name="Line 71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7" name="Line 71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8" name="Line 71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9" name="Line 72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0" name="Line 72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1" name="Line 72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2" name="Line 72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3" name="Line 72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4" name="Line 72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5" name="Line 72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6" name="Line 72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7" name="Line 72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8" name="Line 72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9" name="Line 73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0" name="Line 73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1" name="Line 73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2" name="Line 73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3" name="Line 73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4" name="Line 73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5" name="Line 73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6" name="Line 73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7" name="Line 73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8" name="Line 73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9" name="Line 74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0" name="Line 74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1" name="Line 74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2" name="Line 74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3" name="Line 74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4" name="Line 74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5" name="Line 74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6" name="Line 74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7" name="Line 74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8" name="Line 74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9" name="Line 75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0" name="Line 75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1" name="Line 75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2" name="Line 75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3" name="Line 75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4" name="Line 75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5" name="Line 75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6" name="Line 75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7" name="Line 758"/>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8" name="Line 759"/>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9" name="Line 760"/>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0" name="Line 761"/>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1" name="Line 762"/>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2" name="Line 76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3" name="Line 76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4" name="Line 76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5" name="Line 76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6" name="Line 76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7" name="Line 76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8" name="Line 76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9" name="Line 77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0" name="Line 77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1" name="Line 77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2" name="Line 77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3" name="Line 77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4" name="Line 77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5" name="Line 77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6" name="Line 77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7" name="Line 77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8" name="Line 77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9" name="Line 78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0" name="Line 78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1" name="Line 782"/>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2" name="Freeform 783"/>
              <p:cNvSpPr>
                <a:spLocks/>
              </p:cNvSpPr>
              <p:nvPr/>
            </p:nvSpPr>
            <p:spPr bwMode="auto">
              <a:xfrm>
                <a:off x="2777" y="2270"/>
                <a:ext cx="1946" cy="725"/>
              </a:xfrm>
              <a:custGeom>
                <a:avLst/>
                <a:gdLst>
                  <a:gd name="T0" fmla="*/ 0 w 1946"/>
                  <a:gd name="T1" fmla="*/ 487 h 725"/>
                  <a:gd name="T2" fmla="*/ 75 w 1946"/>
                  <a:gd name="T3" fmla="*/ 539 h 725"/>
                  <a:gd name="T4" fmla="*/ 163 w 1946"/>
                  <a:gd name="T5" fmla="*/ 591 h 725"/>
                  <a:gd name="T6" fmla="*/ 163 w 1946"/>
                  <a:gd name="T7" fmla="*/ 591 h 725"/>
                  <a:gd name="T8" fmla="*/ 325 w 1946"/>
                  <a:gd name="T9" fmla="*/ 643 h 725"/>
                  <a:gd name="T10" fmla="*/ 499 w 1946"/>
                  <a:gd name="T11" fmla="*/ 684 h 725"/>
                  <a:gd name="T12" fmla="*/ 711 w 1946"/>
                  <a:gd name="T13" fmla="*/ 715 h 725"/>
                  <a:gd name="T14" fmla="*/ 924 w 1946"/>
                  <a:gd name="T15" fmla="*/ 725 h 725"/>
                  <a:gd name="T16" fmla="*/ 924 w 1946"/>
                  <a:gd name="T17" fmla="*/ 725 h 725"/>
                  <a:gd name="T18" fmla="*/ 1136 w 1946"/>
                  <a:gd name="T19" fmla="*/ 715 h 725"/>
                  <a:gd name="T20" fmla="*/ 1323 w 1946"/>
                  <a:gd name="T21" fmla="*/ 694 h 725"/>
                  <a:gd name="T22" fmla="*/ 1497 w 1946"/>
                  <a:gd name="T23" fmla="*/ 653 h 725"/>
                  <a:gd name="T24" fmla="*/ 1647 w 1946"/>
                  <a:gd name="T25" fmla="*/ 601 h 725"/>
                  <a:gd name="T26" fmla="*/ 1772 w 1946"/>
                  <a:gd name="T27" fmla="*/ 549 h 725"/>
                  <a:gd name="T28" fmla="*/ 1859 w 1946"/>
                  <a:gd name="T29" fmla="*/ 477 h 725"/>
                  <a:gd name="T30" fmla="*/ 1921 w 1946"/>
                  <a:gd name="T31" fmla="*/ 404 h 725"/>
                  <a:gd name="T32" fmla="*/ 1946 w 1946"/>
                  <a:gd name="T33" fmla="*/ 321 h 725"/>
                  <a:gd name="T34" fmla="*/ 1946 w 1946"/>
                  <a:gd name="T35" fmla="*/ 321 h 725"/>
                  <a:gd name="T36" fmla="*/ 1921 w 1946"/>
                  <a:gd name="T37" fmla="*/ 249 h 725"/>
                  <a:gd name="T38" fmla="*/ 1884 w 1946"/>
                  <a:gd name="T39" fmla="*/ 197 h 725"/>
                  <a:gd name="T40" fmla="*/ 1809 w 1946"/>
                  <a:gd name="T41" fmla="*/ 135 h 725"/>
                  <a:gd name="T42" fmla="*/ 1709 w 1946"/>
                  <a:gd name="T43" fmla="*/ 93 h 725"/>
                  <a:gd name="T44" fmla="*/ 1585 w 1946"/>
                  <a:gd name="T45" fmla="*/ 52 h 725"/>
                  <a:gd name="T46" fmla="*/ 1447 w 1946"/>
                  <a:gd name="T47" fmla="*/ 21 h 725"/>
                  <a:gd name="T48" fmla="*/ 1298 w 1946"/>
                  <a:gd name="T49" fmla="*/ 0 h 725"/>
                  <a:gd name="T50" fmla="*/ 1136 w 1946"/>
                  <a:gd name="T51" fmla="*/ 0 h 725"/>
                  <a:gd name="T52" fmla="*/ 1136 w 1946"/>
                  <a:gd name="T53" fmla="*/ 0 h 725"/>
                  <a:gd name="T54" fmla="*/ 973 w 1946"/>
                  <a:gd name="T55" fmla="*/ 0 h 725"/>
                  <a:gd name="T56" fmla="*/ 824 w 1946"/>
                  <a:gd name="T57" fmla="*/ 21 h 725"/>
                  <a:gd name="T58" fmla="*/ 687 w 1946"/>
                  <a:gd name="T59" fmla="*/ 52 h 725"/>
                  <a:gd name="T60" fmla="*/ 562 w 1946"/>
                  <a:gd name="T61" fmla="*/ 93 h 725"/>
                  <a:gd name="T62" fmla="*/ 474 w 1946"/>
                  <a:gd name="T63" fmla="*/ 135 h 725"/>
                  <a:gd name="T64" fmla="*/ 400 w 1946"/>
                  <a:gd name="T65" fmla="*/ 197 h 725"/>
                  <a:gd name="T66" fmla="*/ 350 w 1946"/>
                  <a:gd name="T67" fmla="*/ 249 h 725"/>
                  <a:gd name="T68" fmla="*/ 337 w 1946"/>
                  <a:gd name="T69" fmla="*/ 321 h 725"/>
                  <a:gd name="T70" fmla="*/ 337 w 1946"/>
                  <a:gd name="T71" fmla="*/ 321 h 725"/>
                  <a:gd name="T72" fmla="*/ 350 w 1946"/>
                  <a:gd name="T73" fmla="*/ 373 h 725"/>
                  <a:gd name="T74" fmla="*/ 387 w 1946"/>
                  <a:gd name="T75" fmla="*/ 425 h 725"/>
                  <a:gd name="T76" fmla="*/ 387 w 1946"/>
                  <a:gd name="T77" fmla="*/ 425 h 725"/>
                  <a:gd name="T78" fmla="*/ 0 w 1946"/>
                  <a:gd name="T79" fmla="*/ 487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6" h="725">
                    <a:moveTo>
                      <a:pt x="0" y="487"/>
                    </a:moveTo>
                    <a:lnTo>
                      <a:pt x="75" y="539"/>
                    </a:lnTo>
                    <a:lnTo>
                      <a:pt x="163" y="591"/>
                    </a:lnTo>
                    <a:lnTo>
                      <a:pt x="163" y="591"/>
                    </a:lnTo>
                    <a:lnTo>
                      <a:pt x="325" y="643"/>
                    </a:lnTo>
                    <a:lnTo>
                      <a:pt x="499" y="684"/>
                    </a:lnTo>
                    <a:lnTo>
                      <a:pt x="711" y="715"/>
                    </a:lnTo>
                    <a:lnTo>
                      <a:pt x="924" y="725"/>
                    </a:lnTo>
                    <a:lnTo>
                      <a:pt x="924" y="725"/>
                    </a:lnTo>
                    <a:lnTo>
                      <a:pt x="1136" y="715"/>
                    </a:lnTo>
                    <a:lnTo>
                      <a:pt x="1323" y="694"/>
                    </a:lnTo>
                    <a:lnTo>
                      <a:pt x="1497" y="653"/>
                    </a:lnTo>
                    <a:lnTo>
                      <a:pt x="1647" y="601"/>
                    </a:lnTo>
                    <a:lnTo>
                      <a:pt x="1772" y="549"/>
                    </a:lnTo>
                    <a:lnTo>
                      <a:pt x="1859" y="477"/>
                    </a:lnTo>
                    <a:lnTo>
                      <a:pt x="1921" y="404"/>
                    </a:lnTo>
                    <a:lnTo>
                      <a:pt x="1946" y="321"/>
                    </a:lnTo>
                    <a:lnTo>
                      <a:pt x="1946" y="321"/>
                    </a:lnTo>
                    <a:lnTo>
                      <a:pt x="1921" y="249"/>
                    </a:lnTo>
                    <a:lnTo>
                      <a:pt x="1884" y="197"/>
                    </a:lnTo>
                    <a:lnTo>
                      <a:pt x="1809" y="135"/>
                    </a:lnTo>
                    <a:lnTo>
                      <a:pt x="1709" y="93"/>
                    </a:lnTo>
                    <a:lnTo>
                      <a:pt x="1585" y="52"/>
                    </a:lnTo>
                    <a:lnTo>
                      <a:pt x="1447" y="21"/>
                    </a:lnTo>
                    <a:lnTo>
                      <a:pt x="1298" y="0"/>
                    </a:lnTo>
                    <a:lnTo>
                      <a:pt x="1136" y="0"/>
                    </a:lnTo>
                    <a:lnTo>
                      <a:pt x="1136" y="0"/>
                    </a:lnTo>
                    <a:lnTo>
                      <a:pt x="973" y="0"/>
                    </a:lnTo>
                    <a:lnTo>
                      <a:pt x="824" y="21"/>
                    </a:lnTo>
                    <a:lnTo>
                      <a:pt x="687" y="52"/>
                    </a:lnTo>
                    <a:lnTo>
                      <a:pt x="562" y="93"/>
                    </a:lnTo>
                    <a:lnTo>
                      <a:pt x="474" y="135"/>
                    </a:lnTo>
                    <a:lnTo>
                      <a:pt x="400" y="197"/>
                    </a:lnTo>
                    <a:lnTo>
                      <a:pt x="350" y="249"/>
                    </a:lnTo>
                    <a:lnTo>
                      <a:pt x="337" y="321"/>
                    </a:lnTo>
                    <a:lnTo>
                      <a:pt x="337" y="321"/>
                    </a:lnTo>
                    <a:lnTo>
                      <a:pt x="350" y="373"/>
                    </a:lnTo>
                    <a:lnTo>
                      <a:pt x="387" y="425"/>
                    </a:lnTo>
                    <a:lnTo>
                      <a:pt x="387" y="425"/>
                    </a:lnTo>
                    <a:lnTo>
                      <a:pt x="0" y="48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403" name="Line 784"/>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4" name="Line 785"/>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5" name="Line 786"/>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6" name="Line 787"/>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7" name="Line 78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8" name="Line 78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9" name="Line 790"/>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0" name="Line 791"/>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1" name="Line 792"/>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2" name="Line 793"/>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3" name="Line 794"/>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4" name="Line 795"/>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5" name="Line 796"/>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6" name="Line 797"/>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7" name="Line 79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8" name="Line 79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9" name="Line 800"/>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0" name="Line 801"/>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1" name="Line 802"/>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2" name="Line 803"/>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3" name="Line 804"/>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4" name="Line 805"/>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5" name="Line 806"/>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6" name="Line 807"/>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sp>
          <p:nvSpPr>
            <p:cNvPr id="10" name="Line 80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1" name="Line 81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 name="Line 81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 name="Line 81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 name="Line 81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 name="Line 81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 name="Line 81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 name="Line 81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 name="Line 81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 name="Line 81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 name="Line 81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 name="Line 82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 name="Line 82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 name="Line 82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 name="Line 82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 name="Line 82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 name="Line 82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 name="Line 82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 name="Line 82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 name="Line 82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 name="Line 82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 name="Line 83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2" name="Line 83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3" name="Line 83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4" name="Line 833"/>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6" name="Line 834"/>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7" name="Line 835"/>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8" name="Line 836"/>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9" name="Line 837"/>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0" name="Line 838"/>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1" name="Line 839"/>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2" name="Line 840"/>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3" name="Line 841"/>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4" name="Line 842"/>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5" name="Line 843"/>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6" name="Line 844"/>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7" name="Line 845"/>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8" name="Line 846"/>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9" name="Line 847"/>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0" name="Line 848"/>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1" name="Line 849"/>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2" name="Line 850"/>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3" name="Line 851"/>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4" name="Line 852"/>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5" name="Line 85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6" name="Line 85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7" name="Line 855"/>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8" name="Line 856"/>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9" name="Line 857"/>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0" name="Freeform 858"/>
            <p:cNvSpPr>
              <a:spLocks/>
            </p:cNvSpPr>
            <p:nvPr/>
          </p:nvSpPr>
          <p:spPr bwMode="auto">
            <a:xfrm>
              <a:off x="1655" y="2519"/>
              <a:ext cx="50" cy="72"/>
            </a:xfrm>
            <a:custGeom>
              <a:avLst/>
              <a:gdLst>
                <a:gd name="T0" fmla="*/ 37 w 50"/>
                <a:gd name="T1" fmla="*/ 0 h 72"/>
                <a:gd name="T2" fmla="*/ 37 w 50"/>
                <a:gd name="T3" fmla="*/ 10 h 72"/>
                <a:gd name="T4" fmla="*/ 37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0 w 50"/>
                <a:gd name="T29" fmla="*/ 51 h 72"/>
                <a:gd name="T30" fmla="*/ 12 w 50"/>
                <a:gd name="T31" fmla="*/ 31 h 72"/>
                <a:gd name="T32" fmla="*/ 25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10"/>
                  </a:lnTo>
                  <a:lnTo>
                    <a:pt x="37"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0" y="51"/>
                  </a:lnTo>
                  <a:lnTo>
                    <a:pt x="12" y="31"/>
                  </a:lnTo>
                  <a:lnTo>
                    <a:pt x="25"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28701" name="Line 859"/>
            <p:cNvSpPr>
              <a:spLocks noChangeShapeType="1"/>
            </p:cNvSpPr>
            <p:nvPr/>
          </p:nvSpPr>
          <p:spPr bwMode="auto">
            <a:xfrm>
              <a:off x="1680" y="2570"/>
              <a:ext cx="1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2" name="Line 860"/>
            <p:cNvSpPr>
              <a:spLocks noChangeShapeType="1"/>
            </p:cNvSpPr>
            <p:nvPr/>
          </p:nvSpPr>
          <p:spPr bwMode="auto">
            <a:xfrm>
              <a:off x="1692"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3" name="Line 861"/>
            <p:cNvSpPr>
              <a:spLocks noChangeShapeType="1"/>
            </p:cNvSpPr>
            <p:nvPr/>
          </p:nvSpPr>
          <p:spPr bwMode="auto">
            <a:xfrm>
              <a:off x="1692" y="2664"/>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6" name="Line 862"/>
            <p:cNvSpPr>
              <a:spLocks noChangeShapeType="1"/>
            </p:cNvSpPr>
            <p:nvPr/>
          </p:nvSpPr>
          <p:spPr bwMode="auto">
            <a:xfrm>
              <a:off x="1717"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7" name="Line 863"/>
            <p:cNvSpPr>
              <a:spLocks noChangeShapeType="1"/>
            </p:cNvSpPr>
            <p:nvPr/>
          </p:nvSpPr>
          <p:spPr bwMode="auto">
            <a:xfrm>
              <a:off x="1717" y="2747"/>
              <a:ext cx="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0" name="Line 864"/>
            <p:cNvSpPr>
              <a:spLocks noChangeShapeType="1"/>
            </p:cNvSpPr>
            <p:nvPr/>
          </p:nvSpPr>
          <p:spPr bwMode="auto">
            <a:xfrm>
              <a:off x="1767"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1" name="Line 865"/>
            <p:cNvSpPr>
              <a:spLocks noChangeShapeType="1"/>
            </p:cNvSpPr>
            <p:nvPr/>
          </p:nvSpPr>
          <p:spPr bwMode="auto">
            <a:xfrm>
              <a:off x="1767" y="2809"/>
              <a:ext cx="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2" name="Freeform 866"/>
            <p:cNvSpPr>
              <a:spLocks/>
            </p:cNvSpPr>
            <p:nvPr/>
          </p:nvSpPr>
          <p:spPr bwMode="auto">
            <a:xfrm>
              <a:off x="2104" y="2519"/>
              <a:ext cx="50" cy="72"/>
            </a:xfrm>
            <a:custGeom>
              <a:avLst/>
              <a:gdLst>
                <a:gd name="T0" fmla="*/ 37 w 50"/>
                <a:gd name="T1" fmla="*/ 0 h 72"/>
                <a:gd name="T2" fmla="*/ 37 w 50"/>
                <a:gd name="T3" fmla="*/ 20 h 72"/>
                <a:gd name="T4" fmla="*/ 50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12 w 50"/>
                <a:gd name="T29" fmla="*/ 51 h 72"/>
                <a:gd name="T30" fmla="*/ 25 w 50"/>
                <a:gd name="T31" fmla="*/ 31 h 72"/>
                <a:gd name="T32" fmla="*/ 37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20"/>
                  </a:lnTo>
                  <a:lnTo>
                    <a:pt x="50"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12" y="51"/>
                  </a:lnTo>
                  <a:lnTo>
                    <a:pt x="25" y="31"/>
                  </a:lnTo>
                  <a:lnTo>
                    <a:pt x="37"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83" name="Line 867"/>
            <p:cNvSpPr>
              <a:spLocks noChangeShapeType="1"/>
            </p:cNvSpPr>
            <p:nvPr/>
          </p:nvSpPr>
          <p:spPr bwMode="auto">
            <a:xfrm>
              <a:off x="2129" y="2570"/>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4" name="Line 868"/>
            <p:cNvSpPr>
              <a:spLocks noChangeShapeType="1"/>
            </p:cNvSpPr>
            <p:nvPr/>
          </p:nvSpPr>
          <p:spPr bwMode="auto">
            <a:xfrm>
              <a:off x="2129"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5" name="Line 869"/>
            <p:cNvSpPr>
              <a:spLocks noChangeShapeType="1"/>
            </p:cNvSpPr>
            <p:nvPr/>
          </p:nvSpPr>
          <p:spPr bwMode="auto">
            <a:xfrm>
              <a:off x="2129"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6" name="Line 870"/>
            <p:cNvSpPr>
              <a:spLocks noChangeShapeType="1"/>
            </p:cNvSpPr>
            <p:nvPr/>
          </p:nvSpPr>
          <p:spPr bwMode="auto">
            <a:xfrm>
              <a:off x="2154"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7" name="Line 871"/>
            <p:cNvSpPr>
              <a:spLocks noChangeShapeType="1"/>
            </p:cNvSpPr>
            <p:nvPr/>
          </p:nvSpPr>
          <p:spPr bwMode="auto">
            <a:xfrm>
              <a:off x="2154" y="2705"/>
              <a:ext cx="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8" name="Line 872"/>
            <p:cNvSpPr>
              <a:spLocks noChangeShapeType="1"/>
            </p:cNvSpPr>
            <p:nvPr/>
          </p:nvSpPr>
          <p:spPr bwMode="auto">
            <a:xfrm>
              <a:off x="2179"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9" name="Line 873"/>
            <p:cNvSpPr>
              <a:spLocks noChangeShapeType="1"/>
            </p:cNvSpPr>
            <p:nvPr/>
          </p:nvSpPr>
          <p:spPr bwMode="auto">
            <a:xfrm>
              <a:off x="2179" y="2757"/>
              <a:ext cx="3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0" name="Freeform 874"/>
            <p:cNvSpPr>
              <a:spLocks/>
            </p:cNvSpPr>
            <p:nvPr/>
          </p:nvSpPr>
          <p:spPr bwMode="auto">
            <a:xfrm>
              <a:off x="2565" y="2508"/>
              <a:ext cx="38" cy="73"/>
            </a:xfrm>
            <a:custGeom>
              <a:avLst/>
              <a:gdLst>
                <a:gd name="T0" fmla="*/ 25 w 38"/>
                <a:gd name="T1" fmla="*/ 0 h 73"/>
                <a:gd name="T2" fmla="*/ 25 w 38"/>
                <a:gd name="T3" fmla="*/ 21 h 73"/>
                <a:gd name="T4" fmla="*/ 38 w 38"/>
                <a:gd name="T5" fmla="*/ 42 h 73"/>
                <a:gd name="T6" fmla="*/ 38 w 38"/>
                <a:gd name="T7" fmla="*/ 62 h 73"/>
                <a:gd name="T8" fmla="*/ 38 w 38"/>
                <a:gd name="T9" fmla="*/ 73 h 73"/>
                <a:gd name="T10" fmla="*/ 38 w 38"/>
                <a:gd name="T11" fmla="*/ 73 h 73"/>
                <a:gd name="T12" fmla="*/ 38 w 38"/>
                <a:gd name="T13" fmla="*/ 73 h 73"/>
                <a:gd name="T14" fmla="*/ 38 w 38"/>
                <a:gd name="T15" fmla="*/ 73 h 73"/>
                <a:gd name="T16" fmla="*/ 13 w 38"/>
                <a:gd name="T17" fmla="*/ 62 h 73"/>
                <a:gd name="T18" fmla="*/ 13 w 38"/>
                <a:gd name="T19" fmla="*/ 62 h 73"/>
                <a:gd name="T20" fmla="*/ 0 w 38"/>
                <a:gd name="T21" fmla="*/ 73 h 73"/>
                <a:gd name="T22" fmla="*/ 0 w 38"/>
                <a:gd name="T23" fmla="*/ 73 h 73"/>
                <a:gd name="T24" fmla="*/ 0 w 38"/>
                <a:gd name="T25" fmla="*/ 73 h 73"/>
                <a:gd name="T26" fmla="*/ 0 w 38"/>
                <a:gd name="T27" fmla="*/ 73 h 73"/>
                <a:gd name="T28" fmla="*/ 0 w 38"/>
                <a:gd name="T29" fmla="*/ 62 h 73"/>
                <a:gd name="T30" fmla="*/ 13 w 38"/>
                <a:gd name="T31" fmla="*/ 42 h 73"/>
                <a:gd name="T32" fmla="*/ 13 w 38"/>
                <a:gd name="T33" fmla="*/ 21 h 73"/>
                <a:gd name="T34" fmla="*/ 25 w 38"/>
                <a:gd name="T3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3">
                  <a:moveTo>
                    <a:pt x="25" y="0"/>
                  </a:moveTo>
                  <a:lnTo>
                    <a:pt x="25" y="21"/>
                  </a:lnTo>
                  <a:lnTo>
                    <a:pt x="38" y="42"/>
                  </a:lnTo>
                  <a:lnTo>
                    <a:pt x="38" y="62"/>
                  </a:lnTo>
                  <a:lnTo>
                    <a:pt x="38" y="73"/>
                  </a:lnTo>
                  <a:lnTo>
                    <a:pt x="38" y="73"/>
                  </a:lnTo>
                  <a:lnTo>
                    <a:pt x="38" y="73"/>
                  </a:lnTo>
                  <a:lnTo>
                    <a:pt x="38" y="73"/>
                  </a:lnTo>
                  <a:lnTo>
                    <a:pt x="13" y="62"/>
                  </a:lnTo>
                  <a:lnTo>
                    <a:pt x="13" y="62"/>
                  </a:lnTo>
                  <a:lnTo>
                    <a:pt x="0" y="73"/>
                  </a:lnTo>
                  <a:lnTo>
                    <a:pt x="0" y="73"/>
                  </a:lnTo>
                  <a:lnTo>
                    <a:pt x="0" y="73"/>
                  </a:lnTo>
                  <a:lnTo>
                    <a:pt x="0" y="73"/>
                  </a:lnTo>
                  <a:lnTo>
                    <a:pt x="0" y="62"/>
                  </a:lnTo>
                  <a:lnTo>
                    <a:pt x="13" y="42"/>
                  </a:lnTo>
                  <a:lnTo>
                    <a:pt x="13" y="21"/>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1" name="Line 875"/>
            <p:cNvSpPr>
              <a:spLocks noChangeShapeType="1"/>
            </p:cNvSpPr>
            <p:nvPr/>
          </p:nvSpPr>
          <p:spPr bwMode="auto">
            <a:xfrm>
              <a:off x="2590" y="2560"/>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2" name="Line 876"/>
            <p:cNvSpPr>
              <a:spLocks noChangeShapeType="1"/>
            </p:cNvSpPr>
            <p:nvPr/>
          </p:nvSpPr>
          <p:spPr bwMode="auto">
            <a:xfrm>
              <a:off x="2603"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3" name="Line 877"/>
            <p:cNvSpPr>
              <a:spLocks noChangeShapeType="1"/>
            </p:cNvSpPr>
            <p:nvPr/>
          </p:nvSpPr>
          <p:spPr bwMode="auto">
            <a:xfrm>
              <a:off x="2603" y="2643"/>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4" name="Freeform 878"/>
            <p:cNvSpPr>
              <a:spLocks/>
            </p:cNvSpPr>
            <p:nvPr/>
          </p:nvSpPr>
          <p:spPr bwMode="auto">
            <a:xfrm>
              <a:off x="3326" y="2581"/>
              <a:ext cx="562" cy="1264"/>
            </a:xfrm>
            <a:custGeom>
              <a:avLst/>
              <a:gdLst>
                <a:gd name="T0" fmla="*/ 25 w 562"/>
                <a:gd name="T1" fmla="*/ 1264 h 1264"/>
                <a:gd name="T2" fmla="*/ 0 w 562"/>
                <a:gd name="T3" fmla="*/ 1254 h 1264"/>
                <a:gd name="T4" fmla="*/ 537 w 562"/>
                <a:gd name="T5" fmla="*/ 0 h 1264"/>
                <a:gd name="T6" fmla="*/ 562 w 562"/>
                <a:gd name="T7" fmla="*/ 10 h 1264"/>
                <a:gd name="T8" fmla="*/ 25 w 562"/>
                <a:gd name="T9" fmla="*/ 1264 h 1264"/>
              </a:gdLst>
              <a:ahLst/>
              <a:cxnLst>
                <a:cxn ang="0">
                  <a:pos x="T0" y="T1"/>
                </a:cxn>
                <a:cxn ang="0">
                  <a:pos x="T2" y="T3"/>
                </a:cxn>
                <a:cxn ang="0">
                  <a:pos x="T4" y="T5"/>
                </a:cxn>
                <a:cxn ang="0">
                  <a:pos x="T6" y="T7"/>
                </a:cxn>
                <a:cxn ang="0">
                  <a:pos x="T8" y="T9"/>
                </a:cxn>
              </a:cxnLst>
              <a:rect l="0" t="0" r="r" b="b"/>
              <a:pathLst>
                <a:path w="562" h="1264">
                  <a:moveTo>
                    <a:pt x="25" y="1264"/>
                  </a:moveTo>
                  <a:lnTo>
                    <a:pt x="0" y="1254"/>
                  </a:lnTo>
                  <a:lnTo>
                    <a:pt x="537" y="0"/>
                  </a:lnTo>
                  <a:lnTo>
                    <a:pt x="562" y="10"/>
                  </a:lnTo>
                  <a:lnTo>
                    <a:pt x="25" y="12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5" name="Freeform 879"/>
            <p:cNvSpPr>
              <a:spLocks/>
            </p:cNvSpPr>
            <p:nvPr/>
          </p:nvSpPr>
          <p:spPr bwMode="auto">
            <a:xfrm>
              <a:off x="3863" y="2570"/>
              <a:ext cx="1771" cy="653"/>
            </a:xfrm>
            <a:custGeom>
              <a:avLst/>
              <a:gdLst>
                <a:gd name="T0" fmla="*/ 1771 w 1771"/>
                <a:gd name="T1" fmla="*/ 643 h 653"/>
                <a:gd name="T2" fmla="*/ 1759 w 1771"/>
                <a:gd name="T3" fmla="*/ 653 h 653"/>
                <a:gd name="T4" fmla="*/ 0 w 1771"/>
                <a:gd name="T5" fmla="*/ 21 h 653"/>
                <a:gd name="T6" fmla="*/ 12 w 1771"/>
                <a:gd name="T7" fmla="*/ 0 h 653"/>
                <a:gd name="T8" fmla="*/ 1771 w 1771"/>
                <a:gd name="T9" fmla="*/ 643 h 653"/>
              </a:gdLst>
              <a:ahLst/>
              <a:cxnLst>
                <a:cxn ang="0">
                  <a:pos x="T0" y="T1"/>
                </a:cxn>
                <a:cxn ang="0">
                  <a:pos x="T2" y="T3"/>
                </a:cxn>
                <a:cxn ang="0">
                  <a:pos x="T4" y="T5"/>
                </a:cxn>
                <a:cxn ang="0">
                  <a:pos x="T6" y="T7"/>
                </a:cxn>
                <a:cxn ang="0">
                  <a:pos x="T8" y="T9"/>
                </a:cxn>
              </a:cxnLst>
              <a:rect l="0" t="0" r="r" b="b"/>
              <a:pathLst>
                <a:path w="1771" h="653">
                  <a:moveTo>
                    <a:pt x="1771" y="643"/>
                  </a:moveTo>
                  <a:lnTo>
                    <a:pt x="1759" y="653"/>
                  </a:lnTo>
                  <a:lnTo>
                    <a:pt x="0" y="21"/>
                  </a:lnTo>
                  <a:lnTo>
                    <a:pt x="12" y="0"/>
                  </a:lnTo>
                  <a:lnTo>
                    <a:pt x="1771"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6" name="Freeform 880"/>
            <p:cNvSpPr>
              <a:spLocks/>
            </p:cNvSpPr>
            <p:nvPr/>
          </p:nvSpPr>
          <p:spPr bwMode="auto">
            <a:xfrm>
              <a:off x="1131" y="2570"/>
              <a:ext cx="2719" cy="457"/>
            </a:xfrm>
            <a:custGeom>
              <a:avLst/>
              <a:gdLst>
                <a:gd name="T0" fmla="*/ 2719 w 2719"/>
                <a:gd name="T1" fmla="*/ 0 h 457"/>
                <a:gd name="T2" fmla="*/ 2719 w 2719"/>
                <a:gd name="T3" fmla="*/ 21 h 457"/>
                <a:gd name="T4" fmla="*/ 12 w 2719"/>
                <a:gd name="T5" fmla="*/ 457 h 457"/>
                <a:gd name="T6" fmla="*/ 0 w 2719"/>
                <a:gd name="T7" fmla="*/ 436 h 457"/>
                <a:gd name="T8" fmla="*/ 2719 w 2719"/>
                <a:gd name="T9" fmla="*/ 0 h 457"/>
              </a:gdLst>
              <a:ahLst/>
              <a:cxnLst>
                <a:cxn ang="0">
                  <a:pos x="T0" y="T1"/>
                </a:cxn>
                <a:cxn ang="0">
                  <a:pos x="T2" y="T3"/>
                </a:cxn>
                <a:cxn ang="0">
                  <a:pos x="T4" y="T5"/>
                </a:cxn>
                <a:cxn ang="0">
                  <a:pos x="T6" y="T7"/>
                </a:cxn>
                <a:cxn ang="0">
                  <a:pos x="T8" y="T9"/>
                </a:cxn>
              </a:cxnLst>
              <a:rect l="0" t="0" r="r" b="b"/>
              <a:pathLst>
                <a:path w="2719" h="457">
                  <a:moveTo>
                    <a:pt x="2719" y="0"/>
                  </a:moveTo>
                  <a:lnTo>
                    <a:pt x="2719" y="21"/>
                  </a:lnTo>
                  <a:lnTo>
                    <a:pt x="12" y="457"/>
                  </a:lnTo>
                  <a:lnTo>
                    <a:pt x="0" y="436"/>
                  </a:lnTo>
                  <a:lnTo>
                    <a:pt x="27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7" name="Freeform 881"/>
            <p:cNvSpPr>
              <a:spLocks/>
            </p:cNvSpPr>
            <p:nvPr/>
          </p:nvSpPr>
          <p:spPr bwMode="auto">
            <a:xfrm>
              <a:off x="2927" y="1689"/>
              <a:ext cx="936" cy="892"/>
            </a:xfrm>
            <a:custGeom>
              <a:avLst/>
              <a:gdLst>
                <a:gd name="T0" fmla="*/ 936 w 936"/>
                <a:gd name="T1" fmla="*/ 881 h 892"/>
                <a:gd name="T2" fmla="*/ 911 w 936"/>
                <a:gd name="T3" fmla="*/ 892 h 892"/>
                <a:gd name="T4" fmla="*/ 0 w 936"/>
                <a:gd name="T5" fmla="*/ 11 h 892"/>
                <a:gd name="T6" fmla="*/ 25 w 936"/>
                <a:gd name="T7" fmla="*/ 0 h 892"/>
                <a:gd name="T8" fmla="*/ 936 w 936"/>
                <a:gd name="T9" fmla="*/ 881 h 892"/>
              </a:gdLst>
              <a:ahLst/>
              <a:cxnLst>
                <a:cxn ang="0">
                  <a:pos x="T0" y="T1"/>
                </a:cxn>
                <a:cxn ang="0">
                  <a:pos x="T2" y="T3"/>
                </a:cxn>
                <a:cxn ang="0">
                  <a:pos x="T4" y="T5"/>
                </a:cxn>
                <a:cxn ang="0">
                  <a:pos x="T6" y="T7"/>
                </a:cxn>
                <a:cxn ang="0">
                  <a:pos x="T8" y="T9"/>
                </a:cxn>
              </a:cxnLst>
              <a:rect l="0" t="0" r="r" b="b"/>
              <a:pathLst>
                <a:path w="936" h="892">
                  <a:moveTo>
                    <a:pt x="936" y="881"/>
                  </a:moveTo>
                  <a:lnTo>
                    <a:pt x="911" y="892"/>
                  </a:lnTo>
                  <a:lnTo>
                    <a:pt x="0" y="11"/>
                  </a:lnTo>
                  <a:lnTo>
                    <a:pt x="25" y="0"/>
                  </a:lnTo>
                  <a:lnTo>
                    <a:pt x="936" y="8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8" name="Freeform 882"/>
            <p:cNvSpPr>
              <a:spLocks/>
            </p:cNvSpPr>
            <p:nvPr/>
          </p:nvSpPr>
          <p:spPr bwMode="auto">
            <a:xfrm>
              <a:off x="3850" y="1762"/>
              <a:ext cx="1123" cy="840"/>
            </a:xfrm>
            <a:custGeom>
              <a:avLst/>
              <a:gdLst>
                <a:gd name="T0" fmla="*/ 25 w 1123"/>
                <a:gd name="T1" fmla="*/ 840 h 840"/>
                <a:gd name="T2" fmla="*/ 0 w 1123"/>
                <a:gd name="T3" fmla="*/ 829 h 840"/>
                <a:gd name="T4" fmla="*/ 1110 w 1123"/>
                <a:gd name="T5" fmla="*/ 0 h 840"/>
                <a:gd name="T6" fmla="*/ 1123 w 1123"/>
                <a:gd name="T7" fmla="*/ 10 h 840"/>
                <a:gd name="T8" fmla="*/ 25 w 1123"/>
                <a:gd name="T9" fmla="*/ 840 h 840"/>
              </a:gdLst>
              <a:ahLst/>
              <a:cxnLst>
                <a:cxn ang="0">
                  <a:pos x="T0" y="T1"/>
                </a:cxn>
                <a:cxn ang="0">
                  <a:pos x="T2" y="T3"/>
                </a:cxn>
                <a:cxn ang="0">
                  <a:pos x="T4" y="T5"/>
                </a:cxn>
                <a:cxn ang="0">
                  <a:pos x="T6" y="T7"/>
                </a:cxn>
                <a:cxn ang="0">
                  <a:pos x="T8" y="T9"/>
                </a:cxn>
              </a:cxnLst>
              <a:rect l="0" t="0" r="r" b="b"/>
              <a:pathLst>
                <a:path w="1123" h="840">
                  <a:moveTo>
                    <a:pt x="25" y="840"/>
                  </a:moveTo>
                  <a:lnTo>
                    <a:pt x="0" y="829"/>
                  </a:lnTo>
                  <a:lnTo>
                    <a:pt x="1110" y="0"/>
                  </a:lnTo>
                  <a:lnTo>
                    <a:pt x="1123" y="10"/>
                  </a:lnTo>
                  <a:lnTo>
                    <a:pt x="25" y="8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9" name="Rectangle 883"/>
            <p:cNvSpPr>
              <a:spLocks noChangeArrowheads="1"/>
            </p:cNvSpPr>
            <p:nvPr/>
          </p:nvSpPr>
          <p:spPr bwMode="auto">
            <a:xfrm>
              <a:off x="1068" y="1793"/>
              <a:ext cx="133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communication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0" name="Rectangle 884"/>
            <p:cNvSpPr>
              <a:spLocks noChangeArrowheads="1"/>
            </p:cNvSpPr>
            <p:nvPr/>
          </p:nvSpPr>
          <p:spPr bwMode="auto">
            <a:xfrm>
              <a:off x="3401" y="922"/>
              <a:ext cx="81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planning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1" name="Rectangle 885"/>
            <p:cNvSpPr>
              <a:spLocks noChangeArrowheads="1"/>
            </p:cNvSpPr>
            <p:nvPr/>
          </p:nvSpPr>
          <p:spPr bwMode="auto">
            <a:xfrm>
              <a:off x="5846" y="2125"/>
              <a:ext cx="82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modeling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2" name="Rectangle 886"/>
            <p:cNvSpPr>
              <a:spLocks noChangeArrowheads="1"/>
            </p:cNvSpPr>
            <p:nvPr/>
          </p:nvSpPr>
          <p:spPr bwMode="auto">
            <a:xfrm>
              <a:off x="4299" y="3534"/>
              <a:ext cx="108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construction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4" name="Rectangle 888"/>
            <p:cNvSpPr>
              <a:spLocks noChangeArrowheads="1"/>
            </p:cNvSpPr>
            <p:nvPr/>
          </p:nvSpPr>
          <p:spPr bwMode="auto">
            <a:xfrm>
              <a:off x="1630" y="3617"/>
              <a:ext cx="23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5" name="Rectangle 889"/>
            <p:cNvSpPr>
              <a:spLocks noChangeArrowheads="1"/>
            </p:cNvSpPr>
            <p:nvPr/>
          </p:nvSpPr>
          <p:spPr bwMode="auto">
            <a:xfrm>
              <a:off x="1804" y="3628"/>
              <a:ext cx="61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delivery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6" name="Rectangle 890"/>
            <p:cNvSpPr>
              <a:spLocks noChangeArrowheads="1"/>
            </p:cNvSpPr>
            <p:nvPr/>
          </p:nvSpPr>
          <p:spPr bwMode="auto">
            <a:xfrm>
              <a:off x="1630" y="3804"/>
              <a:ext cx="8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    feedback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7" name="Rectangle 891"/>
            <p:cNvSpPr>
              <a:spLocks noChangeArrowheads="1"/>
            </p:cNvSpPr>
            <p:nvPr/>
          </p:nvSpPr>
          <p:spPr bwMode="auto">
            <a:xfrm>
              <a:off x="3139" y="2685"/>
              <a:ext cx="34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a:ln>
                    <a:noFill/>
                  </a:ln>
                  <a:solidFill>
                    <a:srgbClr val="000000"/>
                  </a:solidFill>
                  <a:effectLst/>
                  <a:latin typeface="Geneva" charset="0"/>
                </a:rPr>
                <a:t>start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8" name="Freeform 892"/>
            <p:cNvSpPr>
              <a:spLocks/>
            </p:cNvSpPr>
            <p:nvPr/>
          </p:nvSpPr>
          <p:spPr bwMode="auto">
            <a:xfrm>
              <a:off x="3002" y="2498"/>
              <a:ext cx="37" cy="52"/>
            </a:xfrm>
            <a:custGeom>
              <a:avLst/>
              <a:gdLst>
                <a:gd name="T0" fmla="*/ 12 w 37"/>
                <a:gd name="T1" fmla="*/ 0 h 52"/>
                <a:gd name="T2" fmla="*/ 25 w 37"/>
                <a:gd name="T3" fmla="*/ 10 h 52"/>
                <a:gd name="T4" fmla="*/ 25 w 37"/>
                <a:gd name="T5" fmla="*/ 31 h 52"/>
                <a:gd name="T6" fmla="*/ 25 w 37"/>
                <a:gd name="T7" fmla="*/ 52 h 52"/>
                <a:gd name="T8" fmla="*/ 37 w 37"/>
                <a:gd name="T9" fmla="*/ 52 h 52"/>
                <a:gd name="T10" fmla="*/ 37 w 37"/>
                <a:gd name="T11" fmla="*/ 52 h 52"/>
                <a:gd name="T12" fmla="*/ 37 w 37"/>
                <a:gd name="T13" fmla="*/ 52 h 52"/>
                <a:gd name="T14" fmla="*/ 37 w 37"/>
                <a:gd name="T15" fmla="*/ 52 h 52"/>
                <a:gd name="T16" fmla="*/ 12 w 37"/>
                <a:gd name="T17" fmla="*/ 52 h 52"/>
                <a:gd name="T18" fmla="*/ 12 w 37"/>
                <a:gd name="T19" fmla="*/ 52 h 52"/>
                <a:gd name="T20" fmla="*/ 0 w 37"/>
                <a:gd name="T21" fmla="*/ 52 h 52"/>
                <a:gd name="T22" fmla="*/ 0 w 37"/>
                <a:gd name="T23" fmla="*/ 52 h 52"/>
                <a:gd name="T24" fmla="*/ 0 w 37"/>
                <a:gd name="T25" fmla="*/ 52 h 52"/>
                <a:gd name="T26" fmla="*/ 0 w 37"/>
                <a:gd name="T27" fmla="*/ 52 h 52"/>
                <a:gd name="T28" fmla="*/ 0 w 37"/>
                <a:gd name="T29" fmla="*/ 52 h 52"/>
                <a:gd name="T30" fmla="*/ 0 w 37"/>
                <a:gd name="T31" fmla="*/ 31 h 52"/>
                <a:gd name="T32" fmla="*/ 12 w 37"/>
                <a:gd name="T33" fmla="*/ 10 h 52"/>
                <a:gd name="T34" fmla="*/ 12 w 37"/>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2">
                  <a:moveTo>
                    <a:pt x="12" y="0"/>
                  </a:moveTo>
                  <a:lnTo>
                    <a:pt x="25" y="10"/>
                  </a:lnTo>
                  <a:lnTo>
                    <a:pt x="25" y="31"/>
                  </a:lnTo>
                  <a:lnTo>
                    <a:pt x="25" y="52"/>
                  </a:lnTo>
                  <a:lnTo>
                    <a:pt x="37" y="52"/>
                  </a:lnTo>
                  <a:lnTo>
                    <a:pt x="37" y="52"/>
                  </a:lnTo>
                  <a:lnTo>
                    <a:pt x="37" y="52"/>
                  </a:lnTo>
                  <a:lnTo>
                    <a:pt x="37" y="52"/>
                  </a:lnTo>
                  <a:lnTo>
                    <a:pt x="12" y="52"/>
                  </a:lnTo>
                  <a:lnTo>
                    <a:pt x="12" y="52"/>
                  </a:lnTo>
                  <a:lnTo>
                    <a:pt x="0" y="52"/>
                  </a:lnTo>
                  <a:lnTo>
                    <a:pt x="0" y="52"/>
                  </a:lnTo>
                  <a:lnTo>
                    <a:pt x="0" y="52"/>
                  </a:lnTo>
                  <a:lnTo>
                    <a:pt x="0" y="52"/>
                  </a:lnTo>
                  <a:lnTo>
                    <a:pt x="0" y="52"/>
                  </a:lnTo>
                  <a:lnTo>
                    <a:pt x="0" y="31"/>
                  </a:lnTo>
                  <a:lnTo>
                    <a:pt x="12" y="1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09" name="Line 893"/>
            <p:cNvSpPr>
              <a:spLocks noChangeShapeType="1"/>
            </p:cNvSpPr>
            <p:nvPr/>
          </p:nvSpPr>
          <p:spPr bwMode="auto">
            <a:xfrm>
              <a:off x="3014" y="2539"/>
              <a:ext cx="25"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0" name="Line 894"/>
            <p:cNvSpPr>
              <a:spLocks noChangeShapeType="1"/>
            </p:cNvSpPr>
            <p:nvPr/>
          </p:nvSpPr>
          <p:spPr bwMode="auto">
            <a:xfrm>
              <a:off x="3039" y="261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1" name="Line 895"/>
            <p:cNvSpPr>
              <a:spLocks noChangeShapeType="1"/>
            </p:cNvSpPr>
            <p:nvPr/>
          </p:nvSpPr>
          <p:spPr bwMode="auto">
            <a:xfrm>
              <a:off x="3039" y="2612"/>
              <a:ext cx="3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2" name="Line 896"/>
            <p:cNvSpPr>
              <a:spLocks noChangeShapeType="1"/>
            </p:cNvSpPr>
            <p:nvPr/>
          </p:nvSpPr>
          <p:spPr bwMode="auto">
            <a:xfrm flipV="1">
              <a:off x="2503" y="2757"/>
              <a:ext cx="274"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3" name="Freeform 897"/>
            <p:cNvSpPr>
              <a:spLocks/>
            </p:cNvSpPr>
            <p:nvPr/>
          </p:nvSpPr>
          <p:spPr bwMode="auto">
            <a:xfrm>
              <a:off x="2653" y="2726"/>
              <a:ext cx="137" cy="104"/>
            </a:xfrm>
            <a:custGeom>
              <a:avLst/>
              <a:gdLst>
                <a:gd name="T0" fmla="*/ 0 w 137"/>
                <a:gd name="T1" fmla="*/ 0 h 104"/>
                <a:gd name="T2" fmla="*/ 137 w 137"/>
                <a:gd name="T3" fmla="*/ 31 h 104"/>
                <a:gd name="T4" fmla="*/ 25 w 137"/>
                <a:gd name="T5" fmla="*/ 104 h 104"/>
                <a:gd name="T6" fmla="*/ 62 w 137"/>
                <a:gd name="T7" fmla="*/ 41 h 104"/>
                <a:gd name="T8" fmla="*/ 0 w 137"/>
                <a:gd name="T9" fmla="*/ 0 h 104"/>
              </a:gdLst>
              <a:ahLst/>
              <a:cxnLst>
                <a:cxn ang="0">
                  <a:pos x="T0" y="T1"/>
                </a:cxn>
                <a:cxn ang="0">
                  <a:pos x="T2" y="T3"/>
                </a:cxn>
                <a:cxn ang="0">
                  <a:pos x="T4" y="T5"/>
                </a:cxn>
                <a:cxn ang="0">
                  <a:pos x="T6" y="T7"/>
                </a:cxn>
                <a:cxn ang="0">
                  <a:pos x="T8" y="T9"/>
                </a:cxn>
              </a:cxnLst>
              <a:rect l="0" t="0" r="r" b="b"/>
              <a:pathLst>
                <a:path w="137" h="104">
                  <a:moveTo>
                    <a:pt x="0" y="0"/>
                  </a:moveTo>
                  <a:lnTo>
                    <a:pt x="137" y="31"/>
                  </a:lnTo>
                  <a:lnTo>
                    <a:pt x="25" y="104"/>
                  </a:lnTo>
                  <a:lnTo>
                    <a:pt x="62"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4" name="Line 898"/>
            <p:cNvSpPr>
              <a:spLocks noChangeShapeType="1"/>
            </p:cNvSpPr>
            <p:nvPr/>
          </p:nvSpPr>
          <p:spPr bwMode="auto">
            <a:xfrm flipV="1">
              <a:off x="2104" y="2819"/>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5" name="Freeform 899"/>
            <p:cNvSpPr>
              <a:spLocks/>
            </p:cNvSpPr>
            <p:nvPr/>
          </p:nvSpPr>
          <p:spPr bwMode="auto">
            <a:xfrm>
              <a:off x="2241" y="2788"/>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6" name="Line 900"/>
            <p:cNvSpPr>
              <a:spLocks noChangeShapeType="1"/>
            </p:cNvSpPr>
            <p:nvPr/>
          </p:nvSpPr>
          <p:spPr bwMode="auto">
            <a:xfrm flipV="1">
              <a:off x="1692" y="2881"/>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7" name="Freeform 901"/>
            <p:cNvSpPr>
              <a:spLocks/>
            </p:cNvSpPr>
            <p:nvPr/>
          </p:nvSpPr>
          <p:spPr bwMode="auto">
            <a:xfrm>
              <a:off x="1829" y="2850"/>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8" name="Line 902"/>
            <p:cNvSpPr>
              <a:spLocks noChangeShapeType="1"/>
            </p:cNvSpPr>
            <p:nvPr/>
          </p:nvSpPr>
          <p:spPr bwMode="auto">
            <a:xfrm flipV="1">
              <a:off x="2877" y="2695"/>
              <a:ext cx="2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9" name="Freeform 903"/>
            <p:cNvSpPr>
              <a:spLocks/>
            </p:cNvSpPr>
            <p:nvPr/>
          </p:nvSpPr>
          <p:spPr bwMode="auto">
            <a:xfrm>
              <a:off x="3014" y="2664"/>
              <a:ext cx="150" cy="103"/>
            </a:xfrm>
            <a:custGeom>
              <a:avLst/>
              <a:gdLst>
                <a:gd name="T0" fmla="*/ 0 w 150"/>
                <a:gd name="T1" fmla="*/ 0 h 103"/>
                <a:gd name="T2" fmla="*/ 150 w 150"/>
                <a:gd name="T3" fmla="*/ 31 h 103"/>
                <a:gd name="T4" fmla="*/ 25 w 150"/>
                <a:gd name="T5" fmla="*/ 103 h 103"/>
                <a:gd name="T6" fmla="*/ 75 w 150"/>
                <a:gd name="T7" fmla="*/ 41 h 103"/>
                <a:gd name="T8" fmla="*/ 0 w 150"/>
                <a:gd name="T9" fmla="*/ 0 h 103"/>
              </a:gdLst>
              <a:ahLst/>
              <a:cxnLst>
                <a:cxn ang="0">
                  <a:pos x="T0" y="T1"/>
                </a:cxn>
                <a:cxn ang="0">
                  <a:pos x="T2" y="T3"/>
                </a:cxn>
                <a:cxn ang="0">
                  <a:pos x="T4" y="T5"/>
                </a:cxn>
                <a:cxn ang="0">
                  <a:pos x="T6" y="T7"/>
                </a:cxn>
                <a:cxn ang="0">
                  <a:pos x="T8" y="T9"/>
                </a:cxn>
              </a:cxnLst>
              <a:rect l="0" t="0" r="r" b="b"/>
              <a:pathLst>
                <a:path w="150" h="103">
                  <a:moveTo>
                    <a:pt x="0" y="0"/>
                  </a:moveTo>
                  <a:lnTo>
                    <a:pt x="150" y="31"/>
                  </a:lnTo>
                  <a:lnTo>
                    <a:pt x="25" y="103"/>
                  </a:lnTo>
                  <a:lnTo>
                    <a:pt x="75"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20" name="Rectangle 904"/>
            <p:cNvSpPr>
              <a:spLocks noChangeArrowheads="1"/>
            </p:cNvSpPr>
            <p:nvPr/>
          </p:nvSpPr>
          <p:spPr bwMode="auto">
            <a:xfrm>
              <a:off x="5996" y="2291"/>
              <a:ext cx="67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analysis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1" name="Rectangle 905"/>
            <p:cNvSpPr>
              <a:spLocks noChangeArrowheads="1"/>
            </p:cNvSpPr>
            <p:nvPr/>
          </p:nvSpPr>
          <p:spPr bwMode="auto">
            <a:xfrm>
              <a:off x="5996" y="2457"/>
              <a:ext cx="5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design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2" name="Rectangle 906"/>
            <p:cNvSpPr>
              <a:spLocks noChangeArrowheads="1"/>
            </p:cNvSpPr>
            <p:nvPr/>
          </p:nvSpPr>
          <p:spPr bwMode="auto">
            <a:xfrm>
              <a:off x="4499" y="3690"/>
              <a:ext cx="43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code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3" name="Rectangle 907"/>
            <p:cNvSpPr>
              <a:spLocks noChangeArrowheads="1"/>
            </p:cNvSpPr>
            <p:nvPr/>
          </p:nvSpPr>
          <p:spPr bwMode="auto">
            <a:xfrm>
              <a:off x="4499" y="3856"/>
              <a:ext cx="31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test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4" name="Rectangle 908"/>
            <p:cNvSpPr>
              <a:spLocks noChangeArrowheads="1"/>
            </p:cNvSpPr>
            <p:nvPr/>
          </p:nvSpPr>
          <p:spPr bwMode="auto">
            <a:xfrm>
              <a:off x="3513" y="1099"/>
              <a:ext cx="8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estimation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5" name="Rectangle 909"/>
            <p:cNvSpPr>
              <a:spLocks noChangeArrowheads="1"/>
            </p:cNvSpPr>
            <p:nvPr/>
          </p:nvSpPr>
          <p:spPr bwMode="auto">
            <a:xfrm>
              <a:off x="3513" y="1265"/>
              <a:ext cx="86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scheduling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6" name="Rectangle 910"/>
            <p:cNvSpPr>
              <a:spLocks noChangeArrowheads="1"/>
            </p:cNvSpPr>
            <p:nvPr/>
          </p:nvSpPr>
          <p:spPr bwMode="auto">
            <a:xfrm>
              <a:off x="3513" y="1431"/>
              <a:ext cx="9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risk analysis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916" name="Rectangle 2"/>
          <p:cNvSpPr>
            <a:spLocks noGrp="1" noChangeArrowheads="1"/>
          </p:cNvSpPr>
          <p:nvPr>
            <p:ph type="title"/>
          </p:nvPr>
        </p:nvSpPr>
        <p:spPr>
          <a:xfrm>
            <a:off x="609600" y="433745"/>
            <a:ext cx="10972800" cy="725142"/>
          </a:xfrm>
        </p:spPr>
        <p:txBody>
          <a:bodyPr>
            <a:noAutofit/>
          </a:bodyPr>
          <a:lstStyle/>
          <a:p>
            <a:pPr marL="541338" indent="-541338">
              <a:defRPr/>
            </a:pPr>
            <a:r>
              <a:rPr lang="en-MY" sz="2800" dirty="0"/>
              <a:t>5. Evolutionary Software Process Model: </a:t>
            </a:r>
            <a:br>
              <a:rPr lang="en-MY" sz="2800" dirty="0"/>
            </a:br>
            <a:r>
              <a:rPr lang="en-MY" sz="2800" dirty="0"/>
              <a:t>Spiral Model Example</a:t>
            </a:r>
            <a:endParaRPr sz="2800" dirty="0"/>
          </a:p>
        </p:txBody>
      </p:sp>
      <p:sp>
        <p:nvSpPr>
          <p:cNvPr id="8" name="Line Callout 1 7"/>
          <p:cNvSpPr/>
          <p:nvPr/>
        </p:nvSpPr>
        <p:spPr>
          <a:xfrm>
            <a:off x="7467600" y="1219200"/>
            <a:ext cx="2895600" cy="1066800"/>
          </a:xfrm>
          <a:prstGeom prst="borderCallout1">
            <a:avLst>
              <a:gd name="adj1" fmla="val 18750"/>
              <a:gd name="adj2" fmla="val -8333"/>
              <a:gd name="adj3" fmla="val 295055"/>
              <a:gd name="adj4" fmla="val -62974"/>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Present user requirement to customers</a:t>
            </a:r>
          </a:p>
        </p:txBody>
      </p:sp>
    </p:spTree>
    <p:extLst>
      <p:ext uri="{BB962C8B-B14F-4D97-AF65-F5344CB8AC3E}">
        <p14:creationId xmlns:p14="http://schemas.microsoft.com/office/powerpoint/2010/main" val="281399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anim calcmode="discrete" valueType="clr">
                                      <p:cBhvr override="childStyle">
                                        <p:cTn id="7"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
                                        </p:tgtEl>
                                        <p:attrNameLst>
                                          <p:attrName>fillcolor</p:attrName>
                                        </p:attrNameLst>
                                      </p:cBhvr>
                                      <p:tavLst>
                                        <p:tav tm="0">
                                          <p:val>
                                            <p:clrVal>
                                              <a:schemeClr val="accent2"/>
                                            </p:clrVal>
                                          </p:val>
                                        </p:tav>
                                        <p:tav tm="50000">
                                          <p:val>
                                            <p:clrVal>
                                              <a:schemeClr val="hlink"/>
                                            </p:clrVal>
                                          </p:val>
                                        </p:tav>
                                      </p:tavLst>
                                    </p:anim>
                                    <p:set>
                                      <p:cBhvr>
                                        <p:cTn id="9" dur="8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5"/>
          <p:cNvSpPr>
            <a:spLocks noGrp="1"/>
          </p:cNvSpPr>
          <p:nvPr>
            <p:ph type="sldNum" sz="quarter" idx="12"/>
          </p:nvPr>
        </p:nvSpPr>
        <p:spPr bwMode="auto">
          <a:noFill/>
          <a:ln>
            <a:miter lim="800000"/>
            <a:headEnd/>
            <a:tailEnd/>
          </a:ln>
        </p:spPr>
        <p:txBody>
          <a:bodyPr/>
          <a:lstStyle/>
          <a:p>
            <a:fld id="{88DB3526-D103-4646-933F-88E2B07E43F6}" type="slidenum">
              <a:rPr lang="en-US" altLang="en-US" smtClean="0"/>
              <a:pPr/>
              <a:t>63</a:t>
            </a:fld>
            <a:endParaRPr lang="en-US" altLang="en-US"/>
          </a:p>
        </p:txBody>
      </p:sp>
      <p:sp>
        <p:nvSpPr>
          <p:cNvPr id="9" name="Rectangle 8"/>
          <p:cNvSpPr/>
          <p:nvPr/>
        </p:nvSpPr>
        <p:spPr>
          <a:xfrm>
            <a:off x="1524000" y="2743200"/>
            <a:ext cx="2057400" cy="4572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Communication</a:t>
            </a:r>
            <a:endParaRPr lang="en-MY" dirty="0"/>
          </a:p>
        </p:txBody>
      </p:sp>
      <p:grpSp>
        <p:nvGrpSpPr>
          <p:cNvPr id="2" name="Group 4"/>
          <p:cNvGrpSpPr>
            <a:grpSpLocks noChangeAspect="1"/>
          </p:cNvGrpSpPr>
          <p:nvPr/>
        </p:nvGrpSpPr>
        <p:grpSpPr bwMode="auto">
          <a:xfrm>
            <a:off x="1795462" y="1463675"/>
            <a:ext cx="8793163" cy="4954588"/>
            <a:chOff x="1131" y="922"/>
            <a:chExt cx="5539" cy="3121"/>
          </a:xfrm>
        </p:grpSpPr>
        <p:grpSp>
          <p:nvGrpSpPr>
            <p:cNvPr id="4" name="Group 205"/>
            <p:cNvGrpSpPr>
              <a:grpSpLocks/>
            </p:cNvGrpSpPr>
            <p:nvPr/>
          </p:nvGrpSpPr>
          <p:grpSpPr bwMode="auto">
            <a:xfrm>
              <a:off x="1330" y="1793"/>
              <a:ext cx="4429" cy="1679"/>
              <a:chOff x="1330" y="1793"/>
              <a:chExt cx="4429" cy="1679"/>
            </a:xfrm>
          </p:grpSpPr>
          <p:sp>
            <p:nvSpPr>
              <p:cNvPr id="50827" name="Line 5"/>
              <p:cNvSpPr>
                <a:spLocks noChangeShapeType="1"/>
              </p:cNvSpPr>
              <p:nvPr/>
            </p:nvSpPr>
            <p:spPr bwMode="auto">
              <a:xfrm>
                <a:off x="1330"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8" name="Line 6"/>
              <p:cNvSpPr>
                <a:spLocks noChangeShapeType="1"/>
              </p:cNvSpPr>
              <p:nvPr/>
            </p:nvSpPr>
            <p:spPr bwMode="auto">
              <a:xfrm>
                <a:off x="1343"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9" name="Line 7"/>
              <p:cNvSpPr>
                <a:spLocks noChangeShapeType="1"/>
              </p:cNvSpPr>
              <p:nvPr/>
            </p:nvSpPr>
            <p:spPr bwMode="auto">
              <a:xfrm>
                <a:off x="1343" y="2674"/>
                <a:ext cx="25"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0" name="Line 8"/>
              <p:cNvSpPr>
                <a:spLocks noChangeShapeType="1"/>
              </p:cNvSpPr>
              <p:nvPr/>
            </p:nvSpPr>
            <p:spPr bwMode="auto">
              <a:xfrm>
                <a:off x="1368"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1" name="Line 9"/>
              <p:cNvSpPr>
                <a:spLocks noChangeShapeType="1"/>
              </p:cNvSpPr>
              <p:nvPr/>
            </p:nvSpPr>
            <p:spPr bwMode="auto">
              <a:xfrm>
                <a:off x="1368" y="2767"/>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2" name="Line 10"/>
              <p:cNvSpPr>
                <a:spLocks noChangeShapeType="1"/>
              </p:cNvSpPr>
              <p:nvPr/>
            </p:nvSpPr>
            <p:spPr bwMode="auto">
              <a:xfrm>
                <a:off x="1430"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3" name="Line 11"/>
              <p:cNvSpPr>
                <a:spLocks noChangeShapeType="1"/>
              </p:cNvSpPr>
              <p:nvPr/>
            </p:nvSpPr>
            <p:spPr bwMode="auto">
              <a:xfrm>
                <a:off x="1430"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4" name="Line 12"/>
              <p:cNvSpPr>
                <a:spLocks noChangeShapeType="1"/>
              </p:cNvSpPr>
              <p:nvPr/>
            </p:nvSpPr>
            <p:spPr bwMode="auto">
              <a:xfrm>
                <a:off x="1505"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5" name="Line 13"/>
              <p:cNvSpPr>
                <a:spLocks noChangeShapeType="1"/>
              </p:cNvSpPr>
              <p:nvPr/>
            </p:nvSpPr>
            <p:spPr bwMode="auto">
              <a:xfrm>
                <a:off x="1505"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6" name="Line 14"/>
              <p:cNvSpPr>
                <a:spLocks noChangeShapeType="1"/>
              </p:cNvSpPr>
              <p:nvPr/>
            </p:nvSpPr>
            <p:spPr bwMode="auto">
              <a:xfrm>
                <a:off x="1592"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7" name="Line 15"/>
              <p:cNvSpPr>
                <a:spLocks noChangeShapeType="1"/>
              </p:cNvSpPr>
              <p:nvPr/>
            </p:nvSpPr>
            <p:spPr bwMode="auto">
              <a:xfrm>
                <a:off x="1592" y="3016"/>
                <a:ext cx="11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8" name="Line 16"/>
              <p:cNvSpPr>
                <a:spLocks noChangeShapeType="1"/>
              </p:cNvSpPr>
              <p:nvPr/>
            </p:nvSpPr>
            <p:spPr bwMode="auto">
              <a:xfrm>
                <a:off x="170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9" name="Line 17"/>
              <p:cNvSpPr>
                <a:spLocks noChangeShapeType="1"/>
              </p:cNvSpPr>
              <p:nvPr/>
            </p:nvSpPr>
            <p:spPr bwMode="auto">
              <a:xfrm>
                <a:off x="1705" y="3089"/>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0" name="Line 18"/>
              <p:cNvSpPr>
                <a:spLocks noChangeShapeType="1"/>
              </p:cNvSpPr>
              <p:nvPr/>
            </p:nvSpPr>
            <p:spPr bwMode="auto">
              <a:xfrm>
                <a:off x="1829"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1" name="Line 19"/>
              <p:cNvSpPr>
                <a:spLocks noChangeShapeType="1"/>
              </p:cNvSpPr>
              <p:nvPr/>
            </p:nvSpPr>
            <p:spPr bwMode="auto">
              <a:xfrm>
                <a:off x="1829" y="3151"/>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2" name="Line 20"/>
              <p:cNvSpPr>
                <a:spLocks noChangeShapeType="1"/>
              </p:cNvSpPr>
              <p:nvPr/>
            </p:nvSpPr>
            <p:spPr bwMode="auto">
              <a:xfrm>
                <a:off x="1979"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3" name="Line 21"/>
              <p:cNvSpPr>
                <a:spLocks noChangeShapeType="1"/>
              </p:cNvSpPr>
              <p:nvPr/>
            </p:nvSpPr>
            <p:spPr bwMode="auto">
              <a:xfrm>
                <a:off x="1979"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4" name="Line 22"/>
              <p:cNvSpPr>
                <a:spLocks noChangeShapeType="1"/>
              </p:cNvSpPr>
              <p:nvPr/>
            </p:nvSpPr>
            <p:spPr bwMode="auto">
              <a:xfrm>
                <a:off x="2303"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5" name="Line 23"/>
              <p:cNvSpPr>
                <a:spLocks noChangeShapeType="1"/>
              </p:cNvSpPr>
              <p:nvPr/>
            </p:nvSpPr>
            <p:spPr bwMode="auto">
              <a:xfrm>
                <a:off x="2303" y="3327"/>
                <a:ext cx="3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6" name="Line 24"/>
              <p:cNvSpPr>
                <a:spLocks noChangeShapeType="1"/>
              </p:cNvSpPr>
              <p:nvPr/>
            </p:nvSpPr>
            <p:spPr bwMode="auto">
              <a:xfrm>
                <a:off x="2678"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7" name="Line 25"/>
              <p:cNvSpPr>
                <a:spLocks noChangeShapeType="1"/>
              </p:cNvSpPr>
              <p:nvPr/>
            </p:nvSpPr>
            <p:spPr bwMode="auto">
              <a:xfrm>
                <a:off x="2678" y="3410"/>
                <a:ext cx="424"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8" name="Line 26"/>
              <p:cNvSpPr>
                <a:spLocks noChangeShapeType="1"/>
              </p:cNvSpPr>
              <p:nvPr/>
            </p:nvSpPr>
            <p:spPr bwMode="auto">
              <a:xfrm>
                <a:off x="3102"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9" name="Line 27"/>
              <p:cNvSpPr>
                <a:spLocks noChangeShapeType="1"/>
              </p:cNvSpPr>
              <p:nvPr/>
            </p:nvSpPr>
            <p:spPr bwMode="auto">
              <a:xfrm>
                <a:off x="3102" y="3462"/>
                <a:ext cx="436"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0" name="Line 28"/>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1" name="Line 29"/>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2" name="Line 30"/>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3" name="Line 31"/>
              <p:cNvSpPr>
                <a:spLocks noChangeShapeType="1"/>
              </p:cNvSpPr>
              <p:nvPr/>
            </p:nvSpPr>
            <p:spPr bwMode="auto">
              <a:xfrm flipV="1">
                <a:off x="3538" y="3462"/>
                <a:ext cx="44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4" name="Line 32"/>
              <p:cNvSpPr>
                <a:spLocks noChangeShapeType="1"/>
              </p:cNvSpPr>
              <p:nvPr/>
            </p:nvSpPr>
            <p:spPr bwMode="auto">
              <a:xfrm>
                <a:off x="3987"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5" name="Line 33"/>
              <p:cNvSpPr>
                <a:spLocks noChangeShapeType="1"/>
              </p:cNvSpPr>
              <p:nvPr/>
            </p:nvSpPr>
            <p:spPr bwMode="auto">
              <a:xfrm flipV="1">
                <a:off x="3987" y="3410"/>
                <a:ext cx="4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6" name="Line 34"/>
              <p:cNvSpPr>
                <a:spLocks noChangeShapeType="1"/>
              </p:cNvSpPr>
              <p:nvPr/>
            </p:nvSpPr>
            <p:spPr bwMode="auto">
              <a:xfrm>
                <a:off x="4412"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7" name="Line 35"/>
              <p:cNvSpPr>
                <a:spLocks noChangeShapeType="1"/>
              </p:cNvSpPr>
              <p:nvPr/>
            </p:nvSpPr>
            <p:spPr bwMode="auto">
              <a:xfrm flipV="1">
                <a:off x="4412" y="3327"/>
                <a:ext cx="3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8" name="Line 36"/>
              <p:cNvSpPr>
                <a:spLocks noChangeShapeType="1"/>
              </p:cNvSpPr>
              <p:nvPr/>
            </p:nvSpPr>
            <p:spPr bwMode="auto">
              <a:xfrm>
                <a:off x="4786"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9" name="Line 37"/>
              <p:cNvSpPr>
                <a:spLocks noChangeShapeType="1"/>
              </p:cNvSpPr>
              <p:nvPr/>
            </p:nvSpPr>
            <p:spPr bwMode="auto">
              <a:xfrm flipV="1">
                <a:off x="4786"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0" name="Line 38"/>
              <p:cNvSpPr>
                <a:spLocks noChangeShapeType="1"/>
              </p:cNvSpPr>
              <p:nvPr/>
            </p:nvSpPr>
            <p:spPr bwMode="auto">
              <a:xfrm>
                <a:off x="511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1" name="Line 39"/>
              <p:cNvSpPr>
                <a:spLocks noChangeShapeType="1"/>
              </p:cNvSpPr>
              <p:nvPr/>
            </p:nvSpPr>
            <p:spPr bwMode="auto">
              <a:xfrm flipV="1">
                <a:off x="5110" y="3151"/>
                <a:ext cx="1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2" name="Line 40"/>
              <p:cNvSpPr>
                <a:spLocks noChangeShapeType="1"/>
              </p:cNvSpPr>
              <p:nvPr/>
            </p:nvSpPr>
            <p:spPr bwMode="auto">
              <a:xfrm>
                <a:off x="5247"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3" name="Line 41"/>
              <p:cNvSpPr>
                <a:spLocks noChangeShapeType="1"/>
              </p:cNvSpPr>
              <p:nvPr/>
            </p:nvSpPr>
            <p:spPr bwMode="auto">
              <a:xfrm flipV="1">
                <a:off x="5247" y="3089"/>
                <a:ext cx="1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4" name="Line 42"/>
              <p:cNvSpPr>
                <a:spLocks noChangeShapeType="1"/>
              </p:cNvSpPr>
              <p:nvPr/>
            </p:nvSpPr>
            <p:spPr bwMode="auto">
              <a:xfrm>
                <a:off x="538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5" name="Line 43"/>
              <p:cNvSpPr>
                <a:spLocks noChangeShapeType="1"/>
              </p:cNvSpPr>
              <p:nvPr/>
            </p:nvSpPr>
            <p:spPr bwMode="auto">
              <a:xfrm flipV="1">
                <a:off x="5385" y="3016"/>
                <a:ext cx="1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6" name="Line 44"/>
              <p:cNvSpPr>
                <a:spLocks noChangeShapeType="1"/>
              </p:cNvSpPr>
              <p:nvPr/>
            </p:nvSpPr>
            <p:spPr bwMode="auto">
              <a:xfrm>
                <a:off x="5497"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7" name="Line 45"/>
              <p:cNvSpPr>
                <a:spLocks noChangeShapeType="1"/>
              </p:cNvSpPr>
              <p:nvPr/>
            </p:nvSpPr>
            <p:spPr bwMode="auto">
              <a:xfrm flipV="1">
                <a:off x="5497"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8" name="Line 46"/>
              <p:cNvSpPr>
                <a:spLocks noChangeShapeType="1"/>
              </p:cNvSpPr>
              <p:nvPr/>
            </p:nvSpPr>
            <p:spPr bwMode="auto">
              <a:xfrm>
                <a:off x="5584"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9" name="Line 47"/>
              <p:cNvSpPr>
                <a:spLocks noChangeShapeType="1"/>
              </p:cNvSpPr>
              <p:nvPr/>
            </p:nvSpPr>
            <p:spPr bwMode="auto">
              <a:xfrm flipV="1">
                <a:off x="5584"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0" name="Line 48"/>
              <p:cNvSpPr>
                <a:spLocks noChangeShapeType="1"/>
              </p:cNvSpPr>
              <p:nvPr/>
            </p:nvSpPr>
            <p:spPr bwMode="auto">
              <a:xfrm>
                <a:off x="5659"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1" name="Line 49"/>
              <p:cNvSpPr>
                <a:spLocks noChangeShapeType="1"/>
              </p:cNvSpPr>
              <p:nvPr/>
            </p:nvSpPr>
            <p:spPr bwMode="auto">
              <a:xfrm flipV="1">
                <a:off x="5659" y="2767"/>
                <a:ext cx="50"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2" name="Line 50"/>
              <p:cNvSpPr>
                <a:spLocks noChangeShapeType="1"/>
              </p:cNvSpPr>
              <p:nvPr/>
            </p:nvSpPr>
            <p:spPr bwMode="auto">
              <a:xfrm>
                <a:off x="5709"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3" name="Line 51"/>
              <p:cNvSpPr>
                <a:spLocks noChangeShapeType="1"/>
              </p:cNvSpPr>
              <p:nvPr/>
            </p:nvSpPr>
            <p:spPr bwMode="auto">
              <a:xfrm flipV="1">
                <a:off x="5709" y="2674"/>
                <a:ext cx="3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4" name="Line 52"/>
              <p:cNvSpPr>
                <a:spLocks noChangeShapeType="1"/>
              </p:cNvSpPr>
              <p:nvPr/>
            </p:nvSpPr>
            <p:spPr bwMode="auto">
              <a:xfrm>
                <a:off x="5746"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5" name="Line 53"/>
              <p:cNvSpPr>
                <a:spLocks noChangeShapeType="1"/>
              </p:cNvSpPr>
              <p:nvPr/>
            </p:nvSpPr>
            <p:spPr bwMode="auto">
              <a:xfrm flipV="1">
                <a:off x="5746"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6" name="Line 54"/>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7" name="Line 55"/>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8" name="Line 56"/>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9" name="Line 57"/>
              <p:cNvSpPr>
                <a:spLocks noChangeShapeType="1"/>
              </p:cNvSpPr>
              <p:nvPr/>
            </p:nvSpPr>
            <p:spPr bwMode="auto">
              <a:xfrm flipH="1" flipV="1">
                <a:off x="5746" y="2508"/>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0" name="Line 58"/>
              <p:cNvSpPr>
                <a:spLocks noChangeShapeType="1"/>
              </p:cNvSpPr>
              <p:nvPr/>
            </p:nvSpPr>
            <p:spPr bwMode="auto">
              <a:xfrm>
                <a:off x="5746"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1" name="Line 59"/>
              <p:cNvSpPr>
                <a:spLocks noChangeShapeType="1"/>
              </p:cNvSpPr>
              <p:nvPr/>
            </p:nvSpPr>
            <p:spPr bwMode="auto">
              <a:xfrm flipH="1" flipV="1">
                <a:off x="5721"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2" name="Line 60"/>
              <p:cNvSpPr>
                <a:spLocks noChangeShapeType="1"/>
              </p:cNvSpPr>
              <p:nvPr/>
            </p:nvSpPr>
            <p:spPr bwMode="auto">
              <a:xfrm>
                <a:off x="5721"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3" name="Line 61"/>
              <p:cNvSpPr>
                <a:spLocks noChangeShapeType="1"/>
              </p:cNvSpPr>
              <p:nvPr/>
            </p:nvSpPr>
            <p:spPr bwMode="auto">
              <a:xfrm flipH="1" flipV="1">
                <a:off x="5671"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4" name="Line 62"/>
              <p:cNvSpPr>
                <a:spLocks noChangeShapeType="1"/>
              </p:cNvSpPr>
              <p:nvPr/>
            </p:nvSpPr>
            <p:spPr bwMode="auto">
              <a:xfrm>
                <a:off x="5671"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5" name="Line 63"/>
              <p:cNvSpPr>
                <a:spLocks noChangeShapeType="1"/>
              </p:cNvSpPr>
              <p:nvPr/>
            </p:nvSpPr>
            <p:spPr bwMode="auto">
              <a:xfrm flipH="1" flipV="1">
                <a:off x="5609" y="2280"/>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6" name="Line 64"/>
              <p:cNvSpPr>
                <a:spLocks noChangeShapeType="1"/>
              </p:cNvSpPr>
              <p:nvPr/>
            </p:nvSpPr>
            <p:spPr bwMode="auto">
              <a:xfrm>
                <a:off x="5609"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7" name="Line 65"/>
              <p:cNvSpPr>
                <a:spLocks noChangeShapeType="1"/>
              </p:cNvSpPr>
              <p:nvPr/>
            </p:nvSpPr>
            <p:spPr bwMode="auto">
              <a:xfrm flipH="1" flipV="1">
                <a:off x="5522"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8" name="Line 66"/>
              <p:cNvSpPr>
                <a:spLocks noChangeShapeType="1"/>
              </p:cNvSpPr>
              <p:nvPr/>
            </p:nvSpPr>
            <p:spPr bwMode="auto">
              <a:xfrm>
                <a:off x="5522"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9" name="Line 67"/>
              <p:cNvSpPr>
                <a:spLocks noChangeShapeType="1"/>
              </p:cNvSpPr>
              <p:nvPr/>
            </p:nvSpPr>
            <p:spPr bwMode="auto">
              <a:xfrm flipH="1" flipV="1">
                <a:off x="5422"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0" name="Line 68"/>
              <p:cNvSpPr>
                <a:spLocks noChangeShapeType="1"/>
              </p:cNvSpPr>
              <p:nvPr/>
            </p:nvSpPr>
            <p:spPr bwMode="auto">
              <a:xfrm>
                <a:off x="5422"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1" name="Line 69"/>
              <p:cNvSpPr>
                <a:spLocks noChangeShapeType="1"/>
              </p:cNvSpPr>
              <p:nvPr/>
            </p:nvSpPr>
            <p:spPr bwMode="auto">
              <a:xfrm flipH="1" flipV="1">
                <a:off x="5310"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2" name="Line 70"/>
              <p:cNvSpPr>
                <a:spLocks noChangeShapeType="1"/>
              </p:cNvSpPr>
              <p:nvPr/>
            </p:nvSpPr>
            <p:spPr bwMode="auto">
              <a:xfrm>
                <a:off x="5310"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3" name="Line 71"/>
              <p:cNvSpPr>
                <a:spLocks noChangeShapeType="1"/>
              </p:cNvSpPr>
              <p:nvPr/>
            </p:nvSpPr>
            <p:spPr bwMode="auto">
              <a:xfrm flipH="1" flipV="1">
                <a:off x="5185"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4" name="Line 72"/>
              <p:cNvSpPr>
                <a:spLocks noChangeShapeType="1"/>
              </p:cNvSpPr>
              <p:nvPr/>
            </p:nvSpPr>
            <p:spPr bwMode="auto">
              <a:xfrm>
                <a:off x="5185"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5" name="Line 73"/>
              <p:cNvSpPr>
                <a:spLocks noChangeShapeType="1"/>
              </p:cNvSpPr>
              <p:nvPr/>
            </p:nvSpPr>
            <p:spPr bwMode="auto">
              <a:xfrm flipH="1" flipV="1">
                <a:off x="4886" y="1928"/>
                <a:ext cx="299"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6" name="Line 74"/>
              <p:cNvSpPr>
                <a:spLocks noChangeShapeType="1"/>
              </p:cNvSpPr>
              <p:nvPr/>
            </p:nvSpPr>
            <p:spPr bwMode="auto">
              <a:xfrm>
                <a:off x="4886"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7" name="Line 75"/>
              <p:cNvSpPr>
                <a:spLocks noChangeShapeType="1"/>
              </p:cNvSpPr>
              <p:nvPr/>
            </p:nvSpPr>
            <p:spPr bwMode="auto">
              <a:xfrm flipH="1" flipV="1">
                <a:off x="4549" y="1855"/>
                <a:ext cx="3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8" name="Line 76"/>
              <p:cNvSpPr>
                <a:spLocks noChangeShapeType="1"/>
              </p:cNvSpPr>
              <p:nvPr/>
            </p:nvSpPr>
            <p:spPr bwMode="auto">
              <a:xfrm>
                <a:off x="4549"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9" name="Line 77"/>
              <p:cNvSpPr>
                <a:spLocks noChangeShapeType="1"/>
              </p:cNvSpPr>
              <p:nvPr/>
            </p:nvSpPr>
            <p:spPr bwMode="auto">
              <a:xfrm flipH="1" flipV="1">
                <a:off x="4187" y="1814"/>
                <a:ext cx="3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0" name="Line 78"/>
              <p:cNvSpPr>
                <a:spLocks noChangeShapeType="1"/>
              </p:cNvSpPr>
              <p:nvPr/>
            </p:nvSpPr>
            <p:spPr bwMode="auto">
              <a:xfrm>
                <a:off x="4187"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1" name="Line 79"/>
              <p:cNvSpPr>
                <a:spLocks noChangeShapeType="1"/>
              </p:cNvSpPr>
              <p:nvPr/>
            </p:nvSpPr>
            <p:spPr bwMode="auto">
              <a:xfrm flipH="1" flipV="1">
                <a:off x="3788"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2" name="Line 80"/>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3" name="Line 81"/>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4" name="Line 82"/>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5" name="Line 83"/>
              <p:cNvSpPr>
                <a:spLocks noChangeShapeType="1"/>
              </p:cNvSpPr>
              <p:nvPr/>
            </p:nvSpPr>
            <p:spPr bwMode="auto">
              <a:xfrm flipH="1">
                <a:off x="3389"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6" name="Line 84"/>
              <p:cNvSpPr>
                <a:spLocks noChangeShapeType="1"/>
              </p:cNvSpPr>
              <p:nvPr/>
            </p:nvSpPr>
            <p:spPr bwMode="auto">
              <a:xfrm>
                <a:off x="3389"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7" name="Line 85"/>
              <p:cNvSpPr>
                <a:spLocks noChangeShapeType="1"/>
              </p:cNvSpPr>
              <p:nvPr/>
            </p:nvSpPr>
            <p:spPr bwMode="auto">
              <a:xfrm flipH="1">
                <a:off x="3014" y="1814"/>
                <a:ext cx="37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8" name="Line 86"/>
              <p:cNvSpPr>
                <a:spLocks noChangeShapeType="1"/>
              </p:cNvSpPr>
              <p:nvPr/>
            </p:nvSpPr>
            <p:spPr bwMode="auto">
              <a:xfrm>
                <a:off x="3014"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9" name="Line 87"/>
              <p:cNvSpPr>
                <a:spLocks noChangeShapeType="1"/>
              </p:cNvSpPr>
              <p:nvPr/>
            </p:nvSpPr>
            <p:spPr bwMode="auto">
              <a:xfrm flipH="1">
                <a:off x="2678" y="1855"/>
                <a:ext cx="336"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0" name="Line 88"/>
              <p:cNvSpPr>
                <a:spLocks noChangeShapeType="1"/>
              </p:cNvSpPr>
              <p:nvPr/>
            </p:nvSpPr>
            <p:spPr bwMode="auto">
              <a:xfrm>
                <a:off x="2678"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1" name="Line 89"/>
              <p:cNvSpPr>
                <a:spLocks noChangeShapeType="1"/>
              </p:cNvSpPr>
              <p:nvPr/>
            </p:nvSpPr>
            <p:spPr bwMode="auto">
              <a:xfrm flipH="1">
                <a:off x="2391" y="1928"/>
                <a:ext cx="287"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2" name="Line 90"/>
              <p:cNvSpPr>
                <a:spLocks noChangeShapeType="1"/>
              </p:cNvSpPr>
              <p:nvPr/>
            </p:nvSpPr>
            <p:spPr bwMode="auto">
              <a:xfrm>
                <a:off x="2391"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3" name="Line 91"/>
              <p:cNvSpPr>
                <a:spLocks noChangeShapeType="1"/>
              </p:cNvSpPr>
              <p:nvPr/>
            </p:nvSpPr>
            <p:spPr bwMode="auto">
              <a:xfrm flipH="1">
                <a:off x="2266"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4" name="Line 92"/>
              <p:cNvSpPr>
                <a:spLocks noChangeShapeType="1"/>
              </p:cNvSpPr>
              <p:nvPr/>
            </p:nvSpPr>
            <p:spPr bwMode="auto">
              <a:xfrm>
                <a:off x="2266"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5" name="Line 93"/>
              <p:cNvSpPr>
                <a:spLocks noChangeShapeType="1"/>
              </p:cNvSpPr>
              <p:nvPr/>
            </p:nvSpPr>
            <p:spPr bwMode="auto">
              <a:xfrm flipH="1">
                <a:off x="2154"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6" name="Line 94"/>
              <p:cNvSpPr>
                <a:spLocks noChangeShapeType="1"/>
              </p:cNvSpPr>
              <p:nvPr/>
            </p:nvSpPr>
            <p:spPr bwMode="auto">
              <a:xfrm>
                <a:off x="2154"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7" name="Line 95"/>
              <p:cNvSpPr>
                <a:spLocks noChangeShapeType="1"/>
              </p:cNvSpPr>
              <p:nvPr/>
            </p:nvSpPr>
            <p:spPr bwMode="auto">
              <a:xfrm flipH="1">
                <a:off x="2054"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8" name="Line 96"/>
              <p:cNvSpPr>
                <a:spLocks noChangeShapeType="1"/>
              </p:cNvSpPr>
              <p:nvPr/>
            </p:nvSpPr>
            <p:spPr bwMode="auto">
              <a:xfrm>
                <a:off x="2054"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9" name="Line 97"/>
              <p:cNvSpPr>
                <a:spLocks noChangeShapeType="1"/>
              </p:cNvSpPr>
              <p:nvPr/>
            </p:nvSpPr>
            <p:spPr bwMode="auto">
              <a:xfrm flipH="1">
                <a:off x="1967"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0" name="Line 98"/>
              <p:cNvSpPr>
                <a:spLocks noChangeShapeType="1"/>
              </p:cNvSpPr>
              <p:nvPr/>
            </p:nvSpPr>
            <p:spPr bwMode="auto">
              <a:xfrm>
                <a:off x="1967"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1" name="Line 99"/>
              <p:cNvSpPr>
                <a:spLocks noChangeShapeType="1"/>
              </p:cNvSpPr>
              <p:nvPr/>
            </p:nvSpPr>
            <p:spPr bwMode="auto">
              <a:xfrm flipH="1">
                <a:off x="1904" y="2280"/>
                <a:ext cx="6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2" name="Line 100"/>
              <p:cNvSpPr>
                <a:spLocks noChangeShapeType="1"/>
              </p:cNvSpPr>
              <p:nvPr/>
            </p:nvSpPr>
            <p:spPr bwMode="auto">
              <a:xfrm>
                <a:off x="1904"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3" name="Line 101"/>
              <p:cNvSpPr>
                <a:spLocks noChangeShapeType="1"/>
              </p:cNvSpPr>
              <p:nvPr/>
            </p:nvSpPr>
            <p:spPr bwMode="auto">
              <a:xfrm flipH="1">
                <a:off x="1854"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4" name="Line 102"/>
              <p:cNvSpPr>
                <a:spLocks noChangeShapeType="1"/>
              </p:cNvSpPr>
              <p:nvPr/>
            </p:nvSpPr>
            <p:spPr bwMode="auto">
              <a:xfrm>
                <a:off x="1854"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5" name="Line 103"/>
              <p:cNvSpPr>
                <a:spLocks noChangeShapeType="1"/>
              </p:cNvSpPr>
              <p:nvPr/>
            </p:nvSpPr>
            <p:spPr bwMode="auto">
              <a:xfrm flipH="1">
                <a:off x="1829"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6" name="Line 104"/>
              <p:cNvSpPr>
                <a:spLocks noChangeShapeType="1"/>
              </p:cNvSpPr>
              <p:nvPr/>
            </p:nvSpPr>
            <p:spPr bwMode="auto">
              <a:xfrm>
                <a:off x="1829"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7" name="Line 105"/>
              <p:cNvSpPr>
                <a:spLocks noChangeShapeType="1"/>
              </p:cNvSpPr>
              <p:nvPr/>
            </p:nvSpPr>
            <p:spPr bwMode="auto">
              <a:xfrm flipH="1">
                <a:off x="1817" y="2508"/>
                <a:ext cx="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8" name="Line 106"/>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9" name="Line 107"/>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0" name="Line 108"/>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1" name="Line 109"/>
              <p:cNvSpPr>
                <a:spLocks noChangeShapeType="1"/>
              </p:cNvSpPr>
              <p:nvPr/>
            </p:nvSpPr>
            <p:spPr bwMode="auto">
              <a:xfrm>
                <a:off x="1817" y="2591"/>
                <a:ext cx="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2" name="Line 110"/>
              <p:cNvSpPr>
                <a:spLocks noChangeShapeType="1"/>
              </p:cNvSpPr>
              <p:nvPr/>
            </p:nvSpPr>
            <p:spPr bwMode="auto">
              <a:xfrm>
                <a:off x="182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3" name="Line 111"/>
              <p:cNvSpPr>
                <a:spLocks noChangeShapeType="1"/>
              </p:cNvSpPr>
              <p:nvPr/>
            </p:nvSpPr>
            <p:spPr bwMode="auto">
              <a:xfrm>
                <a:off x="1829" y="2664"/>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4" name="Line 112"/>
              <p:cNvSpPr>
                <a:spLocks noChangeShapeType="1"/>
              </p:cNvSpPr>
              <p:nvPr/>
            </p:nvSpPr>
            <p:spPr bwMode="auto">
              <a:xfrm>
                <a:off x="1854"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5" name="Line 113"/>
              <p:cNvSpPr>
                <a:spLocks noChangeShapeType="1"/>
              </p:cNvSpPr>
              <p:nvPr/>
            </p:nvSpPr>
            <p:spPr bwMode="auto">
              <a:xfrm>
                <a:off x="1854" y="2736"/>
                <a:ext cx="5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6" name="Line 114"/>
              <p:cNvSpPr>
                <a:spLocks noChangeShapeType="1"/>
              </p:cNvSpPr>
              <p:nvPr/>
            </p:nvSpPr>
            <p:spPr bwMode="auto">
              <a:xfrm>
                <a:off x="1904"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7" name="Line 115"/>
              <p:cNvSpPr>
                <a:spLocks noChangeShapeType="1"/>
              </p:cNvSpPr>
              <p:nvPr/>
            </p:nvSpPr>
            <p:spPr bwMode="auto">
              <a:xfrm>
                <a:off x="1904" y="2809"/>
                <a:ext cx="6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8" name="Line 116"/>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9" name="Line 117"/>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0" name="Line 118"/>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1" name="Line 119"/>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2" name="Line 120"/>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3" name="Line 121"/>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4" name="Line 122"/>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5" name="Line 123"/>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6" name="Line 124"/>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7" name="Line 125"/>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8" name="Line 126"/>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9" name="Line 127"/>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0" name="Line 128"/>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1" name="Line 129"/>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2" name="Line 130"/>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3" name="Line 131"/>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4" name="Line 132"/>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5" name="Line 133"/>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6" name="Line 134"/>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7" name="Line 135"/>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8" name="Line 136"/>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9" name="Line 137"/>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0" name="Line 138"/>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1" name="Line 139"/>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2" name="Line 140"/>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3" name="Line 141"/>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4" name="Line 142"/>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5" name="Line 143"/>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6" name="Line 144"/>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7" name="Line 145"/>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8" name="Line 146"/>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9" name="Line 147"/>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0" name="Line 148"/>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1" name="Line 149"/>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2" name="Line 150"/>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3" name="Line 151"/>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4" name="Line 152"/>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5" name="Line 153"/>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6" name="Line 154"/>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7" name="Line 155"/>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8" name="Line 156"/>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9" name="Line 157"/>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0" name="Line 158"/>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1" name="Line 159"/>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2" name="Line 160"/>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3" name="Line 161"/>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4" name="Line 162"/>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5" name="Line 163"/>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6" name="Line 164"/>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7" name="Line 165"/>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8" name="Line 166"/>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9" name="Line 167"/>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0" name="Line 168"/>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1" name="Line 169"/>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2" name="Line 170"/>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3" name="Line 171"/>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4" name="Line 172"/>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5" name="Line 173"/>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6" name="Line 174"/>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7" name="Line 175"/>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8" name="Line 176"/>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9" name="Line 177"/>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0" name="Line 178"/>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1" name="Line 179"/>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2" name="Line 180"/>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3" name="Line 181"/>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4" name="Line 182"/>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5" name="Line 183"/>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6" name="Line 184"/>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7" name="Line 185"/>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8" name="Line 186"/>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9" name="Line 187"/>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0" name="Line 188"/>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1" name="Line 189"/>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2" name="Line 190"/>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3" name="Line 191"/>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4" name="Line 192"/>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5" name="Line 193"/>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6" name="Line 194"/>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7" name="Line 195"/>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8" name="Line 196"/>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9" name="Line 197"/>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0" name="Line 198"/>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1" name="Line 199"/>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2" name="Line 200"/>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3" name="Line 201"/>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4" name="Line 202"/>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5" name="Line 203"/>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6" name="Line 204"/>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5" name="Group 406"/>
            <p:cNvGrpSpPr>
              <a:grpSpLocks/>
            </p:cNvGrpSpPr>
            <p:nvPr/>
          </p:nvGrpSpPr>
          <p:grpSpPr bwMode="auto">
            <a:xfrm>
              <a:off x="1967" y="1938"/>
              <a:ext cx="3492" cy="1379"/>
              <a:chOff x="1967" y="1938"/>
              <a:chExt cx="3492" cy="1379"/>
            </a:xfrm>
          </p:grpSpPr>
          <p:sp>
            <p:nvSpPr>
              <p:cNvPr id="50627" name="Line 206"/>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8" name="Line 207"/>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9" name="Line 208"/>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0" name="Line 209"/>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1" name="Line 210"/>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2" name="Line 211"/>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3" name="Line 212"/>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4" name="Line 213"/>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5" name="Line 214"/>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6" name="Line 215"/>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7" name="Line 216"/>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8" name="Line 217"/>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9" name="Line 218"/>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0" name="Line 219"/>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1" name="Line 22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2" name="Line 22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3" name="Line 22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4" name="Line 22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5" name="Line 22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6" name="Line 22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7" name="Line 22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8" name="Line 22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9" name="Line 22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0" name="Line 22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1" name="Line 23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2" name="Line 23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3" name="Line 23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4" name="Line 23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5" name="Line 23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6" name="Line 23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7" name="Line 23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8" name="Line 23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9" name="Line 23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0" name="Line 23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1" name="Line 24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2" name="Line 24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3" name="Line 24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4" name="Line 24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5" name="Line 24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6" name="Line 24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7" name="Line 24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8" name="Line 24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9" name="Line 24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0" name="Line 24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1" name="Line 25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2" name="Line 25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3" name="Line 25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4" name="Line 25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5" name="Line 25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6" name="Line 25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7" name="Line 25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8" name="Line 25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9" name="Line 258"/>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0" name="Line 259"/>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1" name="Line 260"/>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2" name="Line 26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3" name="Line 26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4" name="Line 26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5" name="Line 264"/>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6" name="Line 265"/>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7" name="Line 266"/>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8" name="Line 26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9" name="Line 26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0" name="Line 26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1" name="Line 27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2" name="Line 27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3" name="Line 27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4" name="Line 27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5" name="Line 27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6" name="Line 27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7" name="Line 27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8" name="Line 27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9" name="Line 27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0" name="Line 27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1" name="Line 28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2" name="Line 28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3" name="Line 282"/>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4" name="Line 283"/>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5" name="Line 284"/>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6" name="Line 28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7" name="Line 28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8" name="Line 28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9" name="Line 28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0" name="Line 28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1" name="Line 29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2" name="Line 29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3" name="Line 29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4" name="Line 29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5" name="Line 29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6" name="Line 29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7" name="Line 29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8" name="Line 29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9" name="Line 29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0" name="Line 29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1" name="Line 30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2" name="Line 30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3" name="Line 30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4" name="Line 30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5" name="Line 30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6" name="Line 30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7" name="Line 30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8" name="Line 30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9" name="Line 30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0" name="Line 30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1" name="Line 31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2" name="Line 31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3" name="Line 31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4" name="Line 31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5" name="Line 31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6" name="Line 31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7" name="Line 31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8" name="Line 31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9" name="Line 31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0" name="Line 31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1" name="Line 32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2" name="Line 32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3" name="Line 32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4" name="Line 32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5" name="Line 32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6" name="Line 32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7" name="Line 32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8" name="Line 32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9" name="Line 32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0" name="Line 32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1" name="Line 33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2" name="Line 33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3" name="Line 33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4" name="Line 33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5" name="Line 33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6" name="Line 33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7" name="Line 33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8" name="Line 33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9" name="Line 33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0" name="Line 33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1" name="Line 34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2" name="Line 34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3" name="Line 34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4" name="Line 34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5" name="Line 34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6" name="Line 34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7" name="Line 34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8" name="Line 34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9" name="Line 348"/>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0" name="Line 349"/>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1" name="Line 350"/>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2" name="Line 351"/>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3" name="Line 352"/>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4" name="Line 35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5" name="Line 35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6" name="Line 35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7" name="Line 35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8" name="Line 35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9" name="Line 35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0" name="Line 35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1" name="Line 36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2" name="Line 36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3" name="Line 36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4" name="Line 36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5" name="Line 36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6" name="Line 36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7" name="Line 36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8" name="Line 36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9" name="Line 36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0" name="Line 36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1" name="Line 37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2" name="Line 37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3" name="Line 372"/>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4" name="Freeform 373"/>
              <p:cNvSpPr>
                <a:spLocks/>
              </p:cNvSpPr>
              <p:nvPr/>
            </p:nvSpPr>
            <p:spPr bwMode="auto">
              <a:xfrm>
                <a:off x="1967" y="1938"/>
                <a:ext cx="3492" cy="1379"/>
              </a:xfrm>
              <a:custGeom>
                <a:avLst/>
                <a:gdLst>
                  <a:gd name="T0" fmla="*/ 287 w 3492"/>
                  <a:gd name="T1" fmla="*/ 1130 h 1379"/>
                  <a:gd name="T2" fmla="*/ 561 w 3492"/>
                  <a:gd name="T3" fmla="*/ 1234 h 1379"/>
                  <a:gd name="T4" fmla="*/ 1272 w 3492"/>
                  <a:gd name="T5" fmla="*/ 1368 h 1379"/>
                  <a:gd name="T6" fmla="*/ 2045 w 3492"/>
                  <a:gd name="T7" fmla="*/ 1368 h 1379"/>
                  <a:gd name="T8" fmla="*/ 2968 w 3492"/>
                  <a:gd name="T9" fmla="*/ 1171 h 1379"/>
                  <a:gd name="T10" fmla="*/ 3280 w 3492"/>
                  <a:gd name="T11" fmla="*/ 995 h 1379"/>
                  <a:gd name="T12" fmla="*/ 3455 w 3492"/>
                  <a:gd name="T13" fmla="*/ 798 h 1379"/>
                  <a:gd name="T14" fmla="*/ 3492 w 3492"/>
                  <a:gd name="T15" fmla="*/ 653 h 1379"/>
                  <a:gd name="T16" fmla="*/ 3430 w 3492"/>
                  <a:gd name="T17" fmla="*/ 456 h 1379"/>
                  <a:gd name="T18" fmla="*/ 3031 w 3492"/>
                  <a:gd name="T19" fmla="*/ 197 h 1379"/>
                  <a:gd name="T20" fmla="*/ 2220 w 3492"/>
                  <a:gd name="T21" fmla="*/ 21 h 1379"/>
                  <a:gd name="T22" fmla="*/ 1571 w 3492"/>
                  <a:gd name="T23" fmla="*/ 21 h 1379"/>
                  <a:gd name="T24" fmla="*/ 748 w 3492"/>
                  <a:gd name="T25" fmla="*/ 197 h 1379"/>
                  <a:gd name="T26" fmla="*/ 349 w 3492"/>
                  <a:gd name="T27" fmla="*/ 456 h 1379"/>
                  <a:gd name="T28" fmla="*/ 287 w 3492"/>
                  <a:gd name="T29" fmla="*/ 653 h 1379"/>
                  <a:gd name="T30" fmla="*/ 311 w 3492"/>
                  <a:gd name="T31" fmla="*/ 767 h 1379"/>
                  <a:gd name="T32" fmla="*/ 399 w 3492"/>
                  <a:gd name="T33" fmla="*/ 881 h 1379"/>
                  <a:gd name="T34" fmla="*/ 623 w 3492"/>
                  <a:gd name="T35" fmla="*/ 1016 h 1379"/>
                  <a:gd name="T36" fmla="*/ 1397 w 3492"/>
                  <a:gd name="T37" fmla="*/ 1213 h 1379"/>
                  <a:gd name="T38" fmla="*/ 2008 w 3492"/>
                  <a:gd name="T39" fmla="*/ 1213 h 1379"/>
                  <a:gd name="T40" fmla="*/ 2731 w 3492"/>
                  <a:gd name="T41" fmla="*/ 1057 h 1379"/>
                  <a:gd name="T42" fmla="*/ 3081 w 3492"/>
                  <a:gd name="T43" fmla="*/ 819 h 1379"/>
                  <a:gd name="T44" fmla="*/ 3143 w 3492"/>
                  <a:gd name="T45" fmla="*/ 653 h 1379"/>
                  <a:gd name="T46" fmla="*/ 3056 w 3492"/>
                  <a:gd name="T47" fmla="*/ 456 h 1379"/>
                  <a:gd name="T48" fmla="*/ 2619 w 3492"/>
                  <a:gd name="T49" fmla="*/ 249 h 1379"/>
                  <a:gd name="T50" fmla="*/ 1933 w 3492"/>
                  <a:gd name="T51" fmla="*/ 166 h 1379"/>
                  <a:gd name="T52" fmla="*/ 1472 w 3492"/>
                  <a:gd name="T53" fmla="*/ 197 h 1379"/>
                  <a:gd name="T54" fmla="*/ 935 w 3492"/>
                  <a:gd name="T55" fmla="*/ 373 h 1379"/>
                  <a:gd name="T56" fmla="*/ 723 w 3492"/>
                  <a:gd name="T57" fmla="*/ 653 h 1379"/>
                  <a:gd name="T58" fmla="*/ 810 w 3492"/>
                  <a:gd name="T59" fmla="*/ 819 h 1379"/>
                  <a:gd name="T60" fmla="*/ 973 w 3492"/>
                  <a:gd name="T61" fmla="*/ 923 h 1379"/>
                  <a:gd name="T62" fmla="*/ 1309 w 3492"/>
                  <a:gd name="T63" fmla="*/ 1016 h 1379"/>
                  <a:gd name="T64" fmla="*/ 1734 w 3492"/>
                  <a:gd name="T65" fmla="*/ 1057 h 1379"/>
                  <a:gd name="T66" fmla="*/ 2307 w 3492"/>
                  <a:gd name="T67" fmla="*/ 985 h 1379"/>
                  <a:gd name="T68" fmla="*/ 2669 w 3492"/>
                  <a:gd name="T69" fmla="*/ 809 h 1379"/>
                  <a:gd name="T70" fmla="*/ 2756 w 3492"/>
                  <a:gd name="T71" fmla="*/ 653 h 1379"/>
                  <a:gd name="T72" fmla="*/ 2619 w 3492"/>
                  <a:gd name="T73" fmla="*/ 467 h 1379"/>
                  <a:gd name="T74" fmla="*/ 2257 w 3492"/>
                  <a:gd name="T75" fmla="*/ 353 h 1379"/>
                  <a:gd name="T76" fmla="*/ 1946 w 3492"/>
                  <a:gd name="T77" fmla="*/ 322 h 1379"/>
                  <a:gd name="T78" fmla="*/ 1497 w 3492"/>
                  <a:gd name="T79" fmla="*/ 384 h 1379"/>
                  <a:gd name="T80" fmla="*/ 1210 w 3492"/>
                  <a:gd name="T81" fmla="*/ 529 h 1379"/>
                  <a:gd name="T82" fmla="*/ 1147 w 3492"/>
                  <a:gd name="T83" fmla="*/ 653 h 1379"/>
                  <a:gd name="T84" fmla="*/ 1210 w 3492"/>
                  <a:gd name="T85" fmla="*/ 757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2" h="1379">
                    <a:moveTo>
                      <a:pt x="0" y="943"/>
                    </a:moveTo>
                    <a:lnTo>
                      <a:pt x="124" y="1037"/>
                    </a:lnTo>
                    <a:lnTo>
                      <a:pt x="287" y="1130"/>
                    </a:lnTo>
                    <a:lnTo>
                      <a:pt x="287" y="1130"/>
                    </a:lnTo>
                    <a:lnTo>
                      <a:pt x="424" y="1182"/>
                    </a:lnTo>
                    <a:lnTo>
                      <a:pt x="561" y="1234"/>
                    </a:lnTo>
                    <a:lnTo>
                      <a:pt x="723" y="1275"/>
                    </a:lnTo>
                    <a:lnTo>
                      <a:pt x="898" y="1317"/>
                    </a:lnTo>
                    <a:lnTo>
                      <a:pt x="1272" y="1368"/>
                    </a:lnTo>
                    <a:lnTo>
                      <a:pt x="1671" y="1379"/>
                    </a:lnTo>
                    <a:lnTo>
                      <a:pt x="1671" y="1379"/>
                    </a:lnTo>
                    <a:lnTo>
                      <a:pt x="2045" y="1368"/>
                    </a:lnTo>
                    <a:lnTo>
                      <a:pt x="2382" y="1327"/>
                    </a:lnTo>
                    <a:lnTo>
                      <a:pt x="2694" y="1254"/>
                    </a:lnTo>
                    <a:lnTo>
                      <a:pt x="2968" y="1171"/>
                    </a:lnTo>
                    <a:lnTo>
                      <a:pt x="3081" y="1120"/>
                    </a:lnTo>
                    <a:lnTo>
                      <a:pt x="3181" y="1057"/>
                    </a:lnTo>
                    <a:lnTo>
                      <a:pt x="3280" y="995"/>
                    </a:lnTo>
                    <a:lnTo>
                      <a:pt x="3355" y="933"/>
                    </a:lnTo>
                    <a:lnTo>
                      <a:pt x="3418" y="871"/>
                    </a:lnTo>
                    <a:lnTo>
                      <a:pt x="3455" y="798"/>
                    </a:lnTo>
                    <a:lnTo>
                      <a:pt x="3492" y="726"/>
                    </a:lnTo>
                    <a:lnTo>
                      <a:pt x="3492" y="653"/>
                    </a:lnTo>
                    <a:lnTo>
                      <a:pt x="3492" y="653"/>
                    </a:lnTo>
                    <a:lnTo>
                      <a:pt x="3492" y="581"/>
                    </a:lnTo>
                    <a:lnTo>
                      <a:pt x="3467" y="518"/>
                    </a:lnTo>
                    <a:lnTo>
                      <a:pt x="3430" y="456"/>
                    </a:lnTo>
                    <a:lnTo>
                      <a:pt x="3368" y="394"/>
                    </a:lnTo>
                    <a:lnTo>
                      <a:pt x="3218" y="290"/>
                    </a:lnTo>
                    <a:lnTo>
                      <a:pt x="3031" y="197"/>
                    </a:lnTo>
                    <a:lnTo>
                      <a:pt x="2794" y="114"/>
                    </a:lnTo>
                    <a:lnTo>
                      <a:pt x="2519" y="52"/>
                    </a:lnTo>
                    <a:lnTo>
                      <a:pt x="2220" y="21"/>
                    </a:lnTo>
                    <a:lnTo>
                      <a:pt x="1896" y="0"/>
                    </a:lnTo>
                    <a:lnTo>
                      <a:pt x="1896" y="0"/>
                    </a:lnTo>
                    <a:lnTo>
                      <a:pt x="1571" y="21"/>
                    </a:lnTo>
                    <a:lnTo>
                      <a:pt x="1260" y="52"/>
                    </a:lnTo>
                    <a:lnTo>
                      <a:pt x="985" y="114"/>
                    </a:lnTo>
                    <a:lnTo>
                      <a:pt x="748" y="197"/>
                    </a:lnTo>
                    <a:lnTo>
                      <a:pt x="561" y="290"/>
                    </a:lnTo>
                    <a:lnTo>
                      <a:pt x="411" y="394"/>
                    </a:lnTo>
                    <a:lnTo>
                      <a:pt x="349" y="456"/>
                    </a:lnTo>
                    <a:lnTo>
                      <a:pt x="311" y="518"/>
                    </a:lnTo>
                    <a:lnTo>
                      <a:pt x="287" y="581"/>
                    </a:lnTo>
                    <a:lnTo>
                      <a:pt x="287" y="653"/>
                    </a:lnTo>
                    <a:lnTo>
                      <a:pt x="287" y="653"/>
                    </a:lnTo>
                    <a:lnTo>
                      <a:pt x="287" y="705"/>
                    </a:lnTo>
                    <a:lnTo>
                      <a:pt x="311" y="767"/>
                    </a:lnTo>
                    <a:lnTo>
                      <a:pt x="349" y="829"/>
                    </a:lnTo>
                    <a:lnTo>
                      <a:pt x="399" y="881"/>
                    </a:lnTo>
                    <a:lnTo>
                      <a:pt x="399" y="881"/>
                    </a:lnTo>
                    <a:lnTo>
                      <a:pt x="499" y="954"/>
                    </a:lnTo>
                    <a:lnTo>
                      <a:pt x="623" y="1016"/>
                    </a:lnTo>
                    <a:lnTo>
                      <a:pt x="623" y="1016"/>
                    </a:lnTo>
                    <a:lnTo>
                      <a:pt x="835" y="1109"/>
                    </a:lnTo>
                    <a:lnTo>
                      <a:pt x="1097" y="1171"/>
                    </a:lnTo>
                    <a:lnTo>
                      <a:pt x="1397" y="1213"/>
                    </a:lnTo>
                    <a:lnTo>
                      <a:pt x="1709" y="1223"/>
                    </a:lnTo>
                    <a:lnTo>
                      <a:pt x="1709" y="1223"/>
                    </a:lnTo>
                    <a:lnTo>
                      <a:pt x="2008" y="1213"/>
                    </a:lnTo>
                    <a:lnTo>
                      <a:pt x="2270" y="1182"/>
                    </a:lnTo>
                    <a:lnTo>
                      <a:pt x="2519" y="1130"/>
                    </a:lnTo>
                    <a:lnTo>
                      <a:pt x="2731" y="1057"/>
                    </a:lnTo>
                    <a:lnTo>
                      <a:pt x="2906" y="975"/>
                    </a:lnTo>
                    <a:lnTo>
                      <a:pt x="3031" y="871"/>
                    </a:lnTo>
                    <a:lnTo>
                      <a:pt x="3081" y="819"/>
                    </a:lnTo>
                    <a:lnTo>
                      <a:pt x="3118" y="767"/>
                    </a:lnTo>
                    <a:lnTo>
                      <a:pt x="3143" y="705"/>
                    </a:lnTo>
                    <a:lnTo>
                      <a:pt x="3143" y="653"/>
                    </a:lnTo>
                    <a:lnTo>
                      <a:pt x="3143" y="653"/>
                    </a:lnTo>
                    <a:lnTo>
                      <a:pt x="3131" y="550"/>
                    </a:lnTo>
                    <a:lnTo>
                      <a:pt x="3056" y="456"/>
                    </a:lnTo>
                    <a:lnTo>
                      <a:pt x="2944" y="373"/>
                    </a:lnTo>
                    <a:lnTo>
                      <a:pt x="2794" y="301"/>
                    </a:lnTo>
                    <a:lnTo>
                      <a:pt x="2619" y="249"/>
                    </a:lnTo>
                    <a:lnTo>
                      <a:pt x="2407" y="197"/>
                    </a:lnTo>
                    <a:lnTo>
                      <a:pt x="2183" y="176"/>
                    </a:lnTo>
                    <a:lnTo>
                      <a:pt x="1933" y="166"/>
                    </a:lnTo>
                    <a:lnTo>
                      <a:pt x="1933" y="166"/>
                    </a:lnTo>
                    <a:lnTo>
                      <a:pt x="1696" y="176"/>
                    </a:lnTo>
                    <a:lnTo>
                      <a:pt x="1472" y="197"/>
                    </a:lnTo>
                    <a:lnTo>
                      <a:pt x="1260" y="249"/>
                    </a:lnTo>
                    <a:lnTo>
                      <a:pt x="1085" y="301"/>
                    </a:lnTo>
                    <a:lnTo>
                      <a:pt x="935" y="373"/>
                    </a:lnTo>
                    <a:lnTo>
                      <a:pt x="823" y="456"/>
                    </a:lnTo>
                    <a:lnTo>
                      <a:pt x="748" y="550"/>
                    </a:lnTo>
                    <a:lnTo>
                      <a:pt x="723" y="653"/>
                    </a:lnTo>
                    <a:lnTo>
                      <a:pt x="723" y="653"/>
                    </a:lnTo>
                    <a:lnTo>
                      <a:pt x="748" y="736"/>
                    </a:lnTo>
                    <a:lnTo>
                      <a:pt x="810" y="819"/>
                    </a:lnTo>
                    <a:lnTo>
                      <a:pt x="810" y="819"/>
                    </a:lnTo>
                    <a:lnTo>
                      <a:pt x="885" y="871"/>
                    </a:lnTo>
                    <a:lnTo>
                      <a:pt x="973" y="923"/>
                    </a:lnTo>
                    <a:lnTo>
                      <a:pt x="973" y="923"/>
                    </a:lnTo>
                    <a:lnTo>
                      <a:pt x="1135" y="975"/>
                    </a:lnTo>
                    <a:lnTo>
                      <a:pt x="1309" y="1016"/>
                    </a:lnTo>
                    <a:lnTo>
                      <a:pt x="1521" y="1047"/>
                    </a:lnTo>
                    <a:lnTo>
                      <a:pt x="1734" y="1057"/>
                    </a:lnTo>
                    <a:lnTo>
                      <a:pt x="1734" y="1057"/>
                    </a:lnTo>
                    <a:lnTo>
                      <a:pt x="1946" y="1047"/>
                    </a:lnTo>
                    <a:lnTo>
                      <a:pt x="2133" y="1026"/>
                    </a:lnTo>
                    <a:lnTo>
                      <a:pt x="2307" y="985"/>
                    </a:lnTo>
                    <a:lnTo>
                      <a:pt x="2457" y="933"/>
                    </a:lnTo>
                    <a:lnTo>
                      <a:pt x="2582" y="881"/>
                    </a:lnTo>
                    <a:lnTo>
                      <a:pt x="2669" y="809"/>
                    </a:lnTo>
                    <a:lnTo>
                      <a:pt x="2731" y="736"/>
                    </a:lnTo>
                    <a:lnTo>
                      <a:pt x="2756" y="653"/>
                    </a:lnTo>
                    <a:lnTo>
                      <a:pt x="2756" y="653"/>
                    </a:lnTo>
                    <a:lnTo>
                      <a:pt x="2731" y="581"/>
                    </a:lnTo>
                    <a:lnTo>
                      <a:pt x="2694" y="529"/>
                    </a:lnTo>
                    <a:lnTo>
                      <a:pt x="2619" y="467"/>
                    </a:lnTo>
                    <a:lnTo>
                      <a:pt x="2519" y="425"/>
                    </a:lnTo>
                    <a:lnTo>
                      <a:pt x="2395" y="384"/>
                    </a:lnTo>
                    <a:lnTo>
                      <a:pt x="2257" y="353"/>
                    </a:lnTo>
                    <a:lnTo>
                      <a:pt x="2108" y="332"/>
                    </a:lnTo>
                    <a:lnTo>
                      <a:pt x="1946" y="322"/>
                    </a:lnTo>
                    <a:lnTo>
                      <a:pt x="1946" y="322"/>
                    </a:lnTo>
                    <a:lnTo>
                      <a:pt x="1783" y="332"/>
                    </a:lnTo>
                    <a:lnTo>
                      <a:pt x="1634" y="353"/>
                    </a:lnTo>
                    <a:lnTo>
                      <a:pt x="1497" y="384"/>
                    </a:lnTo>
                    <a:lnTo>
                      <a:pt x="1372" y="425"/>
                    </a:lnTo>
                    <a:lnTo>
                      <a:pt x="1284" y="467"/>
                    </a:lnTo>
                    <a:lnTo>
                      <a:pt x="1210" y="529"/>
                    </a:lnTo>
                    <a:lnTo>
                      <a:pt x="1160" y="581"/>
                    </a:lnTo>
                    <a:lnTo>
                      <a:pt x="1147" y="653"/>
                    </a:lnTo>
                    <a:lnTo>
                      <a:pt x="1147" y="653"/>
                    </a:lnTo>
                    <a:lnTo>
                      <a:pt x="1160" y="705"/>
                    </a:lnTo>
                    <a:lnTo>
                      <a:pt x="1210" y="757"/>
                    </a:lnTo>
                    <a:lnTo>
                      <a:pt x="1210" y="757"/>
                    </a:lnTo>
                    <a:lnTo>
                      <a:pt x="0" y="94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795" name="Line 374"/>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6" name="Line 375"/>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7" name="Line 376"/>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8" name="Line 377"/>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9" name="Line 378"/>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0" name="Line 379"/>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1" name="Line 380"/>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2" name="Line 381"/>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3" name="Line 382"/>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4" name="Line 383"/>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5" name="Line 384"/>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6" name="Line 385"/>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7" name="Line 386"/>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8" name="Line 387"/>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9" name="Line 388"/>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0" name="Line 389"/>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1" name="Line 390"/>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2" name="Line 391"/>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3" name="Line 392"/>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4" name="Line 393"/>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5" name="Line 394"/>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6" name="Line 395"/>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7" name="Line 396"/>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8" name="Line 397"/>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9" name="Line 398"/>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0" name="Line 399"/>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1" name="Line 400"/>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2" name="Line 401"/>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3" name="Line 402"/>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4" name="Line 403"/>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5" name="Line 404"/>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6" name="Line 405"/>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6" name="Group 607"/>
            <p:cNvGrpSpPr>
              <a:grpSpLocks/>
            </p:cNvGrpSpPr>
            <p:nvPr/>
          </p:nvGrpSpPr>
          <p:grpSpPr bwMode="auto">
            <a:xfrm>
              <a:off x="2254" y="1938"/>
              <a:ext cx="3205" cy="1223"/>
              <a:chOff x="2254" y="1938"/>
              <a:chExt cx="3205" cy="1223"/>
            </a:xfrm>
          </p:grpSpPr>
          <p:sp>
            <p:nvSpPr>
              <p:cNvPr id="50427" name="Line 407"/>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8" name="Line 408"/>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9" name="Line 409"/>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0" name="Line 410"/>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1" name="Line 411"/>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2" name="Line 412"/>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3" name="Line 413"/>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4" name="Line 414"/>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5" name="Line 415"/>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6" name="Line 416"/>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7" name="Line 417"/>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8" name="Line 418"/>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9" name="Line 419"/>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0" name="Line 420"/>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1" name="Line 421"/>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2" name="Line 422"/>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3" name="Line 423"/>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4" name="Line 424"/>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5" name="Line 425"/>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6" name="Line 426"/>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7" name="Line 427"/>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8" name="Line 428"/>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9" name="Line 429"/>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0" name="Line 430"/>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1" name="Line 431"/>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2" name="Line 432"/>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3" name="Line 433"/>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4" name="Line 434"/>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5" name="Line 435"/>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6" name="Line 436"/>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7" name="Line 437"/>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8" name="Line 438"/>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9" name="Line 439"/>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0" name="Line 440"/>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1" name="Line 441"/>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2" name="Line 442"/>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3" name="Line 443"/>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4" name="Line 444"/>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5" name="Line 445"/>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6" name="Line 446"/>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7" name="Line 447"/>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8" name="Line 448"/>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9" name="Line 449"/>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0" name="Line 450"/>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1" name="Line 451"/>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2" name="Line 452"/>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3" name="Line 453"/>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4" name="Line 454"/>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5" name="Line 455"/>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6" name="Line 456"/>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7" name="Line 457"/>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8" name="Line 458"/>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9" name="Line 459"/>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0" name="Line 460"/>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1" name="Line 461"/>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2" name="Line 462"/>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3" name="Line 463"/>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4" name="Line 464"/>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5" name="Line 465"/>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6" name="Line 466"/>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7" name="Line 467"/>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8" name="Line 468"/>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9" name="Line 469"/>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0" name="Line 470"/>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1" name="Line 471"/>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2" name="Line 472"/>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3" name="Line 473"/>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4" name="Line 474"/>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5" name="Line 475"/>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6" name="Line 476"/>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7" name="Line 477"/>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8" name="Line 478"/>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9" name="Line 479"/>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0" name="Line 480"/>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1" name="Line 481"/>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2" name="Line 482"/>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3" name="Line 483"/>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4" name="Line 484"/>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5" name="Line 485"/>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6" name="Line 486"/>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7" name="Line 487"/>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8" name="Line 488"/>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9" name="Line 489"/>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0" name="Line 490"/>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1" name="Line 491"/>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2" name="Line 492"/>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3" name="Line 493"/>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4" name="Line 494"/>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5" name="Line 495"/>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6" name="Line 496"/>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7" name="Line 497"/>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8" name="Line 498"/>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9" name="Line 499"/>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0" name="Line 500"/>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1" name="Line 501"/>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2" name="Line 502"/>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3" name="Line 503"/>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4" name="Line 504"/>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5" name="Line 505"/>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6" name="Line 506"/>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7" name="Line 507"/>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8" name="Line 508"/>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9" name="Line 509"/>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0" name="Line 510"/>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1" name="Line 511"/>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2" name="Line 512"/>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3" name="Line 513"/>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4" name="Line 514"/>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5" name="Line 515"/>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6" name="Line 516"/>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7" name="Line 517"/>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8" name="Line 518"/>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9" name="Line 519"/>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0" name="Line 520"/>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1" name="Line 521"/>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2" name="Line 522"/>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3" name="Line 523"/>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4" name="Line 524"/>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5" name="Line 525"/>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6" name="Line 526"/>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7" name="Line 527"/>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8" name="Line 528"/>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9" name="Line 529"/>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0" name="Line 530"/>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1" name="Line 531"/>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2" name="Line 532"/>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3" name="Line 533"/>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4" name="Line 534"/>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5" name="Line 535"/>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6" name="Line 536"/>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7" name="Line 537"/>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8" name="Line 538"/>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9" name="Line 539"/>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0" name="Line 540"/>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1" name="Line 541"/>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2" name="Line 542"/>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3" name="Line 543"/>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4" name="Line 544"/>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5" name="Line 545"/>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6" name="Line 546"/>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7" name="Line 547"/>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8" name="Line 548"/>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9" name="Line 549"/>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0" name="Line 550"/>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1" name="Line 551"/>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2" name="Line 552"/>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3" name="Line 553"/>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4" name="Line 554"/>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5" name="Line 555"/>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6" name="Line 556"/>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7" name="Line 557"/>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8" name="Line 55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9" name="Line 55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0" name="Line 560"/>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1" name="Line 561"/>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2" name="Line 562"/>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3" name="Line 563"/>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4" name="Line 564"/>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5" name="Line 565"/>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6" name="Line 566"/>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7" name="Line 567"/>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8" name="Line 56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9" name="Line 56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0" name="Line 570"/>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1" name="Line 571"/>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2" name="Line 572"/>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3" name="Line 573"/>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4" name="Line 574"/>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5" name="Line 575"/>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6" name="Line 576"/>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7" name="Line 577"/>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8" name="Line 578"/>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9" name="Line 57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0" name="Line 58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1" name="Line 58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2" name="Line 58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3" name="Line 58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4" name="Line 58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5" name="Line 58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6" name="Line 58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7" name="Line 58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8" name="Line 58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9" name="Line 58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0" name="Line 59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1" name="Line 59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2" name="Line 59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3" name="Line 59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4" name="Line 59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5" name="Line 59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6" name="Line 59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7" name="Line 59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8" name="Line 59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9" name="Line 59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0" name="Line 60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1" name="Line 60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2" name="Line 60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3" name="Line 603"/>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4" name="Line 604"/>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5" name="Line 605"/>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6" name="Line 606"/>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7" name="Group 808"/>
            <p:cNvGrpSpPr>
              <a:grpSpLocks/>
            </p:cNvGrpSpPr>
            <p:nvPr/>
          </p:nvGrpSpPr>
          <p:grpSpPr bwMode="auto">
            <a:xfrm>
              <a:off x="2366" y="2104"/>
              <a:ext cx="2744" cy="1057"/>
              <a:chOff x="2366" y="2104"/>
              <a:chExt cx="2744" cy="1057"/>
            </a:xfrm>
          </p:grpSpPr>
          <p:sp>
            <p:nvSpPr>
              <p:cNvPr id="50227" name="Line 608"/>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8" name="Line 609"/>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9" name="Line 610"/>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0" name="Line 611"/>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1" name="Line 612"/>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2" name="Line 613"/>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3" name="Line 614"/>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4" name="Line 615"/>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5" name="Line 616"/>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6" name="Line 617"/>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7" name="Line 618"/>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8" name="Line 619"/>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9" name="Line 620"/>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0" name="Line 621"/>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1" name="Line 622"/>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2" name="Line 62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3" name="Line 62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4" name="Line 625"/>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5" name="Line 626"/>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6" name="Line 627"/>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7" name="Line 628"/>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8" name="Freeform 629"/>
              <p:cNvSpPr>
                <a:spLocks/>
              </p:cNvSpPr>
              <p:nvPr/>
            </p:nvSpPr>
            <p:spPr bwMode="auto">
              <a:xfrm>
                <a:off x="2366" y="2104"/>
                <a:ext cx="2744" cy="1057"/>
              </a:xfrm>
              <a:custGeom>
                <a:avLst/>
                <a:gdLst>
                  <a:gd name="T0" fmla="*/ 100 w 2744"/>
                  <a:gd name="T1" fmla="*/ 788 h 1057"/>
                  <a:gd name="T2" fmla="*/ 224 w 2744"/>
                  <a:gd name="T3" fmla="*/ 850 h 1057"/>
                  <a:gd name="T4" fmla="*/ 698 w 2744"/>
                  <a:gd name="T5" fmla="*/ 1005 h 1057"/>
                  <a:gd name="T6" fmla="*/ 1310 w 2744"/>
                  <a:gd name="T7" fmla="*/ 1057 h 1057"/>
                  <a:gd name="T8" fmla="*/ 1609 w 2744"/>
                  <a:gd name="T9" fmla="*/ 1047 h 1057"/>
                  <a:gd name="T10" fmla="*/ 2120 w 2744"/>
                  <a:gd name="T11" fmla="*/ 964 h 1057"/>
                  <a:gd name="T12" fmla="*/ 2507 w 2744"/>
                  <a:gd name="T13" fmla="*/ 809 h 1057"/>
                  <a:gd name="T14" fmla="*/ 2682 w 2744"/>
                  <a:gd name="T15" fmla="*/ 653 h 1057"/>
                  <a:gd name="T16" fmla="*/ 2744 w 2744"/>
                  <a:gd name="T17" fmla="*/ 539 h 1057"/>
                  <a:gd name="T18" fmla="*/ 2744 w 2744"/>
                  <a:gd name="T19" fmla="*/ 487 h 1057"/>
                  <a:gd name="T20" fmla="*/ 2657 w 2744"/>
                  <a:gd name="T21" fmla="*/ 290 h 1057"/>
                  <a:gd name="T22" fmla="*/ 2395 w 2744"/>
                  <a:gd name="T23" fmla="*/ 145 h 1057"/>
                  <a:gd name="T24" fmla="*/ 2008 w 2744"/>
                  <a:gd name="T25" fmla="*/ 31 h 1057"/>
                  <a:gd name="T26" fmla="*/ 1534 w 2744"/>
                  <a:gd name="T27" fmla="*/ 0 h 1057"/>
                  <a:gd name="T28" fmla="*/ 1297 w 2744"/>
                  <a:gd name="T29" fmla="*/ 10 h 1057"/>
                  <a:gd name="T30" fmla="*/ 861 w 2744"/>
                  <a:gd name="T31" fmla="*/ 83 h 1057"/>
                  <a:gd name="T32" fmla="*/ 536 w 2744"/>
                  <a:gd name="T33" fmla="*/ 207 h 1057"/>
                  <a:gd name="T34" fmla="*/ 349 w 2744"/>
                  <a:gd name="T35" fmla="*/ 384 h 1057"/>
                  <a:gd name="T36" fmla="*/ 324 w 2744"/>
                  <a:gd name="T37" fmla="*/ 487 h 1057"/>
                  <a:gd name="T38" fmla="*/ 411 w 2744"/>
                  <a:gd name="T39" fmla="*/ 653 h 1057"/>
                  <a:gd name="T40" fmla="*/ 486 w 2744"/>
                  <a:gd name="T41" fmla="*/ 705 h 1057"/>
                  <a:gd name="T42" fmla="*/ 574 w 2744"/>
                  <a:gd name="T43" fmla="*/ 757 h 1057"/>
                  <a:gd name="T44" fmla="*/ 910 w 2744"/>
                  <a:gd name="T45" fmla="*/ 850 h 1057"/>
                  <a:gd name="T46" fmla="*/ 1335 w 2744"/>
                  <a:gd name="T47" fmla="*/ 891 h 1057"/>
                  <a:gd name="T48" fmla="*/ 1547 w 2744"/>
                  <a:gd name="T49" fmla="*/ 881 h 1057"/>
                  <a:gd name="T50" fmla="*/ 1908 w 2744"/>
                  <a:gd name="T51" fmla="*/ 819 h 1057"/>
                  <a:gd name="T52" fmla="*/ 2183 w 2744"/>
                  <a:gd name="T53" fmla="*/ 715 h 1057"/>
                  <a:gd name="T54" fmla="*/ 2332 w 2744"/>
                  <a:gd name="T55" fmla="*/ 570 h 1057"/>
                  <a:gd name="T56" fmla="*/ 2357 w 2744"/>
                  <a:gd name="T57" fmla="*/ 487 h 1057"/>
                  <a:gd name="T58" fmla="*/ 2295 w 2744"/>
                  <a:gd name="T59" fmla="*/ 363 h 1057"/>
                  <a:gd name="T60" fmla="*/ 2120 w 2744"/>
                  <a:gd name="T61" fmla="*/ 259 h 1057"/>
                  <a:gd name="T62" fmla="*/ 1858 w 2744"/>
                  <a:gd name="T63" fmla="*/ 187 h 1057"/>
                  <a:gd name="T64" fmla="*/ 1547 w 2744"/>
                  <a:gd name="T65" fmla="*/ 166 h 1057"/>
                  <a:gd name="T66" fmla="*/ 1384 w 2744"/>
                  <a:gd name="T67" fmla="*/ 166 h 1057"/>
                  <a:gd name="T68" fmla="*/ 1098 w 2744"/>
                  <a:gd name="T69" fmla="*/ 218 h 1057"/>
                  <a:gd name="T70" fmla="*/ 885 w 2744"/>
                  <a:gd name="T71" fmla="*/ 301 h 1057"/>
                  <a:gd name="T72" fmla="*/ 761 w 2744"/>
                  <a:gd name="T73" fmla="*/ 415 h 1057"/>
                  <a:gd name="T74" fmla="*/ 748 w 2744"/>
                  <a:gd name="T75" fmla="*/ 487 h 1057"/>
                  <a:gd name="T76" fmla="*/ 798 w 2744"/>
                  <a:gd name="T77" fmla="*/ 591 h 1057"/>
                  <a:gd name="T78" fmla="*/ 0 w 2744"/>
                  <a:gd name="T79" fmla="*/ 715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4" h="1057">
                    <a:moveTo>
                      <a:pt x="0" y="715"/>
                    </a:moveTo>
                    <a:lnTo>
                      <a:pt x="100" y="788"/>
                    </a:lnTo>
                    <a:lnTo>
                      <a:pt x="224" y="850"/>
                    </a:lnTo>
                    <a:lnTo>
                      <a:pt x="224" y="850"/>
                    </a:lnTo>
                    <a:lnTo>
                      <a:pt x="436" y="943"/>
                    </a:lnTo>
                    <a:lnTo>
                      <a:pt x="698" y="1005"/>
                    </a:lnTo>
                    <a:lnTo>
                      <a:pt x="998" y="1047"/>
                    </a:lnTo>
                    <a:lnTo>
                      <a:pt x="1310" y="1057"/>
                    </a:lnTo>
                    <a:lnTo>
                      <a:pt x="1310" y="1057"/>
                    </a:lnTo>
                    <a:lnTo>
                      <a:pt x="1609" y="1047"/>
                    </a:lnTo>
                    <a:lnTo>
                      <a:pt x="1871" y="1016"/>
                    </a:lnTo>
                    <a:lnTo>
                      <a:pt x="2120" y="964"/>
                    </a:lnTo>
                    <a:lnTo>
                      <a:pt x="2332" y="891"/>
                    </a:lnTo>
                    <a:lnTo>
                      <a:pt x="2507" y="809"/>
                    </a:lnTo>
                    <a:lnTo>
                      <a:pt x="2632" y="705"/>
                    </a:lnTo>
                    <a:lnTo>
                      <a:pt x="2682" y="653"/>
                    </a:lnTo>
                    <a:lnTo>
                      <a:pt x="2719" y="601"/>
                    </a:lnTo>
                    <a:lnTo>
                      <a:pt x="2744" y="539"/>
                    </a:lnTo>
                    <a:lnTo>
                      <a:pt x="2744" y="487"/>
                    </a:lnTo>
                    <a:lnTo>
                      <a:pt x="2744" y="487"/>
                    </a:lnTo>
                    <a:lnTo>
                      <a:pt x="2719" y="384"/>
                    </a:lnTo>
                    <a:lnTo>
                      <a:pt x="2657" y="290"/>
                    </a:lnTo>
                    <a:lnTo>
                      <a:pt x="2545" y="207"/>
                    </a:lnTo>
                    <a:lnTo>
                      <a:pt x="2395" y="145"/>
                    </a:lnTo>
                    <a:lnTo>
                      <a:pt x="2220" y="83"/>
                    </a:lnTo>
                    <a:lnTo>
                      <a:pt x="2008" y="31"/>
                    </a:lnTo>
                    <a:lnTo>
                      <a:pt x="1784" y="10"/>
                    </a:lnTo>
                    <a:lnTo>
                      <a:pt x="1534" y="0"/>
                    </a:lnTo>
                    <a:lnTo>
                      <a:pt x="1534" y="0"/>
                    </a:lnTo>
                    <a:lnTo>
                      <a:pt x="1297" y="10"/>
                    </a:lnTo>
                    <a:lnTo>
                      <a:pt x="1073" y="31"/>
                    </a:lnTo>
                    <a:lnTo>
                      <a:pt x="861" y="83"/>
                    </a:lnTo>
                    <a:lnTo>
                      <a:pt x="686" y="145"/>
                    </a:lnTo>
                    <a:lnTo>
                      <a:pt x="536" y="207"/>
                    </a:lnTo>
                    <a:lnTo>
                      <a:pt x="424" y="290"/>
                    </a:lnTo>
                    <a:lnTo>
                      <a:pt x="349" y="384"/>
                    </a:lnTo>
                    <a:lnTo>
                      <a:pt x="324" y="487"/>
                    </a:lnTo>
                    <a:lnTo>
                      <a:pt x="324" y="487"/>
                    </a:lnTo>
                    <a:lnTo>
                      <a:pt x="349" y="570"/>
                    </a:lnTo>
                    <a:lnTo>
                      <a:pt x="411" y="653"/>
                    </a:lnTo>
                    <a:lnTo>
                      <a:pt x="411" y="653"/>
                    </a:lnTo>
                    <a:lnTo>
                      <a:pt x="486" y="705"/>
                    </a:lnTo>
                    <a:lnTo>
                      <a:pt x="574" y="757"/>
                    </a:lnTo>
                    <a:lnTo>
                      <a:pt x="574" y="757"/>
                    </a:lnTo>
                    <a:lnTo>
                      <a:pt x="736" y="809"/>
                    </a:lnTo>
                    <a:lnTo>
                      <a:pt x="910" y="850"/>
                    </a:lnTo>
                    <a:lnTo>
                      <a:pt x="1122" y="881"/>
                    </a:lnTo>
                    <a:lnTo>
                      <a:pt x="1335" y="891"/>
                    </a:lnTo>
                    <a:lnTo>
                      <a:pt x="1335" y="891"/>
                    </a:lnTo>
                    <a:lnTo>
                      <a:pt x="1547" y="881"/>
                    </a:lnTo>
                    <a:lnTo>
                      <a:pt x="1734" y="860"/>
                    </a:lnTo>
                    <a:lnTo>
                      <a:pt x="1908" y="819"/>
                    </a:lnTo>
                    <a:lnTo>
                      <a:pt x="2058" y="767"/>
                    </a:lnTo>
                    <a:lnTo>
                      <a:pt x="2183" y="715"/>
                    </a:lnTo>
                    <a:lnTo>
                      <a:pt x="2270" y="643"/>
                    </a:lnTo>
                    <a:lnTo>
                      <a:pt x="2332" y="570"/>
                    </a:lnTo>
                    <a:lnTo>
                      <a:pt x="2357" y="487"/>
                    </a:lnTo>
                    <a:lnTo>
                      <a:pt x="2357" y="487"/>
                    </a:lnTo>
                    <a:lnTo>
                      <a:pt x="2332" y="415"/>
                    </a:lnTo>
                    <a:lnTo>
                      <a:pt x="2295" y="363"/>
                    </a:lnTo>
                    <a:lnTo>
                      <a:pt x="2220" y="301"/>
                    </a:lnTo>
                    <a:lnTo>
                      <a:pt x="2120" y="259"/>
                    </a:lnTo>
                    <a:lnTo>
                      <a:pt x="1996" y="218"/>
                    </a:lnTo>
                    <a:lnTo>
                      <a:pt x="1858" y="187"/>
                    </a:lnTo>
                    <a:lnTo>
                      <a:pt x="1709" y="166"/>
                    </a:lnTo>
                    <a:lnTo>
                      <a:pt x="1547" y="166"/>
                    </a:lnTo>
                    <a:lnTo>
                      <a:pt x="1547" y="166"/>
                    </a:lnTo>
                    <a:lnTo>
                      <a:pt x="1384" y="166"/>
                    </a:lnTo>
                    <a:lnTo>
                      <a:pt x="1235" y="187"/>
                    </a:lnTo>
                    <a:lnTo>
                      <a:pt x="1098" y="218"/>
                    </a:lnTo>
                    <a:lnTo>
                      <a:pt x="973" y="259"/>
                    </a:lnTo>
                    <a:lnTo>
                      <a:pt x="885" y="301"/>
                    </a:lnTo>
                    <a:lnTo>
                      <a:pt x="811" y="363"/>
                    </a:lnTo>
                    <a:lnTo>
                      <a:pt x="761" y="415"/>
                    </a:lnTo>
                    <a:lnTo>
                      <a:pt x="748" y="487"/>
                    </a:lnTo>
                    <a:lnTo>
                      <a:pt x="748" y="487"/>
                    </a:lnTo>
                    <a:lnTo>
                      <a:pt x="761" y="539"/>
                    </a:lnTo>
                    <a:lnTo>
                      <a:pt x="798" y="591"/>
                    </a:lnTo>
                    <a:lnTo>
                      <a:pt x="798" y="591"/>
                    </a:lnTo>
                    <a:lnTo>
                      <a:pt x="0" y="71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49" name="Line 63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0" name="Line 63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1" name="Line 63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2" name="Line 63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3" name="Line 63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4" name="Line 63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5" name="Line 63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6" name="Line 63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7" name="Line 63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8" name="Line 63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9" name="Line 64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0" name="Line 64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1" name="Line 64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2" name="Line 64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3" name="Line 64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4" name="Line 64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5" name="Line 64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6" name="Line 64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7" name="Line 64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8" name="Line 64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9" name="Line 65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0" name="Line 65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1" name="Line 65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2" name="Line 65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3" name="Line 65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4" name="Line 65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5" name="Line 65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6" name="Line 65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7" name="Line 65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8" name="Line 65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9" name="Line 66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0" name="Line 66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1" name="Line 66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2" name="Line 66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3" name="Line 66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4" name="Line 66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5" name="Line 66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6" name="Line 66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7" name="Line 668"/>
              <p:cNvSpPr>
                <a:spLocks noChangeShapeType="1"/>
              </p:cNvSpPr>
              <p:nvPr/>
            </p:nvSpPr>
            <p:spPr bwMode="auto">
              <a:xfrm flipH="1" flipV="1">
                <a:off x="5085"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8" name="Line 669"/>
              <p:cNvSpPr>
                <a:spLocks noChangeShapeType="1"/>
              </p:cNvSpPr>
              <p:nvPr/>
            </p:nvSpPr>
            <p:spPr bwMode="auto">
              <a:xfrm>
                <a:off x="508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9" name="Line 670"/>
              <p:cNvSpPr>
                <a:spLocks noChangeShapeType="1"/>
              </p:cNvSpPr>
              <p:nvPr/>
            </p:nvSpPr>
            <p:spPr bwMode="auto">
              <a:xfrm flipH="1" flipV="1">
                <a:off x="5023" y="2394"/>
                <a:ext cx="6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0" name="Line 67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1" name="Line 67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2" name="Line 67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3" name="Line 674"/>
              <p:cNvSpPr>
                <a:spLocks noChangeShapeType="1"/>
              </p:cNvSpPr>
              <p:nvPr/>
            </p:nvSpPr>
            <p:spPr bwMode="auto">
              <a:xfrm flipH="1" flipV="1">
                <a:off x="4761"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4" name="Line 675"/>
              <p:cNvSpPr>
                <a:spLocks noChangeShapeType="1"/>
              </p:cNvSpPr>
              <p:nvPr/>
            </p:nvSpPr>
            <p:spPr bwMode="auto">
              <a:xfrm>
                <a:off x="4761"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5" name="Line 676"/>
              <p:cNvSpPr>
                <a:spLocks noChangeShapeType="1"/>
              </p:cNvSpPr>
              <p:nvPr/>
            </p:nvSpPr>
            <p:spPr bwMode="auto">
              <a:xfrm flipH="1" flipV="1">
                <a:off x="4586"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6" name="Line 67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7" name="Line 67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8" name="Line 67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9" name="Line 68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0" name="Line 68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1" name="Line 68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2" name="Line 68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3" name="Line 68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4" name="Line 68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5" name="Line 68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6" name="Line 68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7" name="Line 68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8" name="Line 68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9" name="Line 69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0" name="Line 69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1" name="Line 692"/>
              <p:cNvSpPr>
                <a:spLocks noChangeShapeType="1"/>
              </p:cNvSpPr>
              <p:nvPr/>
            </p:nvSpPr>
            <p:spPr bwMode="auto">
              <a:xfrm flipH="1">
                <a:off x="3052"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2" name="Line 693"/>
              <p:cNvSpPr>
                <a:spLocks noChangeShapeType="1"/>
              </p:cNvSpPr>
              <p:nvPr/>
            </p:nvSpPr>
            <p:spPr bwMode="auto">
              <a:xfrm>
                <a:off x="3052"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3" name="Line 694"/>
              <p:cNvSpPr>
                <a:spLocks noChangeShapeType="1"/>
              </p:cNvSpPr>
              <p:nvPr/>
            </p:nvSpPr>
            <p:spPr bwMode="auto">
              <a:xfrm flipH="1">
                <a:off x="2902"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4" name="Line 69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5" name="Line 69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6" name="Line 69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7" name="Line 69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8" name="Line 69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9" name="Line 70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0" name="Line 70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1" name="Line 70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2" name="Line 70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3" name="Line 70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4" name="Line 70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5" name="Line 70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6" name="Line 70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7" name="Line 70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8" name="Line 70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9" name="Line 71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0" name="Line 71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1" name="Line 71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2" name="Line 71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3" name="Line 71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4" name="Line 71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5" name="Line 71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6" name="Line 71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7" name="Line 71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8" name="Line 71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9" name="Line 72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0" name="Line 72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1" name="Line 72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2" name="Line 72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3" name="Line 72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4" name="Line 72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5" name="Line 72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6" name="Line 72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7" name="Line 72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8" name="Line 72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9" name="Line 73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0" name="Line 73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1" name="Line 73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2" name="Line 73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3" name="Line 73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4" name="Line 73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5" name="Line 73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6" name="Line 73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7" name="Line 73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8" name="Line 73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9" name="Line 74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0" name="Line 74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1" name="Line 74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2" name="Line 74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3" name="Line 74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4" name="Line 74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5" name="Line 74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6" name="Line 74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7" name="Line 74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8" name="Line 74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9" name="Line 75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0" name="Line 75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1" name="Line 75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2" name="Line 75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3" name="Line 75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4" name="Line 75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5" name="Line 75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6" name="Line 75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7" name="Line 758"/>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8" name="Line 759"/>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9" name="Line 760"/>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0" name="Line 761"/>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1" name="Line 762"/>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2" name="Line 76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3" name="Line 76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4" name="Line 76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5" name="Line 76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6" name="Line 76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7" name="Line 76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8" name="Line 76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9" name="Line 77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0" name="Line 77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1" name="Line 77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2" name="Line 77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3" name="Line 77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4" name="Line 77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5" name="Line 77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6" name="Line 77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7" name="Line 77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8" name="Line 77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9" name="Line 78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0" name="Line 78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1" name="Line 782"/>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2" name="Freeform 783"/>
              <p:cNvSpPr>
                <a:spLocks/>
              </p:cNvSpPr>
              <p:nvPr/>
            </p:nvSpPr>
            <p:spPr bwMode="auto">
              <a:xfrm>
                <a:off x="2777" y="2270"/>
                <a:ext cx="1946" cy="725"/>
              </a:xfrm>
              <a:custGeom>
                <a:avLst/>
                <a:gdLst>
                  <a:gd name="T0" fmla="*/ 0 w 1946"/>
                  <a:gd name="T1" fmla="*/ 487 h 725"/>
                  <a:gd name="T2" fmla="*/ 75 w 1946"/>
                  <a:gd name="T3" fmla="*/ 539 h 725"/>
                  <a:gd name="T4" fmla="*/ 163 w 1946"/>
                  <a:gd name="T5" fmla="*/ 591 h 725"/>
                  <a:gd name="T6" fmla="*/ 163 w 1946"/>
                  <a:gd name="T7" fmla="*/ 591 h 725"/>
                  <a:gd name="T8" fmla="*/ 325 w 1946"/>
                  <a:gd name="T9" fmla="*/ 643 h 725"/>
                  <a:gd name="T10" fmla="*/ 499 w 1946"/>
                  <a:gd name="T11" fmla="*/ 684 h 725"/>
                  <a:gd name="T12" fmla="*/ 711 w 1946"/>
                  <a:gd name="T13" fmla="*/ 715 h 725"/>
                  <a:gd name="T14" fmla="*/ 924 w 1946"/>
                  <a:gd name="T15" fmla="*/ 725 h 725"/>
                  <a:gd name="T16" fmla="*/ 924 w 1946"/>
                  <a:gd name="T17" fmla="*/ 725 h 725"/>
                  <a:gd name="T18" fmla="*/ 1136 w 1946"/>
                  <a:gd name="T19" fmla="*/ 715 h 725"/>
                  <a:gd name="T20" fmla="*/ 1323 w 1946"/>
                  <a:gd name="T21" fmla="*/ 694 h 725"/>
                  <a:gd name="T22" fmla="*/ 1497 w 1946"/>
                  <a:gd name="T23" fmla="*/ 653 h 725"/>
                  <a:gd name="T24" fmla="*/ 1647 w 1946"/>
                  <a:gd name="T25" fmla="*/ 601 h 725"/>
                  <a:gd name="T26" fmla="*/ 1772 w 1946"/>
                  <a:gd name="T27" fmla="*/ 549 h 725"/>
                  <a:gd name="T28" fmla="*/ 1859 w 1946"/>
                  <a:gd name="T29" fmla="*/ 477 h 725"/>
                  <a:gd name="T30" fmla="*/ 1921 w 1946"/>
                  <a:gd name="T31" fmla="*/ 404 h 725"/>
                  <a:gd name="T32" fmla="*/ 1946 w 1946"/>
                  <a:gd name="T33" fmla="*/ 321 h 725"/>
                  <a:gd name="T34" fmla="*/ 1946 w 1946"/>
                  <a:gd name="T35" fmla="*/ 321 h 725"/>
                  <a:gd name="T36" fmla="*/ 1921 w 1946"/>
                  <a:gd name="T37" fmla="*/ 249 h 725"/>
                  <a:gd name="T38" fmla="*/ 1884 w 1946"/>
                  <a:gd name="T39" fmla="*/ 197 h 725"/>
                  <a:gd name="T40" fmla="*/ 1809 w 1946"/>
                  <a:gd name="T41" fmla="*/ 135 h 725"/>
                  <a:gd name="T42" fmla="*/ 1709 w 1946"/>
                  <a:gd name="T43" fmla="*/ 93 h 725"/>
                  <a:gd name="T44" fmla="*/ 1585 w 1946"/>
                  <a:gd name="T45" fmla="*/ 52 h 725"/>
                  <a:gd name="T46" fmla="*/ 1447 w 1946"/>
                  <a:gd name="T47" fmla="*/ 21 h 725"/>
                  <a:gd name="T48" fmla="*/ 1298 w 1946"/>
                  <a:gd name="T49" fmla="*/ 0 h 725"/>
                  <a:gd name="T50" fmla="*/ 1136 w 1946"/>
                  <a:gd name="T51" fmla="*/ 0 h 725"/>
                  <a:gd name="T52" fmla="*/ 1136 w 1946"/>
                  <a:gd name="T53" fmla="*/ 0 h 725"/>
                  <a:gd name="T54" fmla="*/ 973 w 1946"/>
                  <a:gd name="T55" fmla="*/ 0 h 725"/>
                  <a:gd name="T56" fmla="*/ 824 w 1946"/>
                  <a:gd name="T57" fmla="*/ 21 h 725"/>
                  <a:gd name="T58" fmla="*/ 687 w 1946"/>
                  <a:gd name="T59" fmla="*/ 52 h 725"/>
                  <a:gd name="T60" fmla="*/ 562 w 1946"/>
                  <a:gd name="T61" fmla="*/ 93 h 725"/>
                  <a:gd name="T62" fmla="*/ 474 w 1946"/>
                  <a:gd name="T63" fmla="*/ 135 h 725"/>
                  <a:gd name="T64" fmla="*/ 400 w 1946"/>
                  <a:gd name="T65" fmla="*/ 197 h 725"/>
                  <a:gd name="T66" fmla="*/ 350 w 1946"/>
                  <a:gd name="T67" fmla="*/ 249 h 725"/>
                  <a:gd name="T68" fmla="*/ 337 w 1946"/>
                  <a:gd name="T69" fmla="*/ 321 h 725"/>
                  <a:gd name="T70" fmla="*/ 337 w 1946"/>
                  <a:gd name="T71" fmla="*/ 321 h 725"/>
                  <a:gd name="T72" fmla="*/ 350 w 1946"/>
                  <a:gd name="T73" fmla="*/ 373 h 725"/>
                  <a:gd name="T74" fmla="*/ 387 w 1946"/>
                  <a:gd name="T75" fmla="*/ 425 h 725"/>
                  <a:gd name="T76" fmla="*/ 387 w 1946"/>
                  <a:gd name="T77" fmla="*/ 425 h 725"/>
                  <a:gd name="T78" fmla="*/ 0 w 1946"/>
                  <a:gd name="T79" fmla="*/ 487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6" h="725">
                    <a:moveTo>
                      <a:pt x="0" y="487"/>
                    </a:moveTo>
                    <a:lnTo>
                      <a:pt x="75" y="539"/>
                    </a:lnTo>
                    <a:lnTo>
                      <a:pt x="163" y="591"/>
                    </a:lnTo>
                    <a:lnTo>
                      <a:pt x="163" y="591"/>
                    </a:lnTo>
                    <a:lnTo>
                      <a:pt x="325" y="643"/>
                    </a:lnTo>
                    <a:lnTo>
                      <a:pt x="499" y="684"/>
                    </a:lnTo>
                    <a:lnTo>
                      <a:pt x="711" y="715"/>
                    </a:lnTo>
                    <a:lnTo>
                      <a:pt x="924" y="725"/>
                    </a:lnTo>
                    <a:lnTo>
                      <a:pt x="924" y="725"/>
                    </a:lnTo>
                    <a:lnTo>
                      <a:pt x="1136" y="715"/>
                    </a:lnTo>
                    <a:lnTo>
                      <a:pt x="1323" y="694"/>
                    </a:lnTo>
                    <a:lnTo>
                      <a:pt x="1497" y="653"/>
                    </a:lnTo>
                    <a:lnTo>
                      <a:pt x="1647" y="601"/>
                    </a:lnTo>
                    <a:lnTo>
                      <a:pt x="1772" y="549"/>
                    </a:lnTo>
                    <a:lnTo>
                      <a:pt x="1859" y="477"/>
                    </a:lnTo>
                    <a:lnTo>
                      <a:pt x="1921" y="404"/>
                    </a:lnTo>
                    <a:lnTo>
                      <a:pt x="1946" y="321"/>
                    </a:lnTo>
                    <a:lnTo>
                      <a:pt x="1946" y="321"/>
                    </a:lnTo>
                    <a:lnTo>
                      <a:pt x="1921" y="249"/>
                    </a:lnTo>
                    <a:lnTo>
                      <a:pt x="1884" y="197"/>
                    </a:lnTo>
                    <a:lnTo>
                      <a:pt x="1809" y="135"/>
                    </a:lnTo>
                    <a:lnTo>
                      <a:pt x="1709" y="93"/>
                    </a:lnTo>
                    <a:lnTo>
                      <a:pt x="1585" y="52"/>
                    </a:lnTo>
                    <a:lnTo>
                      <a:pt x="1447" y="21"/>
                    </a:lnTo>
                    <a:lnTo>
                      <a:pt x="1298" y="0"/>
                    </a:lnTo>
                    <a:lnTo>
                      <a:pt x="1136" y="0"/>
                    </a:lnTo>
                    <a:lnTo>
                      <a:pt x="1136" y="0"/>
                    </a:lnTo>
                    <a:lnTo>
                      <a:pt x="973" y="0"/>
                    </a:lnTo>
                    <a:lnTo>
                      <a:pt x="824" y="21"/>
                    </a:lnTo>
                    <a:lnTo>
                      <a:pt x="687" y="52"/>
                    </a:lnTo>
                    <a:lnTo>
                      <a:pt x="562" y="93"/>
                    </a:lnTo>
                    <a:lnTo>
                      <a:pt x="474" y="135"/>
                    </a:lnTo>
                    <a:lnTo>
                      <a:pt x="400" y="197"/>
                    </a:lnTo>
                    <a:lnTo>
                      <a:pt x="350" y="249"/>
                    </a:lnTo>
                    <a:lnTo>
                      <a:pt x="337" y="321"/>
                    </a:lnTo>
                    <a:lnTo>
                      <a:pt x="337" y="321"/>
                    </a:lnTo>
                    <a:lnTo>
                      <a:pt x="350" y="373"/>
                    </a:lnTo>
                    <a:lnTo>
                      <a:pt x="387" y="425"/>
                    </a:lnTo>
                    <a:lnTo>
                      <a:pt x="387" y="425"/>
                    </a:lnTo>
                    <a:lnTo>
                      <a:pt x="0" y="48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403" name="Line 784"/>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4" name="Line 785"/>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5" name="Line 786"/>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6" name="Line 787"/>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7" name="Line 78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8" name="Line 78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9" name="Line 790"/>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0" name="Line 791"/>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1" name="Line 792"/>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2" name="Line 793"/>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3" name="Line 794"/>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4" name="Line 795"/>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5" name="Line 796"/>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6" name="Line 797"/>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7" name="Line 79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8" name="Line 79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9" name="Line 800"/>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0" name="Line 801"/>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1" name="Line 802"/>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2" name="Line 803"/>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3" name="Line 804"/>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4" name="Line 805"/>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5" name="Line 806"/>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6" name="Line 807"/>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sp>
          <p:nvSpPr>
            <p:cNvPr id="10" name="Line 80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1" name="Line 81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 name="Line 81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 name="Line 81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 name="Line 81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 name="Line 81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 name="Line 81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 name="Line 81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 name="Line 81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 name="Line 81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 name="Line 81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 name="Line 82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 name="Line 82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 name="Line 82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 name="Line 82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 name="Line 82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 name="Line 82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 name="Line 82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 name="Line 82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 name="Line 82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 name="Line 82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 name="Line 83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2" name="Line 83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3" name="Line 83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4" name="Line 833"/>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6" name="Line 834"/>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7" name="Line 835"/>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8" name="Line 836"/>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9" name="Line 837"/>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0" name="Line 838"/>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1" name="Line 839"/>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2" name="Line 840"/>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3" name="Line 841"/>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4" name="Line 842"/>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5" name="Line 843"/>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6" name="Line 844"/>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7" name="Line 845"/>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8" name="Line 846"/>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9" name="Line 847"/>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0" name="Line 848"/>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1" name="Line 849"/>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2" name="Line 850"/>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3" name="Line 851"/>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4" name="Line 852"/>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5" name="Line 85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6" name="Line 85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7" name="Line 855"/>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8" name="Line 856"/>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9" name="Line 857"/>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0" name="Freeform 858"/>
            <p:cNvSpPr>
              <a:spLocks/>
            </p:cNvSpPr>
            <p:nvPr/>
          </p:nvSpPr>
          <p:spPr bwMode="auto">
            <a:xfrm>
              <a:off x="1655" y="2519"/>
              <a:ext cx="50" cy="72"/>
            </a:xfrm>
            <a:custGeom>
              <a:avLst/>
              <a:gdLst>
                <a:gd name="T0" fmla="*/ 37 w 50"/>
                <a:gd name="T1" fmla="*/ 0 h 72"/>
                <a:gd name="T2" fmla="*/ 37 w 50"/>
                <a:gd name="T3" fmla="*/ 10 h 72"/>
                <a:gd name="T4" fmla="*/ 37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0 w 50"/>
                <a:gd name="T29" fmla="*/ 51 h 72"/>
                <a:gd name="T30" fmla="*/ 12 w 50"/>
                <a:gd name="T31" fmla="*/ 31 h 72"/>
                <a:gd name="T32" fmla="*/ 25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10"/>
                  </a:lnTo>
                  <a:lnTo>
                    <a:pt x="37"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0" y="51"/>
                  </a:lnTo>
                  <a:lnTo>
                    <a:pt x="12" y="31"/>
                  </a:lnTo>
                  <a:lnTo>
                    <a:pt x="25"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28701" name="Line 859"/>
            <p:cNvSpPr>
              <a:spLocks noChangeShapeType="1"/>
            </p:cNvSpPr>
            <p:nvPr/>
          </p:nvSpPr>
          <p:spPr bwMode="auto">
            <a:xfrm>
              <a:off x="1680" y="2570"/>
              <a:ext cx="1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2" name="Line 860"/>
            <p:cNvSpPr>
              <a:spLocks noChangeShapeType="1"/>
            </p:cNvSpPr>
            <p:nvPr/>
          </p:nvSpPr>
          <p:spPr bwMode="auto">
            <a:xfrm>
              <a:off x="1692"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3" name="Line 861"/>
            <p:cNvSpPr>
              <a:spLocks noChangeShapeType="1"/>
            </p:cNvSpPr>
            <p:nvPr/>
          </p:nvSpPr>
          <p:spPr bwMode="auto">
            <a:xfrm>
              <a:off x="1692" y="2664"/>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6" name="Line 862"/>
            <p:cNvSpPr>
              <a:spLocks noChangeShapeType="1"/>
            </p:cNvSpPr>
            <p:nvPr/>
          </p:nvSpPr>
          <p:spPr bwMode="auto">
            <a:xfrm>
              <a:off x="1717"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7" name="Line 863"/>
            <p:cNvSpPr>
              <a:spLocks noChangeShapeType="1"/>
            </p:cNvSpPr>
            <p:nvPr/>
          </p:nvSpPr>
          <p:spPr bwMode="auto">
            <a:xfrm>
              <a:off x="1717" y="2747"/>
              <a:ext cx="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0" name="Line 864"/>
            <p:cNvSpPr>
              <a:spLocks noChangeShapeType="1"/>
            </p:cNvSpPr>
            <p:nvPr/>
          </p:nvSpPr>
          <p:spPr bwMode="auto">
            <a:xfrm>
              <a:off x="1767"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1" name="Line 865"/>
            <p:cNvSpPr>
              <a:spLocks noChangeShapeType="1"/>
            </p:cNvSpPr>
            <p:nvPr/>
          </p:nvSpPr>
          <p:spPr bwMode="auto">
            <a:xfrm>
              <a:off x="1767" y="2809"/>
              <a:ext cx="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2" name="Freeform 866"/>
            <p:cNvSpPr>
              <a:spLocks/>
            </p:cNvSpPr>
            <p:nvPr/>
          </p:nvSpPr>
          <p:spPr bwMode="auto">
            <a:xfrm>
              <a:off x="2104" y="2519"/>
              <a:ext cx="50" cy="72"/>
            </a:xfrm>
            <a:custGeom>
              <a:avLst/>
              <a:gdLst>
                <a:gd name="T0" fmla="*/ 37 w 50"/>
                <a:gd name="T1" fmla="*/ 0 h 72"/>
                <a:gd name="T2" fmla="*/ 37 w 50"/>
                <a:gd name="T3" fmla="*/ 20 h 72"/>
                <a:gd name="T4" fmla="*/ 50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12 w 50"/>
                <a:gd name="T29" fmla="*/ 51 h 72"/>
                <a:gd name="T30" fmla="*/ 25 w 50"/>
                <a:gd name="T31" fmla="*/ 31 h 72"/>
                <a:gd name="T32" fmla="*/ 37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20"/>
                  </a:lnTo>
                  <a:lnTo>
                    <a:pt x="50"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12" y="51"/>
                  </a:lnTo>
                  <a:lnTo>
                    <a:pt x="25" y="31"/>
                  </a:lnTo>
                  <a:lnTo>
                    <a:pt x="37"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83" name="Line 867"/>
            <p:cNvSpPr>
              <a:spLocks noChangeShapeType="1"/>
            </p:cNvSpPr>
            <p:nvPr/>
          </p:nvSpPr>
          <p:spPr bwMode="auto">
            <a:xfrm>
              <a:off x="2129" y="2570"/>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4" name="Line 868"/>
            <p:cNvSpPr>
              <a:spLocks noChangeShapeType="1"/>
            </p:cNvSpPr>
            <p:nvPr/>
          </p:nvSpPr>
          <p:spPr bwMode="auto">
            <a:xfrm>
              <a:off x="2129"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5" name="Line 869"/>
            <p:cNvSpPr>
              <a:spLocks noChangeShapeType="1"/>
            </p:cNvSpPr>
            <p:nvPr/>
          </p:nvSpPr>
          <p:spPr bwMode="auto">
            <a:xfrm>
              <a:off x="2129"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6" name="Line 870"/>
            <p:cNvSpPr>
              <a:spLocks noChangeShapeType="1"/>
            </p:cNvSpPr>
            <p:nvPr/>
          </p:nvSpPr>
          <p:spPr bwMode="auto">
            <a:xfrm>
              <a:off x="2154"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7" name="Line 871"/>
            <p:cNvSpPr>
              <a:spLocks noChangeShapeType="1"/>
            </p:cNvSpPr>
            <p:nvPr/>
          </p:nvSpPr>
          <p:spPr bwMode="auto">
            <a:xfrm>
              <a:off x="2154" y="2705"/>
              <a:ext cx="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8" name="Line 872"/>
            <p:cNvSpPr>
              <a:spLocks noChangeShapeType="1"/>
            </p:cNvSpPr>
            <p:nvPr/>
          </p:nvSpPr>
          <p:spPr bwMode="auto">
            <a:xfrm>
              <a:off x="2179"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9" name="Line 873"/>
            <p:cNvSpPr>
              <a:spLocks noChangeShapeType="1"/>
            </p:cNvSpPr>
            <p:nvPr/>
          </p:nvSpPr>
          <p:spPr bwMode="auto">
            <a:xfrm>
              <a:off x="2179" y="2757"/>
              <a:ext cx="3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0" name="Freeform 874"/>
            <p:cNvSpPr>
              <a:spLocks/>
            </p:cNvSpPr>
            <p:nvPr/>
          </p:nvSpPr>
          <p:spPr bwMode="auto">
            <a:xfrm>
              <a:off x="2565" y="2508"/>
              <a:ext cx="38" cy="73"/>
            </a:xfrm>
            <a:custGeom>
              <a:avLst/>
              <a:gdLst>
                <a:gd name="T0" fmla="*/ 25 w 38"/>
                <a:gd name="T1" fmla="*/ 0 h 73"/>
                <a:gd name="T2" fmla="*/ 25 w 38"/>
                <a:gd name="T3" fmla="*/ 21 h 73"/>
                <a:gd name="T4" fmla="*/ 38 w 38"/>
                <a:gd name="T5" fmla="*/ 42 h 73"/>
                <a:gd name="T6" fmla="*/ 38 w 38"/>
                <a:gd name="T7" fmla="*/ 62 h 73"/>
                <a:gd name="T8" fmla="*/ 38 w 38"/>
                <a:gd name="T9" fmla="*/ 73 h 73"/>
                <a:gd name="T10" fmla="*/ 38 w 38"/>
                <a:gd name="T11" fmla="*/ 73 h 73"/>
                <a:gd name="T12" fmla="*/ 38 w 38"/>
                <a:gd name="T13" fmla="*/ 73 h 73"/>
                <a:gd name="T14" fmla="*/ 38 w 38"/>
                <a:gd name="T15" fmla="*/ 73 h 73"/>
                <a:gd name="T16" fmla="*/ 13 w 38"/>
                <a:gd name="T17" fmla="*/ 62 h 73"/>
                <a:gd name="T18" fmla="*/ 13 w 38"/>
                <a:gd name="T19" fmla="*/ 62 h 73"/>
                <a:gd name="T20" fmla="*/ 0 w 38"/>
                <a:gd name="T21" fmla="*/ 73 h 73"/>
                <a:gd name="T22" fmla="*/ 0 w 38"/>
                <a:gd name="T23" fmla="*/ 73 h 73"/>
                <a:gd name="T24" fmla="*/ 0 w 38"/>
                <a:gd name="T25" fmla="*/ 73 h 73"/>
                <a:gd name="T26" fmla="*/ 0 w 38"/>
                <a:gd name="T27" fmla="*/ 73 h 73"/>
                <a:gd name="T28" fmla="*/ 0 w 38"/>
                <a:gd name="T29" fmla="*/ 62 h 73"/>
                <a:gd name="T30" fmla="*/ 13 w 38"/>
                <a:gd name="T31" fmla="*/ 42 h 73"/>
                <a:gd name="T32" fmla="*/ 13 w 38"/>
                <a:gd name="T33" fmla="*/ 21 h 73"/>
                <a:gd name="T34" fmla="*/ 25 w 38"/>
                <a:gd name="T3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3">
                  <a:moveTo>
                    <a:pt x="25" y="0"/>
                  </a:moveTo>
                  <a:lnTo>
                    <a:pt x="25" y="21"/>
                  </a:lnTo>
                  <a:lnTo>
                    <a:pt x="38" y="42"/>
                  </a:lnTo>
                  <a:lnTo>
                    <a:pt x="38" y="62"/>
                  </a:lnTo>
                  <a:lnTo>
                    <a:pt x="38" y="73"/>
                  </a:lnTo>
                  <a:lnTo>
                    <a:pt x="38" y="73"/>
                  </a:lnTo>
                  <a:lnTo>
                    <a:pt x="38" y="73"/>
                  </a:lnTo>
                  <a:lnTo>
                    <a:pt x="38" y="73"/>
                  </a:lnTo>
                  <a:lnTo>
                    <a:pt x="13" y="62"/>
                  </a:lnTo>
                  <a:lnTo>
                    <a:pt x="13" y="62"/>
                  </a:lnTo>
                  <a:lnTo>
                    <a:pt x="0" y="73"/>
                  </a:lnTo>
                  <a:lnTo>
                    <a:pt x="0" y="73"/>
                  </a:lnTo>
                  <a:lnTo>
                    <a:pt x="0" y="73"/>
                  </a:lnTo>
                  <a:lnTo>
                    <a:pt x="0" y="73"/>
                  </a:lnTo>
                  <a:lnTo>
                    <a:pt x="0" y="62"/>
                  </a:lnTo>
                  <a:lnTo>
                    <a:pt x="13" y="42"/>
                  </a:lnTo>
                  <a:lnTo>
                    <a:pt x="13" y="21"/>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1" name="Line 875"/>
            <p:cNvSpPr>
              <a:spLocks noChangeShapeType="1"/>
            </p:cNvSpPr>
            <p:nvPr/>
          </p:nvSpPr>
          <p:spPr bwMode="auto">
            <a:xfrm>
              <a:off x="2590" y="2560"/>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2" name="Line 876"/>
            <p:cNvSpPr>
              <a:spLocks noChangeShapeType="1"/>
            </p:cNvSpPr>
            <p:nvPr/>
          </p:nvSpPr>
          <p:spPr bwMode="auto">
            <a:xfrm>
              <a:off x="2603"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3" name="Line 877"/>
            <p:cNvSpPr>
              <a:spLocks noChangeShapeType="1"/>
            </p:cNvSpPr>
            <p:nvPr/>
          </p:nvSpPr>
          <p:spPr bwMode="auto">
            <a:xfrm>
              <a:off x="2603" y="2643"/>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4" name="Freeform 878"/>
            <p:cNvSpPr>
              <a:spLocks/>
            </p:cNvSpPr>
            <p:nvPr/>
          </p:nvSpPr>
          <p:spPr bwMode="auto">
            <a:xfrm>
              <a:off x="3326" y="2581"/>
              <a:ext cx="562" cy="1264"/>
            </a:xfrm>
            <a:custGeom>
              <a:avLst/>
              <a:gdLst>
                <a:gd name="T0" fmla="*/ 25 w 562"/>
                <a:gd name="T1" fmla="*/ 1264 h 1264"/>
                <a:gd name="T2" fmla="*/ 0 w 562"/>
                <a:gd name="T3" fmla="*/ 1254 h 1264"/>
                <a:gd name="T4" fmla="*/ 537 w 562"/>
                <a:gd name="T5" fmla="*/ 0 h 1264"/>
                <a:gd name="T6" fmla="*/ 562 w 562"/>
                <a:gd name="T7" fmla="*/ 10 h 1264"/>
                <a:gd name="T8" fmla="*/ 25 w 562"/>
                <a:gd name="T9" fmla="*/ 1264 h 1264"/>
              </a:gdLst>
              <a:ahLst/>
              <a:cxnLst>
                <a:cxn ang="0">
                  <a:pos x="T0" y="T1"/>
                </a:cxn>
                <a:cxn ang="0">
                  <a:pos x="T2" y="T3"/>
                </a:cxn>
                <a:cxn ang="0">
                  <a:pos x="T4" y="T5"/>
                </a:cxn>
                <a:cxn ang="0">
                  <a:pos x="T6" y="T7"/>
                </a:cxn>
                <a:cxn ang="0">
                  <a:pos x="T8" y="T9"/>
                </a:cxn>
              </a:cxnLst>
              <a:rect l="0" t="0" r="r" b="b"/>
              <a:pathLst>
                <a:path w="562" h="1264">
                  <a:moveTo>
                    <a:pt x="25" y="1264"/>
                  </a:moveTo>
                  <a:lnTo>
                    <a:pt x="0" y="1254"/>
                  </a:lnTo>
                  <a:lnTo>
                    <a:pt x="537" y="0"/>
                  </a:lnTo>
                  <a:lnTo>
                    <a:pt x="562" y="10"/>
                  </a:lnTo>
                  <a:lnTo>
                    <a:pt x="25" y="12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5" name="Freeform 879"/>
            <p:cNvSpPr>
              <a:spLocks/>
            </p:cNvSpPr>
            <p:nvPr/>
          </p:nvSpPr>
          <p:spPr bwMode="auto">
            <a:xfrm>
              <a:off x="3863" y="2570"/>
              <a:ext cx="1771" cy="653"/>
            </a:xfrm>
            <a:custGeom>
              <a:avLst/>
              <a:gdLst>
                <a:gd name="T0" fmla="*/ 1771 w 1771"/>
                <a:gd name="T1" fmla="*/ 643 h 653"/>
                <a:gd name="T2" fmla="*/ 1759 w 1771"/>
                <a:gd name="T3" fmla="*/ 653 h 653"/>
                <a:gd name="T4" fmla="*/ 0 w 1771"/>
                <a:gd name="T5" fmla="*/ 21 h 653"/>
                <a:gd name="T6" fmla="*/ 12 w 1771"/>
                <a:gd name="T7" fmla="*/ 0 h 653"/>
                <a:gd name="T8" fmla="*/ 1771 w 1771"/>
                <a:gd name="T9" fmla="*/ 643 h 653"/>
              </a:gdLst>
              <a:ahLst/>
              <a:cxnLst>
                <a:cxn ang="0">
                  <a:pos x="T0" y="T1"/>
                </a:cxn>
                <a:cxn ang="0">
                  <a:pos x="T2" y="T3"/>
                </a:cxn>
                <a:cxn ang="0">
                  <a:pos x="T4" y="T5"/>
                </a:cxn>
                <a:cxn ang="0">
                  <a:pos x="T6" y="T7"/>
                </a:cxn>
                <a:cxn ang="0">
                  <a:pos x="T8" y="T9"/>
                </a:cxn>
              </a:cxnLst>
              <a:rect l="0" t="0" r="r" b="b"/>
              <a:pathLst>
                <a:path w="1771" h="653">
                  <a:moveTo>
                    <a:pt x="1771" y="643"/>
                  </a:moveTo>
                  <a:lnTo>
                    <a:pt x="1759" y="653"/>
                  </a:lnTo>
                  <a:lnTo>
                    <a:pt x="0" y="21"/>
                  </a:lnTo>
                  <a:lnTo>
                    <a:pt x="12" y="0"/>
                  </a:lnTo>
                  <a:lnTo>
                    <a:pt x="1771"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6" name="Freeform 880"/>
            <p:cNvSpPr>
              <a:spLocks/>
            </p:cNvSpPr>
            <p:nvPr/>
          </p:nvSpPr>
          <p:spPr bwMode="auto">
            <a:xfrm>
              <a:off x="1131" y="2570"/>
              <a:ext cx="2719" cy="457"/>
            </a:xfrm>
            <a:custGeom>
              <a:avLst/>
              <a:gdLst>
                <a:gd name="T0" fmla="*/ 2719 w 2719"/>
                <a:gd name="T1" fmla="*/ 0 h 457"/>
                <a:gd name="T2" fmla="*/ 2719 w 2719"/>
                <a:gd name="T3" fmla="*/ 21 h 457"/>
                <a:gd name="T4" fmla="*/ 12 w 2719"/>
                <a:gd name="T5" fmla="*/ 457 h 457"/>
                <a:gd name="T6" fmla="*/ 0 w 2719"/>
                <a:gd name="T7" fmla="*/ 436 h 457"/>
                <a:gd name="T8" fmla="*/ 2719 w 2719"/>
                <a:gd name="T9" fmla="*/ 0 h 457"/>
              </a:gdLst>
              <a:ahLst/>
              <a:cxnLst>
                <a:cxn ang="0">
                  <a:pos x="T0" y="T1"/>
                </a:cxn>
                <a:cxn ang="0">
                  <a:pos x="T2" y="T3"/>
                </a:cxn>
                <a:cxn ang="0">
                  <a:pos x="T4" y="T5"/>
                </a:cxn>
                <a:cxn ang="0">
                  <a:pos x="T6" y="T7"/>
                </a:cxn>
                <a:cxn ang="0">
                  <a:pos x="T8" y="T9"/>
                </a:cxn>
              </a:cxnLst>
              <a:rect l="0" t="0" r="r" b="b"/>
              <a:pathLst>
                <a:path w="2719" h="457">
                  <a:moveTo>
                    <a:pt x="2719" y="0"/>
                  </a:moveTo>
                  <a:lnTo>
                    <a:pt x="2719" y="21"/>
                  </a:lnTo>
                  <a:lnTo>
                    <a:pt x="12" y="457"/>
                  </a:lnTo>
                  <a:lnTo>
                    <a:pt x="0" y="436"/>
                  </a:lnTo>
                  <a:lnTo>
                    <a:pt x="27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7" name="Freeform 881"/>
            <p:cNvSpPr>
              <a:spLocks/>
            </p:cNvSpPr>
            <p:nvPr/>
          </p:nvSpPr>
          <p:spPr bwMode="auto">
            <a:xfrm>
              <a:off x="2927" y="1689"/>
              <a:ext cx="936" cy="892"/>
            </a:xfrm>
            <a:custGeom>
              <a:avLst/>
              <a:gdLst>
                <a:gd name="T0" fmla="*/ 936 w 936"/>
                <a:gd name="T1" fmla="*/ 881 h 892"/>
                <a:gd name="T2" fmla="*/ 911 w 936"/>
                <a:gd name="T3" fmla="*/ 892 h 892"/>
                <a:gd name="T4" fmla="*/ 0 w 936"/>
                <a:gd name="T5" fmla="*/ 11 h 892"/>
                <a:gd name="T6" fmla="*/ 25 w 936"/>
                <a:gd name="T7" fmla="*/ 0 h 892"/>
                <a:gd name="T8" fmla="*/ 936 w 936"/>
                <a:gd name="T9" fmla="*/ 881 h 892"/>
              </a:gdLst>
              <a:ahLst/>
              <a:cxnLst>
                <a:cxn ang="0">
                  <a:pos x="T0" y="T1"/>
                </a:cxn>
                <a:cxn ang="0">
                  <a:pos x="T2" y="T3"/>
                </a:cxn>
                <a:cxn ang="0">
                  <a:pos x="T4" y="T5"/>
                </a:cxn>
                <a:cxn ang="0">
                  <a:pos x="T6" y="T7"/>
                </a:cxn>
                <a:cxn ang="0">
                  <a:pos x="T8" y="T9"/>
                </a:cxn>
              </a:cxnLst>
              <a:rect l="0" t="0" r="r" b="b"/>
              <a:pathLst>
                <a:path w="936" h="892">
                  <a:moveTo>
                    <a:pt x="936" y="881"/>
                  </a:moveTo>
                  <a:lnTo>
                    <a:pt x="911" y="892"/>
                  </a:lnTo>
                  <a:lnTo>
                    <a:pt x="0" y="11"/>
                  </a:lnTo>
                  <a:lnTo>
                    <a:pt x="25" y="0"/>
                  </a:lnTo>
                  <a:lnTo>
                    <a:pt x="936" y="8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8" name="Freeform 882"/>
            <p:cNvSpPr>
              <a:spLocks/>
            </p:cNvSpPr>
            <p:nvPr/>
          </p:nvSpPr>
          <p:spPr bwMode="auto">
            <a:xfrm>
              <a:off x="3850" y="1762"/>
              <a:ext cx="1123" cy="840"/>
            </a:xfrm>
            <a:custGeom>
              <a:avLst/>
              <a:gdLst>
                <a:gd name="T0" fmla="*/ 25 w 1123"/>
                <a:gd name="T1" fmla="*/ 840 h 840"/>
                <a:gd name="T2" fmla="*/ 0 w 1123"/>
                <a:gd name="T3" fmla="*/ 829 h 840"/>
                <a:gd name="T4" fmla="*/ 1110 w 1123"/>
                <a:gd name="T5" fmla="*/ 0 h 840"/>
                <a:gd name="T6" fmla="*/ 1123 w 1123"/>
                <a:gd name="T7" fmla="*/ 10 h 840"/>
                <a:gd name="T8" fmla="*/ 25 w 1123"/>
                <a:gd name="T9" fmla="*/ 840 h 840"/>
              </a:gdLst>
              <a:ahLst/>
              <a:cxnLst>
                <a:cxn ang="0">
                  <a:pos x="T0" y="T1"/>
                </a:cxn>
                <a:cxn ang="0">
                  <a:pos x="T2" y="T3"/>
                </a:cxn>
                <a:cxn ang="0">
                  <a:pos x="T4" y="T5"/>
                </a:cxn>
                <a:cxn ang="0">
                  <a:pos x="T6" y="T7"/>
                </a:cxn>
                <a:cxn ang="0">
                  <a:pos x="T8" y="T9"/>
                </a:cxn>
              </a:cxnLst>
              <a:rect l="0" t="0" r="r" b="b"/>
              <a:pathLst>
                <a:path w="1123" h="840">
                  <a:moveTo>
                    <a:pt x="25" y="840"/>
                  </a:moveTo>
                  <a:lnTo>
                    <a:pt x="0" y="829"/>
                  </a:lnTo>
                  <a:lnTo>
                    <a:pt x="1110" y="0"/>
                  </a:lnTo>
                  <a:lnTo>
                    <a:pt x="1123" y="10"/>
                  </a:lnTo>
                  <a:lnTo>
                    <a:pt x="25" y="8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00" name="Rectangle 884"/>
            <p:cNvSpPr>
              <a:spLocks noChangeArrowheads="1"/>
            </p:cNvSpPr>
            <p:nvPr/>
          </p:nvSpPr>
          <p:spPr bwMode="auto">
            <a:xfrm>
              <a:off x="3401" y="922"/>
              <a:ext cx="81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planning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1" name="Rectangle 885"/>
            <p:cNvSpPr>
              <a:spLocks noChangeArrowheads="1"/>
            </p:cNvSpPr>
            <p:nvPr/>
          </p:nvSpPr>
          <p:spPr bwMode="auto">
            <a:xfrm>
              <a:off x="5846" y="2125"/>
              <a:ext cx="82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modeling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2" name="Rectangle 886"/>
            <p:cNvSpPr>
              <a:spLocks noChangeArrowheads="1"/>
            </p:cNvSpPr>
            <p:nvPr/>
          </p:nvSpPr>
          <p:spPr bwMode="auto">
            <a:xfrm>
              <a:off x="4299" y="3534"/>
              <a:ext cx="108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construction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3" name="Rectangle 887"/>
            <p:cNvSpPr>
              <a:spLocks noChangeArrowheads="1"/>
            </p:cNvSpPr>
            <p:nvPr/>
          </p:nvSpPr>
          <p:spPr bwMode="auto">
            <a:xfrm>
              <a:off x="1630" y="3420"/>
              <a:ext cx="107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deployment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4" name="Rectangle 888"/>
            <p:cNvSpPr>
              <a:spLocks noChangeArrowheads="1"/>
            </p:cNvSpPr>
            <p:nvPr/>
          </p:nvSpPr>
          <p:spPr bwMode="auto">
            <a:xfrm>
              <a:off x="1630" y="3617"/>
              <a:ext cx="23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5" name="Rectangle 889"/>
            <p:cNvSpPr>
              <a:spLocks noChangeArrowheads="1"/>
            </p:cNvSpPr>
            <p:nvPr/>
          </p:nvSpPr>
          <p:spPr bwMode="auto">
            <a:xfrm>
              <a:off x="1804" y="3628"/>
              <a:ext cx="61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delivery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6" name="Rectangle 890"/>
            <p:cNvSpPr>
              <a:spLocks noChangeArrowheads="1"/>
            </p:cNvSpPr>
            <p:nvPr/>
          </p:nvSpPr>
          <p:spPr bwMode="auto">
            <a:xfrm>
              <a:off x="1630" y="3804"/>
              <a:ext cx="8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    feedback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7" name="Rectangle 891"/>
            <p:cNvSpPr>
              <a:spLocks noChangeArrowheads="1"/>
            </p:cNvSpPr>
            <p:nvPr/>
          </p:nvSpPr>
          <p:spPr bwMode="auto">
            <a:xfrm>
              <a:off x="3139" y="2685"/>
              <a:ext cx="34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a:ln>
                    <a:noFill/>
                  </a:ln>
                  <a:solidFill>
                    <a:srgbClr val="000000"/>
                  </a:solidFill>
                  <a:effectLst/>
                  <a:latin typeface="Geneva" charset="0"/>
                </a:rPr>
                <a:t>start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8" name="Freeform 892"/>
            <p:cNvSpPr>
              <a:spLocks/>
            </p:cNvSpPr>
            <p:nvPr/>
          </p:nvSpPr>
          <p:spPr bwMode="auto">
            <a:xfrm>
              <a:off x="3002" y="2498"/>
              <a:ext cx="37" cy="52"/>
            </a:xfrm>
            <a:custGeom>
              <a:avLst/>
              <a:gdLst>
                <a:gd name="T0" fmla="*/ 12 w 37"/>
                <a:gd name="T1" fmla="*/ 0 h 52"/>
                <a:gd name="T2" fmla="*/ 25 w 37"/>
                <a:gd name="T3" fmla="*/ 10 h 52"/>
                <a:gd name="T4" fmla="*/ 25 w 37"/>
                <a:gd name="T5" fmla="*/ 31 h 52"/>
                <a:gd name="T6" fmla="*/ 25 w 37"/>
                <a:gd name="T7" fmla="*/ 52 h 52"/>
                <a:gd name="T8" fmla="*/ 37 w 37"/>
                <a:gd name="T9" fmla="*/ 52 h 52"/>
                <a:gd name="T10" fmla="*/ 37 w 37"/>
                <a:gd name="T11" fmla="*/ 52 h 52"/>
                <a:gd name="T12" fmla="*/ 37 w 37"/>
                <a:gd name="T13" fmla="*/ 52 h 52"/>
                <a:gd name="T14" fmla="*/ 37 w 37"/>
                <a:gd name="T15" fmla="*/ 52 h 52"/>
                <a:gd name="T16" fmla="*/ 12 w 37"/>
                <a:gd name="T17" fmla="*/ 52 h 52"/>
                <a:gd name="T18" fmla="*/ 12 w 37"/>
                <a:gd name="T19" fmla="*/ 52 h 52"/>
                <a:gd name="T20" fmla="*/ 0 w 37"/>
                <a:gd name="T21" fmla="*/ 52 h 52"/>
                <a:gd name="T22" fmla="*/ 0 w 37"/>
                <a:gd name="T23" fmla="*/ 52 h 52"/>
                <a:gd name="T24" fmla="*/ 0 w 37"/>
                <a:gd name="T25" fmla="*/ 52 h 52"/>
                <a:gd name="T26" fmla="*/ 0 w 37"/>
                <a:gd name="T27" fmla="*/ 52 h 52"/>
                <a:gd name="T28" fmla="*/ 0 w 37"/>
                <a:gd name="T29" fmla="*/ 52 h 52"/>
                <a:gd name="T30" fmla="*/ 0 w 37"/>
                <a:gd name="T31" fmla="*/ 31 h 52"/>
                <a:gd name="T32" fmla="*/ 12 w 37"/>
                <a:gd name="T33" fmla="*/ 10 h 52"/>
                <a:gd name="T34" fmla="*/ 12 w 37"/>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2">
                  <a:moveTo>
                    <a:pt x="12" y="0"/>
                  </a:moveTo>
                  <a:lnTo>
                    <a:pt x="25" y="10"/>
                  </a:lnTo>
                  <a:lnTo>
                    <a:pt x="25" y="31"/>
                  </a:lnTo>
                  <a:lnTo>
                    <a:pt x="25" y="52"/>
                  </a:lnTo>
                  <a:lnTo>
                    <a:pt x="37" y="52"/>
                  </a:lnTo>
                  <a:lnTo>
                    <a:pt x="37" y="52"/>
                  </a:lnTo>
                  <a:lnTo>
                    <a:pt x="37" y="52"/>
                  </a:lnTo>
                  <a:lnTo>
                    <a:pt x="37" y="52"/>
                  </a:lnTo>
                  <a:lnTo>
                    <a:pt x="12" y="52"/>
                  </a:lnTo>
                  <a:lnTo>
                    <a:pt x="12" y="52"/>
                  </a:lnTo>
                  <a:lnTo>
                    <a:pt x="0" y="52"/>
                  </a:lnTo>
                  <a:lnTo>
                    <a:pt x="0" y="52"/>
                  </a:lnTo>
                  <a:lnTo>
                    <a:pt x="0" y="52"/>
                  </a:lnTo>
                  <a:lnTo>
                    <a:pt x="0" y="52"/>
                  </a:lnTo>
                  <a:lnTo>
                    <a:pt x="0" y="52"/>
                  </a:lnTo>
                  <a:lnTo>
                    <a:pt x="0" y="31"/>
                  </a:lnTo>
                  <a:lnTo>
                    <a:pt x="12" y="1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09" name="Line 893"/>
            <p:cNvSpPr>
              <a:spLocks noChangeShapeType="1"/>
            </p:cNvSpPr>
            <p:nvPr/>
          </p:nvSpPr>
          <p:spPr bwMode="auto">
            <a:xfrm>
              <a:off x="3014" y="2539"/>
              <a:ext cx="25"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0" name="Line 894"/>
            <p:cNvSpPr>
              <a:spLocks noChangeShapeType="1"/>
            </p:cNvSpPr>
            <p:nvPr/>
          </p:nvSpPr>
          <p:spPr bwMode="auto">
            <a:xfrm>
              <a:off x="3039" y="261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1" name="Line 895"/>
            <p:cNvSpPr>
              <a:spLocks noChangeShapeType="1"/>
            </p:cNvSpPr>
            <p:nvPr/>
          </p:nvSpPr>
          <p:spPr bwMode="auto">
            <a:xfrm>
              <a:off x="3039" y="2612"/>
              <a:ext cx="3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2" name="Line 896"/>
            <p:cNvSpPr>
              <a:spLocks noChangeShapeType="1"/>
            </p:cNvSpPr>
            <p:nvPr/>
          </p:nvSpPr>
          <p:spPr bwMode="auto">
            <a:xfrm flipV="1">
              <a:off x="2503" y="2757"/>
              <a:ext cx="274"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3" name="Freeform 897"/>
            <p:cNvSpPr>
              <a:spLocks/>
            </p:cNvSpPr>
            <p:nvPr/>
          </p:nvSpPr>
          <p:spPr bwMode="auto">
            <a:xfrm>
              <a:off x="2653" y="2726"/>
              <a:ext cx="137" cy="104"/>
            </a:xfrm>
            <a:custGeom>
              <a:avLst/>
              <a:gdLst>
                <a:gd name="T0" fmla="*/ 0 w 137"/>
                <a:gd name="T1" fmla="*/ 0 h 104"/>
                <a:gd name="T2" fmla="*/ 137 w 137"/>
                <a:gd name="T3" fmla="*/ 31 h 104"/>
                <a:gd name="T4" fmla="*/ 25 w 137"/>
                <a:gd name="T5" fmla="*/ 104 h 104"/>
                <a:gd name="T6" fmla="*/ 62 w 137"/>
                <a:gd name="T7" fmla="*/ 41 h 104"/>
                <a:gd name="T8" fmla="*/ 0 w 137"/>
                <a:gd name="T9" fmla="*/ 0 h 104"/>
              </a:gdLst>
              <a:ahLst/>
              <a:cxnLst>
                <a:cxn ang="0">
                  <a:pos x="T0" y="T1"/>
                </a:cxn>
                <a:cxn ang="0">
                  <a:pos x="T2" y="T3"/>
                </a:cxn>
                <a:cxn ang="0">
                  <a:pos x="T4" y="T5"/>
                </a:cxn>
                <a:cxn ang="0">
                  <a:pos x="T6" y="T7"/>
                </a:cxn>
                <a:cxn ang="0">
                  <a:pos x="T8" y="T9"/>
                </a:cxn>
              </a:cxnLst>
              <a:rect l="0" t="0" r="r" b="b"/>
              <a:pathLst>
                <a:path w="137" h="104">
                  <a:moveTo>
                    <a:pt x="0" y="0"/>
                  </a:moveTo>
                  <a:lnTo>
                    <a:pt x="137" y="31"/>
                  </a:lnTo>
                  <a:lnTo>
                    <a:pt x="25" y="104"/>
                  </a:lnTo>
                  <a:lnTo>
                    <a:pt x="62"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4" name="Line 898"/>
            <p:cNvSpPr>
              <a:spLocks noChangeShapeType="1"/>
            </p:cNvSpPr>
            <p:nvPr/>
          </p:nvSpPr>
          <p:spPr bwMode="auto">
            <a:xfrm flipV="1">
              <a:off x="2104" y="2819"/>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5" name="Freeform 899"/>
            <p:cNvSpPr>
              <a:spLocks/>
            </p:cNvSpPr>
            <p:nvPr/>
          </p:nvSpPr>
          <p:spPr bwMode="auto">
            <a:xfrm>
              <a:off x="2241" y="2788"/>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6" name="Line 900"/>
            <p:cNvSpPr>
              <a:spLocks noChangeShapeType="1"/>
            </p:cNvSpPr>
            <p:nvPr/>
          </p:nvSpPr>
          <p:spPr bwMode="auto">
            <a:xfrm flipV="1">
              <a:off x="1692" y="2881"/>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7" name="Freeform 901"/>
            <p:cNvSpPr>
              <a:spLocks/>
            </p:cNvSpPr>
            <p:nvPr/>
          </p:nvSpPr>
          <p:spPr bwMode="auto">
            <a:xfrm>
              <a:off x="1829" y="2850"/>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8" name="Line 902"/>
            <p:cNvSpPr>
              <a:spLocks noChangeShapeType="1"/>
            </p:cNvSpPr>
            <p:nvPr/>
          </p:nvSpPr>
          <p:spPr bwMode="auto">
            <a:xfrm flipV="1">
              <a:off x="2877" y="2695"/>
              <a:ext cx="2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9" name="Freeform 903"/>
            <p:cNvSpPr>
              <a:spLocks/>
            </p:cNvSpPr>
            <p:nvPr/>
          </p:nvSpPr>
          <p:spPr bwMode="auto">
            <a:xfrm>
              <a:off x="3014" y="2664"/>
              <a:ext cx="150" cy="103"/>
            </a:xfrm>
            <a:custGeom>
              <a:avLst/>
              <a:gdLst>
                <a:gd name="T0" fmla="*/ 0 w 150"/>
                <a:gd name="T1" fmla="*/ 0 h 103"/>
                <a:gd name="T2" fmla="*/ 150 w 150"/>
                <a:gd name="T3" fmla="*/ 31 h 103"/>
                <a:gd name="T4" fmla="*/ 25 w 150"/>
                <a:gd name="T5" fmla="*/ 103 h 103"/>
                <a:gd name="T6" fmla="*/ 75 w 150"/>
                <a:gd name="T7" fmla="*/ 41 h 103"/>
                <a:gd name="T8" fmla="*/ 0 w 150"/>
                <a:gd name="T9" fmla="*/ 0 h 103"/>
              </a:gdLst>
              <a:ahLst/>
              <a:cxnLst>
                <a:cxn ang="0">
                  <a:pos x="T0" y="T1"/>
                </a:cxn>
                <a:cxn ang="0">
                  <a:pos x="T2" y="T3"/>
                </a:cxn>
                <a:cxn ang="0">
                  <a:pos x="T4" y="T5"/>
                </a:cxn>
                <a:cxn ang="0">
                  <a:pos x="T6" y="T7"/>
                </a:cxn>
                <a:cxn ang="0">
                  <a:pos x="T8" y="T9"/>
                </a:cxn>
              </a:cxnLst>
              <a:rect l="0" t="0" r="r" b="b"/>
              <a:pathLst>
                <a:path w="150" h="103">
                  <a:moveTo>
                    <a:pt x="0" y="0"/>
                  </a:moveTo>
                  <a:lnTo>
                    <a:pt x="150" y="31"/>
                  </a:lnTo>
                  <a:lnTo>
                    <a:pt x="25" y="103"/>
                  </a:lnTo>
                  <a:lnTo>
                    <a:pt x="75"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20" name="Rectangle 904"/>
            <p:cNvSpPr>
              <a:spLocks noChangeArrowheads="1"/>
            </p:cNvSpPr>
            <p:nvPr/>
          </p:nvSpPr>
          <p:spPr bwMode="auto">
            <a:xfrm>
              <a:off x="5996" y="2291"/>
              <a:ext cx="67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analysis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1" name="Rectangle 905"/>
            <p:cNvSpPr>
              <a:spLocks noChangeArrowheads="1"/>
            </p:cNvSpPr>
            <p:nvPr/>
          </p:nvSpPr>
          <p:spPr bwMode="auto">
            <a:xfrm>
              <a:off x="5996" y="2457"/>
              <a:ext cx="5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design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2" name="Rectangle 906"/>
            <p:cNvSpPr>
              <a:spLocks noChangeArrowheads="1"/>
            </p:cNvSpPr>
            <p:nvPr/>
          </p:nvSpPr>
          <p:spPr bwMode="auto">
            <a:xfrm>
              <a:off x="4499" y="3690"/>
              <a:ext cx="43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code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3" name="Rectangle 907"/>
            <p:cNvSpPr>
              <a:spLocks noChangeArrowheads="1"/>
            </p:cNvSpPr>
            <p:nvPr/>
          </p:nvSpPr>
          <p:spPr bwMode="auto">
            <a:xfrm>
              <a:off x="4499" y="3856"/>
              <a:ext cx="31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test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4" name="Rectangle 908"/>
            <p:cNvSpPr>
              <a:spLocks noChangeArrowheads="1"/>
            </p:cNvSpPr>
            <p:nvPr/>
          </p:nvSpPr>
          <p:spPr bwMode="auto">
            <a:xfrm>
              <a:off x="3513" y="1099"/>
              <a:ext cx="8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estimation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5" name="Rectangle 909"/>
            <p:cNvSpPr>
              <a:spLocks noChangeArrowheads="1"/>
            </p:cNvSpPr>
            <p:nvPr/>
          </p:nvSpPr>
          <p:spPr bwMode="auto">
            <a:xfrm>
              <a:off x="3513" y="1265"/>
              <a:ext cx="86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scheduling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6" name="Rectangle 910"/>
            <p:cNvSpPr>
              <a:spLocks noChangeArrowheads="1"/>
            </p:cNvSpPr>
            <p:nvPr/>
          </p:nvSpPr>
          <p:spPr bwMode="auto">
            <a:xfrm>
              <a:off x="3513" y="1431"/>
              <a:ext cx="9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risk analysis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916" name="Rectangle 2"/>
          <p:cNvSpPr>
            <a:spLocks noGrp="1" noChangeArrowheads="1"/>
          </p:cNvSpPr>
          <p:nvPr>
            <p:ph type="title"/>
          </p:nvPr>
        </p:nvSpPr>
        <p:spPr>
          <a:xfrm>
            <a:off x="609600" y="433745"/>
            <a:ext cx="10972800" cy="725142"/>
          </a:xfrm>
        </p:spPr>
        <p:txBody>
          <a:bodyPr>
            <a:noAutofit/>
          </a:bodyPr>
          <a:lstStyle/>
          <a:p>
            <a:pPr marL="541338" indent="-541338">
              <a:defRPr/>
            </a:pPr>
            <a:r>
              <a:rPr lang="en-MY" sz="2800" dirty="0"/>
              <a:t>5. Evolutionary Software Process Model: </a:t>
            </a:r>
            <a:br>
              <a:rPr lang="en-MY" sz="2800" dirty="0"/>
            </a:br>
            <a:r>
              <a:rPr lang="en-MY" sz="2800" dirty="0"/>
              <a:t>Spiral Model Example</a:t>
            </a:r>
            <a:endParaRPr sz="2800" dirty="0"/>
          </a:p>
        </p:txBody>
      </p:sp>
      <p:sp>
        <p:nvSpPr>
          <p:cNvPr id="8" name="Line Callout 1 7"/>
          <p:cNvSpPr/>
          <p:nvPr/>
        </p:nvSpPr>
        <p:spPr>
          <a:xfrm>
            <a:off x="7467600" y="1066800"/>
            <a:ext cx="2895600" cy="1219200"/>
          </a:xfrm>
          <a:prstGeom prst="borderCallout1">
            <a:avLst>
              <a:gd name="adj1" fmla="val 18750"/>
              <a:gd name="adj2" fmla="val -8333"/>
              <a:gd name="adj3" fmla="val 226151"/>
              <a:gd name="adj4" fmla="val -90742"/>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ysClr val="windowText" lastClr="000000"/>
                </a:solidFill>
              </a:rPr>
              <a:t>Discuss for detail requirements</a:t>
            </a:r>
          </a:p>
        </p:txBody>
      </p:sp>
    </p:spTree>
    <p:extLst>
      <p:ext uri="{BB962C8B-B14F-4D97-AF65-F5344CB8AC3E}">
        <p14:creationId xmlns:p14="http://schemas.microsoft.com/office/powerpoint/2010/main" val="227334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anim calcmode="discrete" valueType="clr">
                                      <p:cBhvr override="childStyle">
                                        <p:cTn id="7"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
                                        </p:tgtEl>
                                        <p:attrNameLst>
                                          <p:attrName>fillcolor</p:attrName>
                                        </p:attrNameLst>
                                      </p:cBhvr>
                                      <p:tavLst>
                                        <p:tav tm="0">
                                          <p:val>
                                            <p:clrVal>
                                              <a:schemeClr val="accent2"/>
                                            </p:clrVal>
                                          </p:val>
                                        </p:tav>
                                        <p:tav tm="50000">
                                          <p:val>
                                            <p:clrVal>
                                              <a:schemeClr val="hlink"/>
                                            </p:clrVal>
                                          </p:val>
                                        </p:tav>
                                      </p:tavLst>
                                    </p:anim>
                                    <p:set>
                                      <p:cBhvr>
                                        <p:cTn id="9" dur="8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5"/>
          <p:cNvSpPr>
            <a:spLocks noGrp="1"/>
          </p:cNvSpPr>
          <p:nvPr>
            <p:ph type="sldNum" sz="quarter" idx="12"/>
          </p:nvPr>
        </p:nvSpPr>
        <p:spPr bwMode="auto">
          <a:noFill/>
          <a:ln>
            <a:miter lim="800000"/>
            <a:headEnd/>
            <a:tailEnd/>
          </a:ln>
        </p:spPr>
        <p:txBody>
          <a:bodyPr/>
          <a:lstStyle/>
          <a:p>
            <a:fld id="{88DB3526-D103-4646-933F-88E2B07E43F6}" type="slidenum">
              <a:rPr lang="en-US" altLang="en-US" smtClean="0"/>
              <a:pPr/>
              <a:t>64</a:t>
            </a:fld>
            <a:endParaRPr lang="en-US" altLang="en-US"/>
          </a:p>
        </p:txBody>
      </p:sp>
      <p:sp>
        <p:nvSpPr>
          <p:cNvPr id="9" name="Rectangle 8"/>
          <p:cNvSpPr/>
          <p:nvPr/>
        </p:nvSpPr>
        <p:spPr>
          <a:xfrm>
            <a:off x="4724400" y="1295400"/>
            <a:ext cx="2057400" cy="4572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Planning</a:t>
            </a:r>
            <a:endParaRPr lang="en-MY" dirty="0"/>
          </a:p>
        </p:txBody>
      </p:sp>
      <p:sp>
        <p:nvSpPr>
          <p:cNvPr id="7" name="Rectangle 6"/>
          <p:cNvSpPr/>
          <p:nvPr/>
        </p:nvSpPr>
        <p:spPr>
          <a:xfrm>
            <a:off x="7239000" y="2209800"/>
            <a:ext cx="2438400" cy="7620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Risk : Lack of user involvement</a:t>
            </a:r>
            <a:endParaRPr lang="en-MY" dirty="0"/>
          </a:p>
        </p:txBody>
      </p:sp>
      <p:grpSp>
        <p:nvGrpSpPr>
          <p:cNvPr id="2" name="Group 4"/>
          <p:cNvGrpSpPr>
            <a:grpSpLocks noChangeAspect="1"/>
          </p:cNvGrpSpPr>
          <p:nvPr/>
        </p:nvGrpSpPr>
        <p:grpSpPr bwMode="auto">
          <a:xfrm>
            <a:off x="1695450" y="1744662"/>
            <a:ext cx="8893176" cy="4673600"/>
            <a:chOff x="1068" y="1099"/>
            <a:chExt cx="5602" cy="2944"/>
          </a:xfrm>
        </p:grpSpPr>
        <p:grpSp>
          <p:nvGrpSpPr>
            <p:cNvPr id="4" name="Group 205"/>
            <p:cNvGrpSpPr>
              <a:grpSpLocks/>
            </p:cNvGrpSpPr>
            <p:nvPr/>
          </p:nvGrpSpPr>
          <p:grpSpPr bwMode="auto">
            <a:xfrm>
              <a:off x="1330" y="1793"/>
              <a:ext cx="4429" cy="1679"/>
              <a:chOff x="1330" y="1793"/>
              <a:chExt cx="4429" cy="1679"/>
            </a:xfrm>
          </p:grpSpPr>
          <p:sp>
            <p:nvSpPr>
              <p:cNvPr id="50828" name="Line 5"/>
              <p:cNvSpPr>
                <a:spLocks noChangeShapeType="1"/>
              </p:cNvSpPr>
              <p:nvPr/>
            </p:nvSpPr>
            <p:spPr bwMode="auto">
              <a:xfrm>
                <a:off x="1330"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9" name="Line 6"/>
              <p:cNvSpPr>
                <a:spLocks noChangeShapeType="1"/>
              </p:cNvSpPr>
              <p:nvPr/>
            </p:nvSpPr>
            <p:spPr bwMode="auto">
              <a:xfrm>
                <a:off x="1343"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0" name="Line 7"/>
              <p:cNvSpPr>
                <a:spLocks noChangeShapeType="1"/>
              </p:cNvSpPr>
              <p:nvPr/>
            </p:nvSpPr>
            <p:spPr bwMode="auto">
              <a:xfrm>
                <a:off x="1343" y="2674"/>
                <a:ext cx="25"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1" name="Line 8"/>
              <p:cNvSpPr>
                <a:spLocks noChangeShapeType="1"/>
              </p:cNvSpPr>
              <p:nvPr/>
            </p:nvSpPr>
            <p:spPr bwMode="auto">
              <a:xfrm>
                <a:off x="1368"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2" name="Line 9"/>
              <p:cNvSpPr>
                <a:spLocks noChangeShapeType="1"/>
              </p:cNvSpPr>
              <p:nvPr/>
            </p:nvSpPr>
            <p:spPr bwMode="auto">
              <a:xfrm>
                <a:off x="1368" y="2767"/>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3" name="Line 10"/>
              <p:cNvSpPr>
                <a:spLocks noChangeShapeType="1"/>
              </p:cNvSpPr>
              <p:nvPr/>
            </p:nvSpPr>
            <p:spPr bwMode="auto">
              <a:xfrm>
                <a:off x="1430"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4" name="Line 11"/>
              <p:cNvSpPr>
                <a:spLocks noChangeShapeType="1"/>
              </p:cNvSpPr>
              <p:nvPr/>
            </p:nvSpPr>
            <p:spPr bwMode="auto">
              <a:xfrm>
                <a:off x="1430"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5" name="Line 12"/>
              <p:cNvSpPr>
                <a:spLocks noChangeShapeType="1"/>
              </p:cNvSpPr>
              <p:nvPr/>
            </p:nvSpPr>
            <p:spPr bwMode="auto">
              <a:xfrm>
                <a:off x="1505"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6" name="Line 13"/>
              <p:cNvSpPr>
                <a:spLocks noChangeShapeType="1"/>
              </p:cNvSpPr>
              <p:nvPr/>
            </p:nvSpPr>
            <p:spPr bwMode="auto">
              <a:xfrm>
                <a:off x="1505"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7" name="Line 14"/>
              <p:cNvSpPr>
                <a:spLocks noChangeShapeType="1"/>
              </p:cNvSpPr>
              <p:nvPr/>
            </p:nvSpPr>
            <p:spPr bwMode="auto">
              <a:xfrm>
                <a:off x="1592"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8" name="Line 15"/>
              <p:cNvSpPr>
                <a:spLocks noChangeShapeType="1"/>
              </p:cNvSpPr>
              <p:nvPr/>
            </p:nvSpPr>
            <p:spPr bwMode="auto">
              <a:xfrm>
                <a:off x="1592" y="3016"/>
                <a:ext cx="11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9" name="Line 16"/>
              <p:cNvSpPr>
                <a:spLocks noChangeShapeType="1"/>
              </p:cNvSpPr>
              <p:nvPr/>
            </p:nvSpPr>
            <p:spPr bwMode="auto">
              <a:xfrm>
                <a:off x="170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0" name="Line 17"/>
              <p:cNvSpPr>
                <a:spLocks noChangeShapeType="1"/>
              </p:cNvSpPr>
              <p:nvPr/>
            </p:nvSpPr>
            <p:spPr bwMode="auto">
              <a:xfrm>
                <a:off x="1705" y="3089"/>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1" name="Line 18"/>
              <p:cNvSpPr>
                <a:spLocks noChangeShapeType="1"/>
              </p:cNvSpPr>
              <p:nvPr/>
            </p:nvSpPr>
            <p:spPr bwMode="auto">
              <a:xfrm>
                <a:off x="1829"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2" name="Line 19"/>
              <p:cNvSpPr>
                <a:spLocks noChangeShapeType="1"/>
              </p:cNvSpPr>
              <p:nvPr/>
            </p:nvSpPr>
            <p:spPr bwMode="auto">
              <a:xfrm>
                <a:off x="1829" y="3151"/>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3" name="Line 20"/>
              <p:cNvSpPr>
                <a:spLocks noChangeShapeType="1"/>
              </p:cNvSpPr>
              <p:nvPr/>
            </p:nvSpPr>
            <p:spPr bwMode="auto">
              <a:xfrm>
                <a:off x="1979"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4" name="Line 21"/>
              <p:cNvSpPr>
                <a:spLocks noChangeShapeType="1"/>
              </p:cNvSpPr>
              <p:nvPr/>
            </p:nvSpPr>
            <p:spPr bwMode="auto">
              <a:xfrm>
                <a:off x="1979"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5" name="Line 22"/>
              <p:cNvSpPr>
                <a:spLocks noChangeShapeType="1"/>
              </p:cNvSpPr>
              <p:nvPr/>
            </p:nvSpPr>
            <p:spPr bwMode="auto">
              <a:xfrm>
                <a:off x="2303"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6" name="Line 23"/>
              <p:cNvSpPr>
                <a:spLocks noChangeShapeType="1"/>
              </p:cNvSpPr>
              <p:nvPr/>
            </p:nvSpPr>
            <p:spPr bwMode="auto">
              <a:xfrm>
                <a:off x="2303" y="3327"/>
                <a:ext cx="3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7" name="Line 24"/>
              <p:cNvSpPr>
                <a:spLocks noChangeShapeType="1"/>
              </p:cNvSpPr>
              <p:nvPr/>
            </p:nvSpPr>
            <p:spPr bwMode="auto">
              <a:xfrm>
                <a:off x="2678"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8" name="Line 25"/>
              <p:cNvSpPr>
                <a:spLocks noChangeShapeType="1"/>
              </p:cNvSpPr>
              <p:nvPr/>
            </p:nvSpPr>
            <p:spPr bwMode="auto">
              <a:xfrm>
                <a:off x="2678" y="3410"/>
                <a:ext cx="424"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9" name="Line 26"/>
              <p:cNvSpPr>
                <a:spLocks noChangeShapeType="1"/>
              </p:cNvSpPr>
              <p:nvPr/>
            </p:nvSpPr>
            <p:spPr bwMode="auto">
              <a:xfrm>
                <a:off x="3102"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0" name="Line 27"/>
              <p:cNvSpPr>
                <a:spLocks noChangeShapeType="1"/>
              </p:cNvSpPr>
              <p:nvPr/>
            </p:nvSpPr>
            <p:spPr bwMode="auto">
              <a:xfrm>
                <a:off x="3102" y="3462"/>
                <a:ext cx="436"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1" name="Line 28"/>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2" name="Line 29"/>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3" name="Line 30"/>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4" name="Line 31"/>
              <p:cNvSpPr>
                <a:spLocks noChangeShapeType="1"/>
              </p:cNvSpPr>
              <p:nvPr/>
            </p:nvSpPr>
            <p:spPr bwMode="auto">
              <a:xfrm flipV="1">
                <a:off x="3538" y="3462"/>
                <a:ext cx="44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5" name="Line 32"/>
              <p:cNvSpPr>
                <a:spLocks noChangeShapeType="1"/>
              </p:cNvSpPr>
              <p:nvPr/>
            </p:nvSpPr>
            <p:spPr bwMode="auto">
              <a:xfrm>
                <a:off x="3987"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6" name="Line 33"/>
              <p:cNvSpPr>
                <a:spLocks noChangeShapeType="1"/>
              </p:cNvSpPr>
              <p:nvPr/>
            </p:nvSpPr>
            <p:spPr bwMode="auto">
              <a:xfrm flipV="1">
                <a:off x="3987" y="3410"/>
                <a:ext cx="4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7" name="Line 34"/>
              <p:cNvSpPr>
                <a:spLocks noChangeShapeType="1"/>
              </p:cNvSpPr>
              <p:nvPr/>
            </p:nvSpPr>
            <p:spPr bwMode="auto">
              <a:xfrm>
                <a:off x="4412"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8" name="Line 35"/>
              <p:cNvSpPr>
                <a:spLocks noChangeShapeType="1"/>
              </p:cNvSpPr>
              <p:nvPr/>
            </p:nvSpPr>
            <p:spPr bwMode="auto">
              <a:xfrm flipV="1">
                <a:off x="4412" y="3327"/>
                <a:ext cx="3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9" name="Line 36"/>
              <p:cNvSpPr>
                <a:spLocks noChangeShapeType="1"/>
              </p:cNvSpPr>
              <p:nvPr/>
            </p:nvSpPr>
            <p:spPr bwMode="auto">
              <a:xfrm>
                <a:off x="4786"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0" name="Line 37"/>
              <p:cNvSpPr>
                <a:spLocks noChangeShapeType="1"/>
              </p:cNvSpPr>
              <p:nvPr/>
            </p:nvSpPr>
            <p:spPr bwMode="auto">
              <a:xfrm flipV="1">
                <a:off x="4786"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1" name="Line 38"/>
              <p:cNvSpPr>
                <a:spLocks noChangeShapeType="1"/>
              </p:cNvSpPr>
              <p:nvPr/>
            </p:nvSpPr>
            <p:spPr bwMode="auto">
              <a:xfrm>
                <a:off x="511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2" name="Line 39"/>
              <p:cNvSpPr>
                <a:spLocks noChangeShapeType="1"/>
              </p:cNvSpPr>
              <p:nvPr/>
            </p:nvSpPr>
            <p:spPr bwMode="auto">
              <a:xfrm flipV="1">
                <a:off x="5110" y="3151"/>
                <a:ext cx="1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3" name="Line 40"/>
              <p:cNvSpPr>
                <a:spLocks noChangeShapeType="1"/>
              </p:cNvSpPr>
              <p:nvPr/>
            </p:nvSpPr>
            <p:spPr bwMode="auto">
              <a:xfrm>
                <a:off x="5247"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4" name="Line 41"/>
              <p:cNvSpPr>
                <a:spLocks noChangeShapeType="1"/>
              </p:cNvSpPr>
              <p:nvPr/>
            </p:nvSpPr>
            <p:spPr bwMode="auto">
              <a:xfrm flipV="1">
                <a:off x="5247" y="3089"/>
                <a:ext cx="1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5" name="Line 42"/>
              <p:cNvSpPr>
                <a:spLocks noChangeShapeType="1"/>
              </p:cNvSpPr>
              <p:nvPr/>
            </p:nvSpPr>
            <p:spPr bwMode="auto">
              <a:xfrm>
                <a:off x="538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6" name="Line 43"/>
              <p:cNvSpPr>
                <a:spLocks noChangeShapeType="1"/>
              </p:cNvSpPr>
              <p:nvPr/>
            </p:nvSpPr>
            <p:spPr bwMode="auto">
              <a:xfrm flipV="1">
                <a:off x="5385" y="3016"/>
                <a:ext cx="1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7" name="Line 44"/>
              <p:cNvSpPr>
                <a:spLocks noChangeShapeType="1"/>
              </p:cNvSpPr>
              <p:nvPr/>
            </p:nvSpPr>
            <p:spPr bwMode="auto">
              <a:xfrm>
                <a:off x="5497"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8" name="Line 45"/>
              <p:cNvSpPr>
                <a:spLocks noChangeShapeType="1"/>
              </p:cNvSpPr>
              <p:nvPr/>
            </p:nvSpPr>
            <p:spPr bwMode="auto">
              <a:xfrm flipV="1">
                <a:off x="5497"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9" name="Line 46"/>
              <p:cNvSpPr>
                <a:spLocks noChangeShapeType="1"/>
              </p:cNvSpPr>
              <p:nvPr/>
            </p:nvSpPr>
            <p:spPr bwMode="auto">
              <a:xfrm>
                <a:off x="5584"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0" name="Line 47"/>
              <p:cNvSpPr>
                <a:spLocks noChangeShapeType="1"/>
              </p:cNvSpPr>
              <p:nvPr/>
            </p:nvSpPr>
            <p:spPr bwMode="auto">
              <a:xfrm flipV="1">
                <a:off x="5584"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1" name="Line 48"/>
              <p:cNvSpPr>
                <a:spLocks noChangeShapeType="1"/>
              </p:cNvSpPr>
              <p:nvPr/>
            </p:nvSpPr>
            <p:spPr bwMode="auto">
              <a:xfrm>
                <a:off x="5659"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2" name="Line 49"/>
              <p:cNvSpPr>
                <a:spLocks noChangeShapeType="1"/>
              </p:cNvSpPr>
              <p:nvPr/>
            </p:nvSpPr>
            <p:spPr bwMode="auto">
              <a:xfrm flipV="1">
                <a:off x="5659" y="2767"/>
                <a:ext cx="50"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3" name="Line 50"/>
              <p:cNvSpPr>
                <a:spLocks noChangeShapeType="1"/>
              </p:cNvSpPr>
              <p:nvPr/>
            </p:nvSpPr>
            <p:spPr bwMode="auto">
              <a:xfrm>
                <a:off x="5709"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4" name="Line 51"/>
              <p:cNvSpPr>
                <a:spLocks noChangeShapeType="1"/>
              </p:cNvSpPr>
              <p:nvPr/>
            </p:nvSpPr>
            <p:spPr bwMode="auto">
              <a:xfrm flipV="1">
                <a:off x="5709" y="2674"/>
                <a:ext cx="3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5" name="Line 52"/>
              <p:cNvSpPr>
                <a:spLocks noChangeShapeType="1"/>
              </p:cNvSpPr>
              <p:nvPr/>
            </p:nvSpPr>
            <p:spPr bwMode="auto">
              <a:xfrm>
                <a:off x="5746"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6" name="Line 53"/>
              <p:cNvSpPr>
                <a:spLocks noChangeShapeType="1"/>
              </p:cNvSpPr>
              <p:nvPr/>
            </p:nvSpPr>
            <p:spPr bwMode="auto">
              <a:xfrm flipV="1">
                <a:off x="5746"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7" name="Line 54"/>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8" name="Line 55"/>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9" name="Line 56"/>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0" name="Line 57"/>
              <p:cNvSpPr>
                <a:spLocks noChangeShapeType="1"/>
              </p:cNvSpPr>
              <p:nvPr/>
            </p:nvSpPr>
            <p:spPr bwMode="auto">
              <a:xfrm flipH="1" flipV="1">
                <a:off x="5746" y="2508"/>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1" name="Line 58"/>
              <p:cNvSpPr>
                <a:spLocks noChangeShapeType="1"/>
              </p:cNvSpPr>
              <p:nvPr/>
            </p:nvSpPr>
            <p:spPr bwMode="auto">
              <a:xfrm>
                <a:off x="5746"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2" name="Line 59"/>
              <p:cNvSpPr>
                <a:spLocks noChangeShapeType="1"/>
              </p:cNvSpPr>
              <p:nvPr/>
            </p:nvSpPr>
            <p:spPr bwMode="auto">
              <a:xfrm flipH="1" flipV="1">
                <a:off x="5721"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3" name="Line 60"/>
              <p:cNvSpPr>
                <a:spLocks noChangeShapeType="1"/>
              </p:cNvSpPr>
              <p:nvPr/>
            </p:nvSpPr>
            <p:spPr bwMode="auto">
              <a:xfrm>
                <a:off x="5721"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4" name="Line 61"/>
              <p:cNvSpPr>
                <a:spLocks noChangeShapeType="1"/>
              </p:cNvSpPr>
              <p:nvPr/>
            </p:nvSpPr>
            <p:spPr bwMode="auto">
              <a:xfrm flipH="1" flipV="1">
                <a:off x="5671"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5" name="Line 62"/>
              <p:cNvSpPr>
                <a:spLocks noChangeShapeType="1"/>
              </p:cNvSpPr>
              <p:nvPr/>
            </p:nvSpPr>
            <p:spPr bwMode="auto">
              <a:xfrm>
                <a:off x="5671"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6" name="Line 63"/>
              <p:cNvSpPr>
                <a:spLocks noChangeShapeType="1"/>
              </p:cNvSpPr>
              <p:nvPr/>
            </p:nvSpPr>
            <p:spPr bwMode="auto">
              <a:xfrm flipH="1" flipV="1">
                <a:off x="5609" y="2280"/>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7" name="Line 64"/>
              <p:cNvSpPr>
                <a:spLocks noChangeShapeType="1"/>
              </p:cNvSpPr>
              <p:nvPr/>
            </p:nvSpPr>
            <p:spPr bwMode="auto">
              <a:xfrm>
                <a:off x="5609"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8" name="Line 65"/>
              <p:cNvSpPr>
                <a:spLocks noChangeShapeType="1"/>
              </p:cNvSpPr>
              <p:nvPr/>
            </p:nvSpPr>
            <p:spPr bwMode="auto">
              <a:xfrm flipH="1" flipV="1">
                <a:off x="5522"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9" name="Line 66"/>
              <p:cNvSpPr>
                <a:spLocks noChangeShapeType="1"/>
              </p:cNvSpPr>
              <p:nvPr/>
            </p:nvSpPr>
            <p:spPr bwMode="auto">
              <a:xfrm>
                <a:off x="5522"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0" name="Line 67"/>
              <p:cNvSpPr>
                <a:spLocks noChangeShapeType="1"/>
              </p:cNvSpPr>
              <p:nvPr/>
            </p:nvSpPr>
            <p:spPr bwMode="auto">
              <a:xfrm flipH="1" flipV="1">
                <a:off x="5422"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1" name="Line 68"/>
              <p:cNvSpPr>
                <a:spLocks noChangeShapeType="1"/>
              </p:cNvSpPr>
              <p:nvPr/>
            </p:nvSpPr>
            <p:spPr bwMode="auto">
              <a:xfrm>
                <a:off x="5422"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2" name="Line 69"/>
              <p:cNvSpPr>
                <a:spLocks noChangeShapeType="1"/>
              </p:cNvSpPr>
              <p:nvPr/>
            </p:nvSpPr>
            <p:spPr bwMode="auto">
              <a:xfrm flipH="1" flipV="1">
                <a:off x="5310"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3" name="Line 70"/>
              <p:cNvSpPr>
                <a:spLocks noChangeShapeType="1"/>
              </p:cNvSpPr>
              <p:nvPr/>
            </p:nvSpPr>
            <p:spPr bwMode="auto">
              <a:xfrm>
                <a:off x="5310"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4" name="Line 71"/>
              <p:cNvSpPr>
                <a:spLocks noChangeShapeType="1"/>
              </p:cNvSpPr>
              <p:nvPr/>
            </p:nvSpPr>
            <p:spPr bwMode="auto">
              <a:xfrm flipH="1" flipV="1">
                <a:off x="5185"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5" name="Line 72"/>
              <p:cNvSpPr>
                <a:spLocks noChangeShapeType="1"/>
              </p:cNvSpPr>
              <p:nvPr/>
            </p:nvSpPr>
            <p:spPr bwMode="auto">
              <a:xfrm>
                <a:off x="5185"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6" name="Line 73"/>
              <p:cNvSpPr>
                <a:spLocks noChangeShapeType="1"/>
              </p:cNvSpPr>
              <p:nvPr/>
            </p:nvSpPr>
            <p:spPr bwMode="auto">
              <a:xfrm flipH="1" flipV="1">
                <a:off x="4886" y="1928"/>
                <a:ext cx="299"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7" name="Line 74"/>
              <p:cNvSpPr>
                <a:spLocks noChangeShapeType="1"/>
              </p:cNvSpPr>
              <p:nvPr/>
            </p:nvSpPr>
            <p:spPr bwMode="auto">
              <a:xfrm>
                <a:off x="4886"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8" name="Line 75"/>
              <p:cNvSpPr>
                <a:spLocks noChangeShapeType="1"/>
              </p:cNvSpPr>
              <p:nvPr/>
            </p:nvSpPr>
            <p:spPr bwMode="auto">
              <a:xfrm flipH="1" flipV="1">
                <a:off x="4549" y="1855"/>
                <a:ext cx="3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9" name="Line 76"/>
              <p:cNvSpPr>
                <a:spLocks noChangeShapeType="1"/>
              </p:cNvSpPr>
              <p:nvPr/>
            </p:nvSpPr>
            <p:spPr bwMode="auto">
              <a:xfrm>
                <a:off x="4549"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0" name="Line 77"/>
              <p:cNvSpPr>
                <a:spLocks noChangeShapeType="1"/>
              </p:cNvSpPr>
              <p:nvPr/>
            </p:nvSpPr>
            <p:spPr bwMode="auto">
              <a:xfrm flipH="1" flipV="1">
                <a:off x="4187" y="1814"/>
                <a:ext cx="3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1" name="Line 78"/>
              <p:cNvSpPr>
                <a:spLocks noChangeShapeType="1"/>
              </p:cNvSpPr>
              <p:nvPr/>
            </p:nvSpPr>
            <p:spPr bwMode="auto">
              <a:xfrm>
                <a:off x="4187"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2" name="Line 79"/>
              <p:cNvSpPr>
                <a:spLocks noChangeShapeType="1"/>
              </p:cNvSpPr>
              <p:nvPr/>
            </p:nvSpPr>
            <p:spPr bwMode="auto">
              <a:xfrm flipH="1" flipV="1">
                <a:off x="3788"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3" name="Line 80"/>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4" name="Line 81"/>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5" name="Line 82"/>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6" name="Line 83"/>
              <p:cNvSpPr>
                <a:spLocks noChangeShapeType="1"/>
              </p:cNvSpPr>
              <p:nvPr/>
            </p:nvSpPr>
            <p:spPr bwMode="auto">
              <a:xfrm flipH="1">
                <a:off x="3389"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7" name="Line 84"/>
              <p:cNvSpPr>
                <a:spLocks noChangeShapeType="1"/>
              </p:cNvSpPr>
              <p:nvPr/>
            </p:nvSpPr>
            <p:spPr bwMode="auto">
              <a:xfrm>
                <a:off x="3389"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8" name="Line 85"/>
              <p:cNvSpPr>
                <a:spLocks noChangeShapeType="1"/>
              </p:cNvSpPr>
              <p:nvPr/>
            </p:nvSpPr>
            <p:spPr bwMode="auto">
              <a:xfrm flipH="1">
                <a:off x="3014" y="1814"/>
                <a:ext cx="37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9" name="Line 86"/>
              <p:cNvSpPr>
                <a:spLocks noChangeShapeType="1"/>
              </p:cNvSpPr>
              <p:nvPr/>
            </p:nvSpPr>
            <p:spPr bwMode="auto">
              <a:xfrm>
                <a:off x="3014"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0" name="Line 87"/>
              <p:cNvSpPr>
                <a:spLocks noChangeShapeType="1"/>
              </p:cNvSpPr>
              <p:nvPr/>
            </p:nvSpPr>
            <p:spPr bwMode="auto">
              <a:xfrm flipH="1">
                <a:off x="2678" y="1855"/>
                <a:ext cx="336"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1" name="Line 88"/>
              <p:cNvSpPr>
                <a:spLocks noChangeShapeType="1"/>
              </p:cNvSpPr>
              <p:nvPr/>
            </p:nvSpPr>
            <p:spPr bwMode="auto">
              <a:xfrm>
                <a:off x="2678"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2" name="Line 89"/>
              <p:cNvSpPr>
                <a:spLocks noChangeShapeType="1"/>
              </p:cNvSpPr>
              <p:nvPr/>
            </p:nvSpPr>
            <p:spPr bwMode="auto">
              <a:xfrm flipH="1">
                <a:off x="2391" y="1928"/>
                <a:ext cx="287"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3" name="Line 90"/>
              <p:cNvSpPr>
                <a:spLocks noChangeShapeType="1"/>
              </p:cNvSpPr>
              <p:nvPr/>
            </p:nvSpPr>
            <p:spPr bwMode="auto">
              <a:xfrm>
                <a:off x="2391"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4" name="Line 91"/>
              <p:cNvSpPr>
                <a:spLocks noChangeShapeType="1"/>
              </p:cNvSpPr>
              <p:nvPr/>
            </p:nvSpPr>
            <p:spPr bwMode="auto">
              <a:xfrm flipH="1">
                <a:off x="2266"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5" name="Line 92"/>
              <p:cNvSpPr>
                <a:spLocks noChangeShapeType="1"/>
              </p:cNvSpPr>
              <p:nvPr/>
            </p:nvSpPr>
            <p:spPr bwMode="auto">
              <a:xfrm>
                <a:off x="2266"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6" name="Line 93"/>
              <p:cNvSpPr>
                <a:spLocks noChangeShapeType="1"/>
              </p:cNvSpPr>
              <p:nvPr/>
            </p:nvSpPr>
            <p:spPr bwMode="auto">
              <a:xfrm flipH="1">
                <a:off x="2154"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7" name="Line 94"/>
              <p:cNvSpPr>
                <a:spLocks noChangeShapeType="1"/>
              </p:cNvSpPr>
              <p:nvPr/>
            </p:nvSpPr>
            <p:spPr bwMode="auto">
              <a:xfrm>
                <a:off x="2154"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8" name="Line 95"/>
              <p:cNvSpPr>
                <a:spLocks noChangeShapeType="1"/>
              </p:cNvSpPr>
              <p:nvPr/>
            </p:nvSpPr>
            <p:spPr bwMode="auto">
              <a:xfrm flipH="1">
                <a:off x="2054"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9" name="Line 96"/>
              <p:cNvSpPr>
                <a:spLocks noChangeShapeType="1"/>
              </p:cNvSpPr>
              <p:nvPr/>
            </p:nvSpPr>
            <p:spPr bwMode="auto">
              <a:xfrm>
                <a:off x="2054"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0" name="Line 97"/>
              <p:cNvSpPr>
                <a:spLocks noChangeShapeType="1"/>
              </p:cNvSpPr>
              <p:nvPr/>
            </p:nvSpPr>
            <p:spPr bwMode="auto">
              <a:xfrm flipH="1">
                <a:off x="1967"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1" name="Line 98"/>
              <p:cNvSpPr>
                <a:spLocks noChangeShapeType="1"/>
              </p:cNvSpPr>
              <p:nvPr/>
            </p:nvSpPr>
            <p:spPr bwMode="auto">
              <a:xfrm>
                <a:off x="1967"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2" name="Line 99"/>
              <p:cNvSpPr>
                <a:spLocks noChangeShapeType="1"/>
              </p:cNvSpPr>
              <p:nvPr/>
            </p:nvSpPr>
            <p:spPr bwMode="auto">
              <a:xfrm flipH="1">
                <a:off x="1904" y="2280"/>
                <a:ext cx="6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3" name="Line 100"/>
              <p:cNvSpPr>
                <a:spLocks noChangeShapeType="1"/>
              </p:cNvSpPr>
              <p:nvPr/>
            </p:nvSpPr>
            <p:spPr bwMode="auto">
              <a:xfrm>
                <a:off x="1904"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4" name="Line 101"/>
              <p:cNvSpPr>
                <a:spLocks noChangeShapeType="1"/>
              </p:cNvSpPr>
              <p:nvPr/>
            </p:nvSpPr>
            <p:spPr bwMode="auto">
              <a:xfrm flipH="1">
                <a:off x="1854"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5" name="Line 102"/>
              <p:cNvSpPr>
                <a:spLocks noChangeShapeType="1"/>
              </p:cNvSpPr>
              <p:nvPr/>
            </p:nvSpPr>
            <p:spPr bwMode="auto">
              <a:xfrm>
                <a:off x="1854"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6" name="Line 103"/>
              <p:cNvSpPr>
                <a:spLocks noChangeShapeType="1"/>
              </p:cNvSpPr>
              <p:nvPr/>
            </p:nvSpPr>
            <p:spPr bwMode="auto">
              <a:xfrm flipH="1">
                <a:off x="1829"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7" name="Line 104"/>
              <p:cNvSpPr>
                <a:spLocks noChangeShapeType="1"/>
              </p:cNvSpPr>
              <p:nvPr/>
            </p:nvSpPr>
            <p:spPr bwMode="auto">
              <a:xfrm>
                <a:off x="1829"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8" name="Line 105"/>
              <p:cNvSpPr>
                <a:spLocks noChangeShapeType="1"/>
              </p:cNvSpPr>
              <p:nvPr/>
            </p:nvSpPr>
            <p:spPr bwMode="auto">
              <a:xfrm flipH="1">
                <a:off x="1817" y="2508"/>
                <a:ext cx="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9" name="Line 106"/>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0" name="Line 107"/>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1" name="Line 108"/>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2" name="Line 109"/>
              <p:cNvSpPr>
                <a:spLocks noChangeShapeType="1"/>
              </p:cNvSpPr>
              <p:nvPr/>
            </p:nvSpPr>
            <p:spPr bwMode="auto">
              <a:xfrm>
                <a:off x="1817" y="2591"/>
                <a:ext cx="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3" name="Line 110"/>
              <p:cNvSpPr>
                <a:spLocks noChangeShapeType="1"/>
              </p:cNvSpPr>
              <p:nvPr/>
            </p:nvSpPr>
            <p:spPr bwMode="auto">
              <a:xfrm>
                <a:off x="182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4" name="Line 111"/>
              <p:cNvSpPr>
                <a:spLocks noChangeShapeType="1"/>
              </p:cNvSpPr>
              <p:nvPr/>
            </p:nvSpPr>
            <p:spPr bwMode="auto">
              <a:xfrm>
                <a:off x="1829" y="2664"/>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5" name="Line 112"/>
              <p:cNvSpPr>
                <a:spLocks noChangeShapeType="1"/>
              </p:cNvSpPr>
              <p:nvPr/>
            </p:nvSpPr>
            <p:spPr bwMode="auto">
              <a:xfrm>
                <a:off x="1854"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6" name="Line 113"/>
              <p:cNvSpPr>
                <a:spLocks noChangeShapeType="1"/>
              </p:cNvSpPr>
              <p:nvPr/>
            </p:nvSpPr>
            <p:spPr bwMode="auto">
              <a:xfrm>
                <a:off x="1854" y="2736"/>
                <a:ext cx="5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7" name="Line 114"/>
              <p:cNvSpPr>
                <a:spLocks noChangeShapeType="1"/>
              </p:cNvSpPr>
              <p:nvPr/>
            </p:nvSpPr>
            <p:spPr bwMode="auto">
              <a:xfrm>
                <a:off x="1904"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8" name="Line 115"/>
              <p:cNvSpPr>
                <a:spLocks noChangeShapeType="1"/>
              </p:cNvSpPr>
              <p:nvPr/>
            </p:nvSpPr>
            <p:spPr bwMode="auto">
              <a:xfrm>
                <a:off x="1904" y="2809"/>
                <a:ext cx="6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9" name="Line 116"/>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0" name="Line 117"/>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1" name="Line 118"/>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2" name="Line 119"/>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3" name="Line 120"/>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4" name="Line 121"/>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5" name="Line 122"/>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6" name="Line 123"/>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7" name="Line 124"/>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8" name="Line 125"/>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9" name="Line 126"/>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0" name="Line 127"/>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1" name="Line 128"/>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2" name="Line 129"/>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3" name="Line 130"/>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4" name="Line 131"/>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5" name="Line 132"/>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6" name="Line 133"/>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7" name="Line 134"/>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8" name="Line 135"/>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9" name="Line 136"/>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0" name="Line 137"/>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1" name="Line 138"/>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2" name="Line 139"/>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3" name="Line 140"/>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4" name="Line 141"/>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5" name="Line 142"/>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6" name="Line 143"/>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7" name="Line 144"/>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8" name="Line 145"/>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9" name="Line 146"/>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0" name="Line 147"/>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1" name="Line 148"/>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2" name="Line 149"/>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3" name="Line 150"/>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4" name="Line 151"/>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5" name="Line 152"/>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6" name="Line 153"/>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7" name="Line 154"/>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8" name="Line 155"/>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9" name="Line 156"/>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0" name="Line 157"/>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1" name="Line 158"/>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2" name="Line 159"/>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3" name="Line 160"/>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4" name="Line 161"/>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5" name="Line 162"/>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6" name="Line 163"/>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7" name="Line 164"/>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8" name="Line 165"/>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9" name="Line 166"/>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0" name="Line 167"/>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1" name="Line 168"/>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2" name="Line 169"/>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3" name="Line 170"/>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4" name="Line 171"/>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5" name="Line 172"/>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6" name="Line 173"/>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7" name="Line 174"/>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8" name="Line 175"/>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9" name="Line 176"/>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0" name="Line 177"/>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1" name="Line 178"/>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2" name="Line 179"/>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3" name="Line 180"/>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4" name="Line 181"/>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5" name="Line 182"/>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6" name="Line 183"/>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7" name="Line 184"/>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8" name="Line 185"/>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9" name="Line 186"/>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0" name="Line 187"/>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1" name="Line 188"/>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2" name="Line 189"/>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3" name="Line 190"/>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4" name="Line 191"/>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5" name="Line 192"/>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6" name="Line 193"/>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7" name="Line 194"/>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8" name="Line 195"/>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9" name="Line 196"/>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0" name="Line 197"/>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1" name="Line 198"/>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2" name="Line 199"/>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3" name="Line 200"/>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4" name="Line 201"/>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5" name="Line 202"/>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6" name="Line 203"/>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7" name="Line 204"/>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5" name="Group 406"/>
            <p:cNvGrpSpPr>
              <a:grpSpLocks/>
            </p:cNvGrpSpPr>
            <p:nvPr/>
          </p:nvGrpSpPr>
          <p:grpSpPr bwMode="auto">
            <a:xfrm>
              <a:off x="1967" y="1938"/>
              <a:ext cx="3492" cy="1379"/>
              <a:chOff x="1967" y="1938"/>
              <a:chExt cx="3492" cy="1379"/>
            </a:xfrm>
          </p:grpSpPr>
          <p:sp>
            <p:nvSpPr>
              <p:cNvPr id="50628" name="Line 206"/>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9" name="Line 207"/>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0" name="Line 208"/>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1" name="Line 209"/>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2" name="Line 210"/>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3" name="Line 211"/>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4" name="Line 212"/>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5" name="Line 213"/>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6" name="Line 214"/>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7" name="Line 215"/>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8" name="Line 216"/>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9" name="Line 217"/>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0" name="Line 218"/>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1" name="Line 219"/>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2" name="Line 22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3" name="Line 22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4" name="Line 22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5" name="Line 22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6" name="Line 22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7" name="Line 22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8" name="Line 22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9" name="Line 22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0" name="Line 22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1" name="Line 22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2" name="Line 23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3" name="Line 23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4" name="Line 23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5" name="Line 23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6" name="Line 23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7" name="Line 23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8" name="Line 23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9" name="Line 23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0" name="Line 23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1" name="Line 23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2" name="Line 24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3" name="Line 24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4" name="Line 24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5" name="Line 24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6" name="Line 24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7" name="Line 24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8" name="Line 24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9" name="Line 24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0" name="Line 24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1" name="Line 24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2" name="Line 25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3" name="Line 25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4" name="Line 25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5" name="Line 25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6" name="Line 25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7" name="Line 25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8" name="Line 25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9" name="Line 25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0" name="Line 258"/>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1" name="Line 259"/>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2" name="Line 260"/>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3" name="Line 26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4" name="Line 26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5" name="Line 26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6" name="Line 264"/>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7" name="Line 265"/>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8" name="Line 266"/>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9" name="Line 26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0" name="Line 26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1" name="Line 26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2" name="Line 27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3" name="Line 27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4" name="Line 27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5" name="Line 27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6" name="Line 27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7" name="Line 27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8" name="Line 27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9" name="Line 27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0" name="Line 27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1" name="Line 27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2" name="Line 28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3" name="Line 28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4" name="Line 282"/>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5" name="Line 283"/>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6" name="Line 284"/>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7" name="Line 28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8" name="Line 28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9" name="Line 28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0" name="Line 28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1" name="Line 28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2" name="Line 29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3" name="Line 29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4" name="Line 29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5" name="Line 29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6" name="Line 29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7" name="Line 29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8" name="Line 29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9" name="Line 29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0" name="Line 29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1" name="Line 29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2" name="Line 30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3" name="Line 30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4" name="Line 30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5" name="Line 30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6" name="Line 30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7" name="Line 30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8" name="Line 30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9" name="Line 30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0" name="Line 30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1" name="Line 30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2" name="Line 31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3" name="Line 31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4" name="Line 31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5" name="Line 31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6" name="Line 31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7" name="Line 31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8" name="Line 31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9" name="Line 31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0" name="Line 31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1" name="Line 31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2" name="Line 32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3" name="Line 32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4" name="Line 32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5" name="Line 32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6" name="Line 32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7" name="Line 32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8" name="Line 32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9" name="Line 32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0" name="Line 32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1" name="Line 32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2" name="Line 33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3" name="Line 33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4" name="Line 33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5" name="Line 33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6" name="Line 33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7" name="Line 33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8" name="Line 33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9" name="Line 33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0" name="Line 33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1" name="Line 33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2" name="Line 34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3" name="Line 34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4" name="Line 34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5" name="Line 34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6" name="Line 34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7" name="Line 34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8" name="Line 34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9" name="Line 34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0" name="Line 348"/>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1" name="Line 349"/>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2" name="Line 350"/>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3" name="Line 351"/>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4" name="Line 352"/>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5" name="Line 35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6" name="Line 35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7" name="Line 35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8" name="Line 35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9" name="Line 35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0" name="Line 35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1" name="Line 35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2" name="Line 36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3" name="Line 36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4" name="Line 36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5" name="Line 36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6" name="Line 36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7" name="Line 36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8" name="Line 36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9" name="Line 36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0" name="Line 36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1" name="Line 36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2" name="Line 37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3" name="Line 37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4" name="Line 372"/>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5" name="Freeform 373"/>
              <p:cNvSpPr>
                <a:spLocks/>
              </p:cNvSpPr>
              <p:nvPr/>
            </p:nvSpPr>
            <p:spPr bwMode="auto">
              <a:xfrm>
                <a:off x="1967" y="1938"/>
                <a:ext cx="3492" cy="1379"/>
              </a:xfrm>
              <a:custGeom>
                <a:avLst/>
                <a:gdLst>
                  <a:gd name="T0" fmla="*/ 287 w 3492"/>
                  <a:gd name="T1" fmla="*/ 1130 h 1379"/>
                  <a:gd name="T2" fmla="*/ 561 w 3492"/>
                  <a:gd name="T3" fmla="*/ 1234 h 1379"/>
                  <a:gd name="T4" fmla="*/ 1272 w 3492"/>
                  <a:gd name="T5" fmla="*/ 1368 h 1379"/>
                  <a:gd name="T6" fmla="*/ 2045 w 3492"/>
                  <a:gd name="T7" fmla="*/ 1368 h 1379"/>
                  <a:gd name="T8" fmla="*/ 2968 w 3492"/>
                  <a:gd name="T9" fmla="*/ 1171 h 1379"/>
                  <a:gd name="T10" fmla="*/ 3280 w 3492"/>
                  <a:gd name="T11" fmla="*/ 995 h 1379"/>
                  <a:gd name="T12" fmla="*/ 3455 w 3492"/>
                  <a:gd name="T13" fmla="*/ 798 h 1379"/>
                  <a:gd name="T14" fmla="*/ 3492 w 3492"/>
                  <a:gd name="T15" fmla="*/ 653 h 1379"/>
                  <a:gd name="T16" fmla="*/ 3430 w 3492"/>
                  <a:gd name="T17" fmla="*/ 456 h 1379"/>
                  <a:gd name="T18" fmla="*/ 3031 w 3492"/>
                  <a:gd name="T19" fmla="*/ 197 h 1379"/>
                  <a:gd name="T20" fmla="*/ 2220 w 3492"/>
                  <a:gd name="T21" fmla="*/ 21 h 1379"/>
                  <a:gd name="T22" fmla="*/ 1571 w 3492"/>
                  <a:gd name="T23" fmla="*/ 21 h 1379"/>
                  <a:gd name="T24" fmla="*/ 748 w 3492"/>
                  <a:gd name="T25" fmla="*/ 197 h 1379"/>
                  <a:gd name="T26" fmla="*/ 349 w 3492"/>
                  <a:gd name="T27" fmla="*/ 456 h 1379"/>
                  <a:gd name="T28" fmla="*/ 287 w 3492"/>
                  <a:gd name="T29" fmla="*/ 653 h 1379"/>
                  <a:gd name="T30" fmla="*/ 311 w 3492"/>
                  <a:gd name="T31" fmla="*/ 767 h 1379"/>
                  <a:gd name="T32" fmla="*/ 399 w 3492"/>
                  <a:gd name="T33" fmla="*/ 881 h 1379"/>
                  <a:gd name="T34" fmla="*/ 623 w 3492"/>
                  <a:gd name="T35" fmla="*/ 1016 h 1379"/>
                  <a:gd name="T36" fmla="*/ 1397 w 3492"/>
                  <a:gd name="T37" fmla="*/ 1213 h 1379"/>
                  <a:gd name="T38" fmla="*/ 2008 w 3492"/>
                  <a:gd name="T39" fmla="*/ 1213 h 1379"/>
                  <a:gd name="T40" fmla="*/ 2731 w 3492"/>
                  <a:gd name="T41" fmla="*/ 1057 h 1379"/>
                  <a:gd name="T42" fmla="*/ 3081 w 3492"/>
                  <a:gd name="T43" fmla="*/ 819 h 1379"/>
                  <a:gd name="T44" fmla="*/ 3143 w 3492"/>
                  <a:gd name="T45" fmla="*/ 653 h 1379"/>
                  <a:gd name="T46" fmla="*/ 3056 w 3492"/>
                  <a:gd name="T47" fmla="*/ 456 h 1379"/>
                  <a:gd name="T48" fmla="*/ 2619 w 3492"/>
                  <a:gd name="T49" fmla="*/ 249 h 1379"/>
                  <a:gd name="T50" fmla="*/ 1933 w 3492"/>
                  <a:gd name="T51" fmla="*/ 166 h 1379"/>
                  <a:gd name="T52" fmla="*/ 1472 w 3492"/>
                  <a:gd name="T53" fmla="*/ 197 h 1379"/>
                  <a:gd name="T54" fmla="*/ 935 w 3492"/>
                  <a:gd name="T55" fmla="*/ 373 h 1379"/>
                  <a:gd name="T56" fmla="*/ 723 w 3492"/>
                  <a:gd name="T57" fmla="*/ 653 h 1379"/>
                  <a:gd name="T58" fmla="*/ 810 w 3492"/>
                  <a:gd name="T59" fmla="*/ 819 h 1379"/>
                  <a:gd name="T60" fmla="*/ 973 w 3492"/>
                  <a:gd name="T61" fmla="*/ 923 h 1379"/>
                  <a:gd name="T62" fmla="*/ 1309 w 3492"/>
                  <a:gd name="T63" fmla="*/ 1016 h 1379"/>
                  <a:gd name="T64" fmla="*/ 1734 w 3492"/>
                  <a:gd name="T65" fmla="*/ 1057 h 1379"/>
                  <a:gd name="T66" fmla="*/ 2307 w 3492"/>
                  <a:gd name="T67" fmla="*/ 985 h 1379"/>
                  <a:gd name="T68" fmla="*/ 2669 w 3492"/>
                  <a:gd name="T69" fmla="*/ 809 h 1379"/>
                  <a:gd name="T70" fmla="*/ 2756 w 3492"/>
                  <a:gd name="T71" fmla="*/ 653 h 1379"/>
                  <a:gd name="T72" fmla="*/ 2619 w 3492"/>
                  <a:gd name="T73" fmla="*/ 467 h 1379"/>
                  <a:gd name="T74" fmla="*/ 2257 w 3492"/>
                  <a:gd name="T75" fmla="*/ 353 h 1379"/>
                  <a:gd name="T76" fmla="*/ 1946 w 3492"/>
                  <a:gd name="T77" fmla="*/ 322 h 1379"/>
                  <a:gd name="T78" fmla="*/ 1497 w 3492"/>
                  <a:gd name="T79" fmla="*/ 384 h 1379"/>
                  <a:gd name="T80" fmla="*/ 1210 w 3492"/>
                  <a:gd name="T81" fmla="*/ 529 h 1379"/>
                  <a:gd name="T82" fmla="*/ 1147 w 3492"/>
                  <a:gd name="T83" fmla="*/ 653 h 1379"/>
                  <a:gd name="T84" fmla="*/ 1210 w 3492"/>
                  <a:gd name="T85" fmla="*/ 757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2" h="1379">
                    <a:moveTo>
                      <a:pt x="0" y="943"/>
                    </a:moveTo>
                    <a:lnTo>
                      <a:pt x="124" y="1037"/>
                    </a:lnTo>
                    <a:lnTo>
                      <a:pt x="287" y="1130"/>
                    </a:lnTo>
                    <a:lnTo>
                      <a:pt x="287" y="1130"/>
                    </a:lnTo>
                    <a:lnTo>
                      <a:pt x="424" y="1182"/>
                    </a:lnTo>
                    <a:lnTo>
                      <a:pt x="561" y="1234"/>
                    </a:lnTo>
                    <a:lnTo>
                      <a:pt x="723" y="1275"/>
                    </a:lnTo>
                    <a:lnTo>
                      <a:pt x="898" y="1317"/>
                    </a:lnTo>
                    <a:lnTo>
                      <a:pt x="1272" y="1368"/>
                    </a:lnTo>
                    <a:lnTo>
                      <a:pt x="1671" y="1379"/>
                    </a:lnTo>
                    <a:lnTo>
                      <a:pt x="1671" y="1379"/>
                    </a:lnTo>
                    <a:lnTo>
                      <a:pt x="2045" y="1368"/>
                    </a:lnTo>
                    <a:lnTo>
                      <a:pt x="2382" y="1327"/>
                    </a:lnTo>
                    <a:lnTo>
                      <a:pt x="2694" y="1254"/>
                    </a:lnTo>
                    <a:lnTo>
                      <a:pt x="2968" y="1171"/>
                    </a:lnTo>
                    <a:lnTo>
                      <a:pt x="3081" y="1120"/>
                    </a:lnTo>
                    <a:lnTo>
                      <a:pt x="3181" y="1057"/>
                    </a:lnTo>
                    <a:lnTo>
                      <a:pt x="3280" y="995"/>
                    </a:lnTo>
                    <a:lnTo>
                      <a:pt x="3355" y="933"/>
                    </a:lnTo>
                    <a:lnTo>
                      <a:pt x="3418" y="871"/>
                    </a:lnTo>
                    <a:lnTo>
                      <a:pt x="3455" y="798"/>
                    </a:lnTo>
                    <a:lnTo>
                      <a:pt x="3492" y="726"/>
                    </a:lnTo>
                    <a:lnTo>
                      <a:pt x="3492" y="653"/>
                    </a:lnTo>
                    <a:lnTo>
                      <a:pt x="3492" y="653"/>
                    </a:lnTo>
                    <a:lnTo>
                      <a:pt x="3492" y="581"/>
                    </a:lnTo>
                    <a:lnTo>
                      <a:pt x="3467" y="518"/>
                    </a:lnTo>
                    <a:lnTo>
                      <a:pt x="3430" y="456"/>
                    </a:lnTo>
                    <a:lnTo>
                      <a:pt x="3368" y="394"/>
                    </a:lnTo>
                    <a:lnTo>
                      <a:pt x="3218" y="290"/>
                    </a:lnTo>
                    <a:lnTo>
                      <a:pt x="3031" y="197"/>
                    </a:lnTo>
                    <a:lnTo>
                      <a:pt x="2794" y="114"/>
                    </a:lnTo>
                    <a:lnTo>
                      <a:pt x="2519" y="52"/>
                    </a:lnTo>
                    <a:lnTo>
                      <a:pt x="2220" y="21"/>
                    </a:lnTo>
                    <a:lnTo>
                      <a:pt x="1896" y="0"/>
                    </a:lnTo>
                    <a:lnTo>
                      <a:pt x="1896" y="0"/>
                    </a:lnTo>
                    <a:lnTo>
                      <a:pt x="1571" y="21"/>
                    </a:lnTo>
                    <a:lnTo>
                      <a:pt x="1260" y="52"/>
                    </a:lnTo>
                    <a:lnTo>
                      <a:pt x="985" y="114"/>
                    </a:lnTo>
                    <a:lnTo>
                      <a:pt x="748" y="197"/>
                    </a:lnTo>
                    <a:lnTo>
                      <a:pt x="561" y="290"/>
                    </a:lnTo>
                    <a:lnTo>
                      <a:pt x="411" y="394"/>
                    </a:lnTo>
                    <a:lnTo>
                      <a:pt x="349" y="456"/>
                    </a:lnTo>
                    <a:lnTo>
                      <a:pt x="311" y="518"/>
                    </a:lnTo>
                    <a:lnTo>
                      <a:pt x="287" y="581"/>
                    </a:lnTo>
                    <a:lnTo>
                      <a:pt x="287" y="653"/>
                    </a:lnTo>
                    <a:lnTo>
                      <a:pt x="287" y="653"/>
                    </a:lnTo>
                    <a:lnTo>
                      <a:pt x="287" y="705"/>
                    </a:lnTo>
                    <a:lnTo>
                      <a:pt x="311" y="767"/>
                    </a:lnTo>
                    <a:lnTo>
                      <a:pt x="349" y="829"/>
                    </a:lnTo>
                    <a:lnTo>
                      <a:pt x="399" y="881"/>
                    </a:lnTo>
                    <a:lnTo>
                      <a:pt x="399" y="881"/>
                    </a:lnTo>
                    <a:lnTo>
                      <a:pt x="499" y="954"/>
                    </a:lnTo>
                    <a:lnTo>
                      <a:pt x="623" y="1016"/>
                    </a:lnTo>
                    <a:lnTo>
                      <a:pt x="623" y="1016"/>
                    </a:lnTo>
                    <a:lnTo>
                      <a:pt x="835" y="1109"/>
                    </a:lnTo>
                    <a:lnTo>
                      <a:pt x="1097" y="1171"/>
                    </a:lnTo>
                    <a:lnTo>
                      <a:pt x="1397" y="1213"/>
                    </a:lnTo>
                    <a:lnTo>
                      <a:pt x="1709" y="1223"/>
                    </a:lnTo>
                    <a:lnTo>
                      <a:pt x="1709" y="1223"/>
                    </a:lnTo>
                    <a:lnTo>
                      <a:pt x="2008" y="1213"/>
                    </a:lnTo>
                    <a:lnTo>
                      <a:pt x="2270" y="1182"/>
                    </a:lnTo>
                    <a:lnTo>
                      <a:pt x="2519" y="1130"/>
                    </a:lnTo>
                    <a:lnTo>
                      <a:pt x="2731" y="1057"/>
                    </a:lnTo>
                    <a:lnTo>
                      <a:pt x="2906" y="975"/>
                    </a:lnTo>
                    <a:lnTo>
                      <a:pt x="3031" y="871"/>
                    </a:lnTo>
                    <a:lnTo>
                      <a:pt x="3081" y="819"/>
                    </a:lnTo>
                    <a:lnTo>
                      <a:pt x="3118" y="767"/>
                    </a:lnTo>
                    <a:lnTo>
                      <a:pt x="3143" y="705"/>
                    </a:lnTo>
                    <a:lnTo>
                      <a:pt x="3143" y="653"/>
                    </a:lnTo>
                    <a:lnTo>
                      <a:pt x="3143" y="653"/>
                    </a:lnTo>
                    <a:lnTo>
                      <a:pt x="3131" y="550"/>
                    </a:lnTo>
                    <a:lnTo>
                      <a:pt x="3056" y="456"/>
                    </a:lnTo>
                    <a:lnTo>
                      <a:pt x="2944" y="373"/>
                    </a:lnTo>
                    <a:lnTo>
                      <a:pt x="2794" y="301"/>
                    </a:lnTo>
                    <a:lnTo>
                      <a:pt x="2619" y="249"/>
                    </a:lnTo>
                    <a:lnTo>
                      <a:pt x="2407" y="197"/>
                    </a:lnTo>
                    <a:lnTo>
                      <a:pt x="2183" y="176"/>
                    </a:lnTo>
                    <a:lnTo>
                      <a:pt x="1933" y="166"/>
                    </a:lnTo>
                    <a:lnTo>
                      <a:pt x="1933" y="166"/>
                    </a:lnTo>
                    <a:lnTo>
                      <a:pt x="1696" y="176"/>
                    </a:lnTo>
                    <a:lnTo>
                      <a:pt x="1472" y="197"/>
                    </a:lnTo>
                    <a:lnTo>
                      <a:pt x="1260" y="249"/>
                    </a:lnTo>
                    <a:lnTo>
                      <a:pt x="1085" y="301"/>
                    </a:lnTo>
                    <a:lnTo>
                      <a:pt x="935" y="373"/>
                    </a:lnTo>
                    <a:lnTo>
                      <a:pt x="823" y="456"/>
                    </a:lnTo>
                    <a:lnTo>
                      <a:pt x="748" y="550"/>
                    </a:lnTo>
                    <a:lnTo>
                      <a:pt x="723" y="653"/>
                    </a:lnTo>
                    <a:lnTo>
                      <a:pt x="723" y="653"/>
                    </a:lnTo>
                    <a:lnTo>
                      <a:pt x="748" y="736"/>
                    </a:lnTo>
                    <a:lnTo>
                      <a:pt x="810" y="819"/>
                    </a:lnTo>
                    <a:lnTo>
                      <a:pt x="810" y="819"/>
                    </a:lnTo>
                    <a:lnTo>
                      <a:pt x="885" y="871"/>
                    </a:lnTo>
                    <a:lnTo>
                      <a:pt x="973" y="923"/>
                    </a:lnTo>
                    <a:lnTo>
                      <a:pt x="973" y="923"/>
                    </a:lnTo>
                    <a:lnTo>
                      <a:pt x="1135" y="975"/>
                    </a:lnTo>
                    <a:lnTo>
                      <a:pt x="1309" y="1016"/>
                    </a:lnTo>
                    <a:lnTo>
                      <a:pt x="1521" y="1047"/>
                    </a:lnTo>
                    <a:lnTo>
                      <a:pt x="1734" y="1057"/>
                    </a:lnTo>
                    <a:lnTo>
                      <a:pt x="1734" y="1057"/>
                    </a:lnTo>
                    <a:lnTo>
                      <a:pt x="1946" y="1047"/>
                    </a:lnTo>
                    <a:lnTo>
                      <a:pt x="2133" y="1026"/>
                    </a:lnTo>
                    <a:lnTo>
                      <a:pt x="2307" y="985"/>
                    </a:lnTo>
                    <a:lnTo>
                      <a:pt x="2457" y="933"/>
                    </a:lnTo>
                    <a:lnTo>
                      <a:pt x="2582" y="881"/>
                    </a:lnTo>
                    <a:lnTo>
                      <a:pt x="2669" y="809"/>
                    </a:lnTo>
                    <a:lnTo>
                      <a:pt x="2731" y="736"/>
                    </a:lnTo>
                    <a:lnTo>
                      <a:pt x="2756" y="653"/>
                    </a:lnTo>
                    <a:lnTo>
                      <a:pt x="2756" y="653"/>
                    </a:lnTo>
                    <a:lnTo>
                      <a:pt x="2731" y="581"/>
                    </a:lnTo>
                    <a:lnTo>
                      <a:pt x="2694" y="529"/>
                    </a:lnTo>
                    <a:lnTo>
                      <a:pt x="2619" y="467"/>
                    </a:lnTo>
                    <a:lnTo>
                      <a:pt x="2519" y="425"/>
                    </a:lnTo>
                    <a:lnTo>
                      <a:pt x="2395" y="384"/>
                    </a:lnTo>
                    <a:lnTo>
                      <a:pt x="2257" y="353"/>
                    </a:lnTo>
                    <a:lnTo>
                      <a:pt x="2108" y="332"/>
                    </a:lnTo>
                    <a:lnTo>
                      <a:pt x="1946" y="322"/>
                    </a:lnTo>
                    <a:lnTo>
                      <a:pt x="1946" y="322"/>
                    </a:lnTo>
                    <a:lnTo>
                      <a:pt x="1783" y="332"/>
                    </a:lnTo>
                    <a:lnTo>
                      <a:pt x="1634" y="353"/>
                    </a:lnTo>
                    <a:lnTo>
                      <a:pt x="1497" y="384"/>
                    </a:lnTo>
                    <a:lnTo>
                      <a:pt x="1372" y="425"/>
                    </a:lnTo>
                    <a:lnTo>
                      <a:pt x="1284" y="467"/>
                    </a:lnTo>
                    <a:lnTo>
                      <a:pt x="1210" y="529"/>
                    </a:lnTo>
                    <a:lnTo>
                      <a:pt x="1160" y="581"/>
                    </a:lnTo>
                    <a:lnTo>
                      <a:pt x="1147" y="653"/>
                    </a:lnTo>
                    <a:lnTo>
                      <a:pt x="1147" y="653"/>
                    </a:lnTo>
                    <a:lnTo>
                      <a:pt x="1160" y="705"/>
                    </a:lnTo>
                    <a:lnTo>
                      <a:pt x="1210" y="757"/>
                    </a:lnTo>
                    <a:lnTo>
                      <a:pt x="1210" y="757"/>
                    </a:lnTo>
                    <a:lnTo>
                      <a:pt x="0" y="94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796" name="Line 374"/>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7" name="Line 375"/>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8" name="Line 376"/>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9" name="Line 377"/>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0" name="Line 378"/>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1" name="Line 379"/>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2" name="Line 380"/>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3" name="Line 381"/>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4" name="Line 382"/>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5" name="Line 383"/>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6" name="Line 384"/>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7" name="Line 385"/>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8" name="Line 386"/>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9" name="Line 387"/>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0" name="Line 388"/>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1" name="Line 389"/>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2" name="Line 390"/>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3" name="Line 391"/>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4" name="Line 392"/>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5" name="Line 393"/>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6" name="Line 394"/>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7" name="Line 395"/>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8" name="Line 396"/>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9" name="Line 397"/>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0" name="Line 398"/>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1" name="Line 399"/>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2" name="Line 400"/>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3" name="Line 401"/>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4" name="Line 402"/>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5" name="Line 403"/>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6" name="Line 404"/>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7" name="Line 405"/>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6" name="Group 607"/>
            <p:cNvGrpSpPr>
              <a:grpSpLocks/>
            </p:cNvGrpSpPr>
            <p:nvPr/>
          </p:nvGrpSpPr>
          <p:grpSpPr bwMode="auto">
            <a:xfrm>
              <a:off x="2254" y="1938"/>
              <a:ext cx="3205" cy="1223"/>
              <a:chOff x="2254" y="1938"/>
              <a:chExt cx="3205" cy="1223"/>
            </a:xfrm>
          </p:grpSpPr>
          <p:sp>
            <p:nvSpPr>
              <p:cNvPr id="50428" name="Line 407"/>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9" name="Line 408"/>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0" name="Line 409"/>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1" name="Line 410"/>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2" name="Line 411"/>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3" name="Line 412"/>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4" name="Line 413"/>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5" name="Line 414"/>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6" name="Line 415"/>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7" name="Line 416"/>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8" name="Line 417"/>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9" name="Line 418"/>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0" name="Line 419"/>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1" name="Line 420"/>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2" name="Line 421"/>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3" name="Line 422"/>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4" name="Line 423"/>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5" name="Line 424"/>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6" name="Line 425"/>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7" name="Line 426"/>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8" name="Line 427"/>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9" name="Line 428"/>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0" name="Line 429"/>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1" name="Line 430"/>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2" name="Line 431"/>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3" name="Line 432"/>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4" name="Line 433"/>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5" name="Line 434"/>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6" name="Line 435"/>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7" name="Line 436"/>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8" name="Line 437"/>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9" name="Line 438"/>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0" name="Line 439"/>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1" name="Line 440"/>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2" name="Line 441"/>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3" name="Line 442"/>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4" name="Line 443"/>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5" name="Line 444"/>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6" name="Line 445"/>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7" name="Line 446"/>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8" name="Line 447"/>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9" name="Line 448"/>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0" name="Line 449"/>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1" name="Line 450"/>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2" name="Line 451"/>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3" name="Line 452"/>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4" name="Line 453"/>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5" name="Line 454"/>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6" name="Line 455"/>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7" name="Line 456"/>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8" name="Line 457"/>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9" name="Line 458"/>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0" name="Line 459"/>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1" name="Line 460"/>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2" name="Line 461"/>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3" name="Line 462"/>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4" name="Line 463"/>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5" name="Line 464"/>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6" name="Line 465"/>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7" name="Line 466"/>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8" name="Line 467"/>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9" name="Line 468"/>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0" name="Line 469"/>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1" name="Line 470"/>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2" name="Line 471"/>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3" name="Line 472"/>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4" name="Line 473"/>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5" name="Line 474"/>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6" name="Line 475"/>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7" name="Line 476"/>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8" name="Line 477"/>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9" name="Line 478"/>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0" name="Line 479"/>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1" name="Line 480"/>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2" name="Line 481"/>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3" name="Line 482"/>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4" name="Line 483"/>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5" name="Line 484"/>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6" name="Line 485"/>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7" name="Line 486"/>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8" name="Line 487"/>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9" name="Line 488"/>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0" name="Line 489"/>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1" name="Line 490"/>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2" name="Line 491"/>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3" name="Line 492"/>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4" name="Line 493"/>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5" name="Line 494"/>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6" name="Line 495"/>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7" name="Line 496"/>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8" name="Line 497"/>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9" name="Line 498"/>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0" name="Line 499"/>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1" name="Line 500"/>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2" name="Line 501"/>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3" name="Line 502"/>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4" name="Line 503"/>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5" name="Line 504"/>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6" name="Line 505"/>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7" name="Line 506"/>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8" name="Line 507"/>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9" name="Line 508"/>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0" name="Line 509"/>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1" name="Line 510"/>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2" name="Line 511"/>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3" name="Line 512"/>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4" name="Line 513"/>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5" name="Line 514"/>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6" name="Line 515"/>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7" name="Line 516"/>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8" name="Line 517"/>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9" name="Line 518"/>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0" name="Line 519"/>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1" name="Line 520"/>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2" name="Line 521"/>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3" name="Line 522"/>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4" name="Line 523"/>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5" name="Line 524"/>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6" name="Line 525"/>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7" name="Line 526"/>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8" name="Line 527"/>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9" name="Line 528"/>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0" name="Line 529"/>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1" name="Line 530"/>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2" name="Line 531"/>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3" name="Line 532"/>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4" name="Line 533"/>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5" name="Line 534"/>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6" name="Line 535"/>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7" name="Line 536"/>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8" name="Line 537"/>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9" name="Line 538"/>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0" name="Line 539"/>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1" name="Line 540"/>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2" name="Line 541"/>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3" name="Line 542"/>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4" name="Line 543"/>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5" name="Line 544"/>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6" name="Line 545"/>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7" name="Line 546"/>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8" name="Line 547"/>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9" name="Line 548"/>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0" name="Line 549"/>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1" name="Line 550"/>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2" name="Line 551"/>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3" name="Line 552"/>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4" name="Line 553"/>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5" name="Line 554"/>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6" name="Line 555"/>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7" name="Line 556"/>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8" name="Line 557"/>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9" name="Line 55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0" name="Line 55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1" name="Line 560"/>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2" name="Line 561"/>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3" name="Line 562"/>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4" name="Line 563"/>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5" name="Line 564"/>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6" name="Line 565"/>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7" name="Line 566"/>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8" name="Line 567"/>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9" name="Line 56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0" name="Line 56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1" name="Line 570"/>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2" name="Line 571"/>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3" name="Line 572"/>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4" name="Line 573"/>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5" name="Line 574"/>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6" name="Line 575"/>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7" name="Line 576"/>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8" name="Line 577"/>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9" name="Line 578"/>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0" name="Line 57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1" name="Line 58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2" name="Line 58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3" name="Line 58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4" name="Line 58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5" name="Line 58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6" name="Line 58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7" name="Line 58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8" name="Line 58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9" name="Line 58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0" name="Line 58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1" name="Line 59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2" name="Line 59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3" name="Line 59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4" name="Line 59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5" name="Line 59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6" name="Line 59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7" name="Line 59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8" name="Line 59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9" name="Line 59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0" name="Line 59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1" name="Line 60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2" name="Line 60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3" name="Line 60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4" name="Line 603"/>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5" name="Line 604"/>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6" name="Line 605"/>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7" name="Line 606"/>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10" name="Group 808"/>
            <p:cNvGrpSpPr>
              <a:grpSpLocks/>
            </p:cNvGrpSpPr>
            <p:nvPr/>
          </p:nvGrpSpPr>
          <p:grpSpPr bwMode="auto">
            <a:xfrm>
              <a:off x="2366" y="2104"/>
              <a:ext cx="2744" cy="1057"/>
              <a:chOff x="2366" y="2104"/>
              <a:chExt cx="2744" cy="1057"/>
            </a:xfrm>
          </p:grpSpPr>
          <p:sp>
            <p:nvSpPr>
              <p:cNvPr id="50228" name="Line 608"/>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9" name="Line 609"/>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0" name="Line 610"/>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1" name="Line 611"/>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2" name="Line 612"/>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3" name="Line 613"/>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4" name="Line 614"/>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5" name="Line 615"/>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6" name="Line 616"/>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7" name="Line 617"/>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8" name="Line 618"/>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9" name="Line 619"/>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0" name="Line 620"/>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1" name="Line 621"/>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2" name="Line 622"/>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3" name="Line 62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4" name="Line 62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5" name="Line 625"/>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6" name="Line 626"/>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7" name="Line 627"/>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8" name="Line 628"/>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9" name="Freeform 629"/>
              <p:cNvSpPr>
                <a:spLocks/>
              </p:cNvSpPr>
              <p:nvPr/>
            </p:nvSpPr>
            <p:spPr bwMode="auto">
              <a:xfrm>
                <a:off x="2366" y="2104"/>
                <a:ext cx="2744" cy="1057"/>
              </a:xfrm>
              <a:custGeom>
                <a:avLst/>
                <a:gdLst>
                  <a:gd name="T0" fmla="*/ 100 w 2744"/>
                  <a:gd name="T1" fmla="*/ 788 h 1057"/>
                  <a:gd name="T2" fmla="*/ 224 w 2744"/>
                  <a:gd name="T3" fmla="*/ 850 h 1057"/>
                  <a:gd name="T4" fmla="*/ 698 w 2744"/>
                  <a:gd name="T5" fmla="*/ 1005 h 1057"/>
                  <a:gd name="T6" fmla="*/ 1310 w 2744"/>
                  <a:gd name="T7" fmla="*/ 1057 h 1057"/>
                  <a:gd name="T8" fmla="*/ 1609 w 2744"/>
                  <a:gd name="T9" fmla="*/ 1047 h 1057"/>
                  <a:gd name="T10" fmla="*/ 2120 w 2744"/>
                  <a:gd name="T11" fmla="*/ 964 h 1057"/>
                  <a:gd name="T12" fmla="*/ 2507 w 2744"/>
                  <a:gd name="T13" fmla="*/ 809 h 1057"/>
                  <a:gd name="T14" fmla="*/ 2682 w 2744"/>
                  <a:gd name="T15" fmla="*/ 653 h 1057"/>
                  <a:gd name="T16" fmla="*/ 2744 w 2744"/>
                  <a:gd name="T17" fmla="*/ 539 h 1057"/>
                  <a:gd name="T18" fmla="*/ 2744 w 2744"/>
                  <a:gd name="T19" fmla="*/ 487 h 1057"/>
                  <a:gd name="T20" fmla="*/ 2657 w 2744"/>
                  <a:gd name="T21" fmla="*/ 290 h 1057"/>
                  <a:gd name="T22" fmla="*/ 2395 w 2744"/>
                  <a:gd name="T23" fmla="*/ 145 h 1057"/>
                  <a:gd name="T24" fmla="*/ 2008 w 2744"/>
                  <a:gd name="T25" fmla="*/ 31 h 1057"/>
                  <a:gd name="T26" fmla="*/ 1534 w 2744"/>
                  <a:gd name="T27" fmla="*/ 0 h 1057"/>
                  <a:gd name="T28" fmla="*/ 1297 w 2744"/>
                  <a:gd name="T29" fmla="*/ 10 h 1057"/>
                  <a:gd name="T30" fmla="*/ 861 w 2744"/>
                  <a:gd name="T31" fmla="*/ 83 h 1057"/>
                  <a:gd name="T32" fmla="*/ 536 w 2744"/>
                  <a:gd name="T33" fmla="*/ 207 h 1057"/>
                  <a:gd name="T34" fmla="*/ 349 w 2744"/>
                  <a:gd name="T35" fmla="*/ 384 h 1057"/>
                  <a:gd name="T36" fmla="*/ 324 w 2744"/>
                  <a:gd name="T37" fmla="*/ 487 h 1057"/>
                  <a:gd name="T38" fmla="*/ 411 w 2744"/>
                  <a:gd name="T39" fmla="*/ 653 h 1057"/>
                  <a:gd name="T40" fmla="*/ 486 w 2744"/>
                  <a:gd name="T41" fmla="*/ 705 h 1057"/>
                  <a:gd name="T42" fmla="*/ 574 w 2744"/>
                  <a:gd name="T43" fmla="*/ 757 h 1057"/>
                  <a:gd name="T44" fmla="*/ 910 w 2744"/>
                  <a:gd name="T45" fmla="*/ 850 h 1057"/>
                  <a:gd name="T46" fmla="*/ 1335 w 2744"/>
                  <a:gd name="T47" fmla="*/ 891 h 1057"/>
                  <a:gd name="T48" fmla="*/ 1547 w 2744"/>
                  <a:gd name="T49" fmla="*/ 881 h 1057"/>
                  <a:gd name="T50" fmla="*/ 1908 w 2744"/>
                  <a:gd name="T51" fmla="*/ 819 h 1057"/>
                  <a:gd name="T52" fmla="*/ 2183 w 2744"/>
                  <a:gd name="T53" fmla="*/ 715 h 1057"/>
                  <a:gd name="T54" fmla="*/ 2332 w 2744"/>
                  <a:gd name="T55" fmla="*/ 570 h 1057"/>
                  <a:gd name="T56" fmla="*/ 2357 w 2744"/>
                  <a:gd name="T57" fmla="*/ 487 h 1057"/>
                  <a:gd name="T58" fmla="*/ 2295 w 2744"/>
                  <a:gd name="T59" fmla="*/ 363 h 1057"/>
                  <a:gd name="T60" fmla="*/ 2120 w 2744"/>
                  <a:gd name="T61" fmla="*/ 259 h 1057"/>
                  <a:gd name="T62" fmla="*/ 1858 w 2744"/>
                  <a:gd name="T63" fmla="*/ 187 h 1057"/>
                  <a:gd name="T64" fmla="*/ 1547 w 2744"/>
                  <a:gd name="T65" fmla="*/ 166 h 1057"/>
                  <a:gd name="T66" fmla="*/ 1384 w 2744"/>
                  <a:gd name="T67" fmla="*/ 166 h 1057"/>
                  <a:gd name="T68" fmla="*/ 1098 w 2744"/>
                  <a:gd name="T69" fmla="*/ 218 h 1057"/>
                  <a:gd name="T70" fmla="*/ 885 w 2744"/>
                  <a:gd name="T71" fmla="*/ 301 h 1057"/>
                  <a:gd name="T72" fmla="*/ 761 w 2744"/>
                  <a:gd name="T73" fmla="*/ 415 h 1057"/>
                  <a:gd name="T74" fmla="*/ 748 w 2744"/>
                  <a:gd name="T75" fmla="*/ 487 h 1057"/>
                  <a:gd name="T76" fmla="*/ 798 w 2744"/>
                  <a:gd name="T77" fmla="*/ 591 h 1057"/>
                  <a:gd name="T78" fmla="*/ 0 w 2744"/>
                  <a:gd name="T79" fmla="*/ 715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4" h="1057">
                    <a:moveTo>
                      <a:pt x="0" y="715"/>
                    </a:moveTo>
                    <a:lnTo>
                      <a:pt x="100" y="788"/>
                    </a:lnTo>
                    <a:lnTo>
                      <a:pt x="224" y="850"/>
                    </a:lnTo>
                    <a:lnTo>
                      <a:pt x="224" y="850"/>
                    </a:lnTo>
                    <a:lnTo>
                      <a:pt x="436" y="943"/>
                    </a:lnTo>
                    <a:lnTo>
                      <a:pt x="698" y="1005"/>
                    </a:lnTo>
                    <a:lnTo>
                      <a:pt x="998" y="1047"/>
                    </a:lnTo>
                    <a:lnTo>
                      <a:pt x="1310" y="1057"/>
                    </a:lnTo>
                    <a:lnTo>
                      <a:pt x="1310" y="1057"/>
                    </a:lnTo>
                    <a:lnTo>
                      <a:pt x="1609" y="1047"/>
                    </a:lnTo>
                    <a:lnTo>
                      <a:pt x="1871" y="1016"/>
                    </a:lnTo>
                    <a:lnTo>
                      <a:pt x="2120" y="964"/>
                    </a:lnTo>
                    <a:lnTo>
                      <a:pt x="2332" y="891"/>
                    </a:lnTo>
                    <a:lnTo>
                      <a:pt x="2507" y="809"/>
                    </a:lnTo>
                    <a:lnTo>
                      <a:pt x="2632" y="705"/>
                    </a:lnTo>
                    <a:lnTo>
                      <a:pt x="2682" y="653"/>
                    </a:lnTo>
                    <a:lnTo>
                      <a:pt x="2719" y="601"/>
                    </a:lnTo>
                    <a:lnTo>
                      <a:pt x="2744" y="539"/>
                    </a:lnTo>
                    <a:lnTo>
                      <a:pt x="2744" y="487"/>
                    </a:lnTo>
                    <a:lnTo>
                      <a:pt x="2744" y="487"/>
                    </a:lnTo>
                    <a:lnTo>
                      <a:pt x="2719" y="384"/>
                    </a:lnTo>
                    <a:lnTo>
                      <a:pt x="2657" y="290"/>
                    </a:lnTo>
                    <a:lnTo>
                      <a:pt x="2545" y="207"/>
                    </a:lnTo>
                    <a:lnTo>
                      <a:pt x="2395" y="145"/>
                    </a:lnTo>
                    <a:lnTo>
                      <a:pt x="2220" y="83"/>
                    </a:lnTo>
                    <a:lnTo>
                      <a:pt x="2008" y="31"/>
                    </a:lnTo>
                    <a:lnTo>
                      <a:pt x="1784" y="10"/>
                    </a:lnTo>
                    <a:lnTo>
                      <a:pt x="1534" y="0"/>
                    </a:lnTo>
                    <a:lnTo>
                      <a:pt x="1534" y="0"/>
                    </a:lnTo>
                    <a:lnTo>
                      <a:pt x="1297" y="10"/>
                    </a:lnTo>
                    <a:lnTo>
                      <a:pt x="1073" y="31"/>
                    </a:lnTo>
                    <a:lnTo>
                      <a:pt x="861" y="83"/>
                    </a:lnTo>
                    <a:lnTo>
                      <a:pt x="686" y="145"/>
                    </a:lnTo>
                    <a:lnTo>
                      <a:pt x="536" y="207"/>
                    </a:lnTo>
                    <a:lnTo>
                      <a:pt x="424" y="290"/>
                    </a:lnTo>
                    <a:lnTo>
                      <a:pt x="349" y="384"/>
                    </a:lnTo>
                    <a:lnTo>
                      <a:pt x="324" y="487"/>
                    </a:lnTo>
                    <a:lnTo>
                      <a:pt x="324" y="487"/>
                    </a:lnTo>
                    <a:lnTo>
                      <a:pt x="349" y="570"/>
                    </a:lnTo>
                    <a:lnTo>
                      <a:pt x="411" y="653"/>
                    </a:lnTo>
                    <a:lnTo>
                      <a:pt x="411" y="653"/>
                    </a:lnTo>
                    <a:lnTo>
                      <a:pt x="486" y="705"/>
                    </a:lnTo>
                    <a:lnTo>
                      <a:pt x="574" y="757"/>
                    </a:lnTo>
                    <a:lnTo>
                      <a:pt x="574" y="757"/>
                    </a:lnTo>
                    <a:lnTo>
                      <a:pt x="736" y="809"/>
                    </a:lnTo>
                    <a:lnTo>
                      <a:pt x="910" y="850"/>
                    </a:lnTo>
                    <a:lnTo>
                      <a:pt x="1122" y="881"/>
                    </a:lnTo>
                    <a:lnTo>
                      <a:pt x="1335" y="891"/>
                    </a:lnTo>
                    <a:lnTo>
                      <a:pt x="1335" y="891"/>
                    </a:lnTo>
                    <a:lnTo>
                      <a:pt x="1547" y="881"/>
                    </a:lnTo>
                    <a:lnTo>
                      <a:pt x="1734" y="860"/>
                    </a:lnTo>
                    <a:lnTo>
                      <a:pt x="1908" y="819"/>
                    </a:lnTo>
                    <a:lnTo>
                      <a:pt x="2058" y="767"/>
                    </a:lnTo>
                    <a:lnTo>
                      <a:pt x="2183" y="715"/>
                    </a:lnTo>
                    <a:lnTo>
                      <a:pt x="2270" y="643"/>
                    </a:lnTo>
                    <a:lnTo>
                      <a:pt x="2332" y="570"/>
                    </a:lnTo>
                    <a:lnTo>
                      <a:pt x="2357" y="487"/>
                    </a:lnTo>
                    <a:lnTo>
                      <a:pt x="2357" y="487"/>
                    </a:lnTo>
                    <a:lnTo>
                      <a:pt x="2332" y="415"/>
                    </a:lnTo>
                    <a:lnTo>
                      <a:pt x="2295" y="363"/>
                    </a:lnTo>
                    <a:lnTo>
                      <a:pt x="2220" y="301"/>
                    </a:lnTo>
                    <a:lnTo>
                      <a:pt x="2120" y="259"/>
                    </a:lnTo>
                    <a:lnTo>
                      <a:pt x="1996" y="218"/>
                    </a:lnTo>
                    <a:lnTo>
                      <a:pt x="1858" y="187"/>
                    </a:lnTo>
                    <a:lnTo>
                      <a:pt x="1709" y="166"/>
                    </a:lnTo>
                    <a:lnTo>
                      <a:pt x="1547" y="166"/>
                    </a:lnTo>
                    <a:lnTo>
                      <a:pt x="1547" y="166"/>
                    </a:lnTo>
                    <a:lnTo>
                      <a:pt x="1384" y="166"/>
                    </a:lnTo>
                    <a:lnTo>
                      <a:pt x="1235" y="187"/>
                    </a:lnTo>
                    <a:lnTo>
                      <a:pt x="1098" y="218"/>
                    </a:lnTo>
                    <a:lnTo>
                      <a:pt x="973" y="259"/>
                    </a:lnTo>
                    <a:lnTo>
                      <a:pt x="885" y="301"/>
                    </a:lnTo>
                    <a:lnTo>
                      <a:pt x="811" y="363"/>
                    </a:lnTo>
                    <a:lnTo>
                      <a:pt x="761" y="415"/>
                    </a:lnTo>
                    <a:lnTo>
                      <a:pt x="748" y="487"/>
                    </a:lnTo>
                    <a:lnTo>
                      <a:pt x="748" y="487"/>
                    </a:lnTo>
                    <a:lnTo>
                      <a:pt x="761" y="539"/>
                    </a:lnTo>
                    <a:lnTo>
                      <a:pt x="798" y="591"/>
                    </a:lnTo>
                    <a:lnTo>
                      <a:pt x="798" y="591"/>
                    </a:lnTo>
                    <a:lnTo>
                      <a:pt x="0" y="71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50" name="Line 63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1" name="Line 63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2" name="Line 63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3" name="Line 63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4" name="Line 63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5" name="Line 63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6" name="Line 63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7" name="Line 63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8" name="Line 63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9" name="Line 63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0" name="Line 64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1" name="Line 64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2" name="Line 64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3" name="Line 64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4" name="Line 64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5" name="Line 64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6" name="Line 64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7" name="Line 64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8" name="Line 64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9" name="Line 64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0" name="Line 65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1" name="Line 65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2" name="Line 65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3" name="Line 65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4" name="Line 65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5" name="Line 65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6" name="Line 65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7" name="Line 65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8" name="Line 65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9" name="Line 65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0" name="Line 66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1" name="Line 66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2" name="Line 66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3" name="Line 66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4" name="Line 66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5" name="Line 66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6" name="Line 66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7" name="Line 66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8" name="Line 668"/>
              <p:cNvSpPr>
                <a:spLocks noChangeShapeType="1"/>
              </p:cNvSpPr>
              <p:nvPr/>
            </p:nvSpPr>
            <p:spPr bwMode="auto">
              <a:xfrm flipH="1" flipV="1">
                <a:off x="5085"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9" name="Line 669"/>
              <p:cNvSpPr>
                <a:spLocks noChangeShapeType="1"/>
              </p:cNvSpPr>
              <p:nvPr/>
            </p:nvSpPr>
            <p:spPr bwMode="auto">
              <a:xfrm>
                <a:off x="508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0" name="Line 670"/>
              <p:cNvSpPr>
                <a:spLocks noChangeShapeType="1"/>
              </p:cNvSpPr>
              <p:nvPr/>
            </p:nvSpPr>
            <p:spPr bwMode="auto">
              <a:xfrm flipH="1" flipV="1">
                <a:off x="5023" y="2394"/>
                <a:ext cx="6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1" name="Line 67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2" name="Line 67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3" name="Line 67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4" name="Line 674"/>
              <p:cNvSpPr>
                <a:spLocks noChangeShapeType="1"/>
              </p:cNvSpPr>
              <p:nvPr/>
            </p:nvSpPr>
            <p:spPr bwMode="auto">
              <a:xfrm flipH="1" flipV="1">
                <a:off x="4761"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5" name="Line 675"/>
              <p:cNvSpPr>
                <a:spLocks noChangeShapeType="1"/>
              </p:cNvSpPr>
              <p:nvPr/>
            </p:nvSpPr>
            <p:spPr bwMode="auto">
              <a:xfrm>
                <a:off x="4761"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6" name="Line 676"/>
              <p:cNvSpPr>
                <a:spLocks noChangeShapeType="1"/>
              </p:cNvSpPr>
              <p:nvPr/>
            </p:nvSpPr>
            <p:spPr bwMode="auto">
              <a:xfrm flipH="1" flipV="1">
                <a:off x="4586"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7" name="Line 67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8" name="Line 67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9" name="Line 67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0" name="Line 68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1" name="Line 68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2" name="Line 68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3" name="Line 68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4" name="Line 68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5" name="Line 68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6" name="Line 68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7" name="Line 68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8" name="Line 68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9" name="Line 68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0" name="Line 69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1" name="Line 69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2" name="Line 692"/>
              <p:cNvSpPr>
                <a:spLocks noChangeShapeType="1"/>
              </p:cNvSpPr>
              <p:nvPr/>
            </p:nvSpPr>
            <p:spPr bwMode="auto">
              <a:xfrm flipH="1">
                <a:off x="3052"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3" name="Line 693"/>
              <p:cNvSpPr>
                <a:spLocks noChangeShapeType="1"/>
              </p:cNvSpPr>
              <p:nvPr/>
            </p:nvSpPr>
            <p:spPr bwMode="auto">
              <a:xfrm>
                <a:off x="3052"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4" name="Line 694"/>
              <p:cNvSpPr>
                <a:spLocks noChangeShapeType="1"/>
              </p:cNvSpPr>
              <p:nvPr/>
            </p:nvSpPr>
            <p:spPr bwMode="auto">
              <a:xfrm flipH="1">
                <a:off x="2902"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5" name="Line 69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6" name="Line 69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7" name="Line 69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8" name="Line 69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9" name="Line 69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0" name="Line 70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1" name="Line 70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2" name="Line 70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3" name="Line 70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4" name="Line 70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5" name="Line 70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6" name="Line 70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7" name="Line 70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8" name="Line 70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9" name="Line 70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0" name="Line 71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1" name="Line 71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2" name="Line 71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3" name="Line 71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4" name="Line 71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5" name="Line 71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6" name="Line 71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7" name="Line 71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8" name="Line 71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9" name="Line 71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0" name="Line 72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1" name="Line 72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2" name="Line 72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3" name="Line 72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4" name="Line 72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5" name="Line 72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6" name="Line 72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7" name="Line 72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8" name="Line 72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9" name="Line 72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0" name="Line 73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1" name="Line 73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2" name="Line 73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3" name="Line 73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4" name="Line 73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5" name="Line 73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6" name="Line 73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7" name="Line 73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8" name="Line 73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9" name="Line 73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0" name="Line 74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1" name="Line 74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2" name="Line 74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3" name="Line 74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4" name="Line 74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5" name="Line 74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6" name="Line 74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7" name="Line 74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8" name="Line 74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9" name="Line 74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0" name="Line 75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1" name="Line 75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2" name="Line 75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3" name="Line 75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4" name="Line 75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5" name="Line 75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6" name="Line 75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7" name="Line 75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8" name="Line 758"/>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9" name="Line 759"/>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0" name="Line 760"/>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1" name="Line 761"/>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2" name="Line 762"/>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3" name="Line 76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4" name="Line 76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5" name="Line 76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6" name="Line 76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7" name="Line 76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8" name="Line 76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9" name="Line 76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0" name="Line 77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1" name="Line 77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2" name="Line 77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3" name="Line 77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4" name="Line 77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5" name="Line 77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6" name="Line 77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7" name="Line 77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8" name="Line 77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9" name="Line 77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0" name="Line 78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1" name="Line 78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2" name="Line 782"/>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3" name="Freeform 783"/>
              <p:cNvSpPr>
                <a:spLocks/>
              </p:cNvSpPr>
              <p:nvPr/>
            </p:nvSpPr>
            <p:spPr bwMode="auto">
              <a:xfrm>
                <a:off x="2777" y="2270"/>
                <a:ext cx="1946" cy="725"/>
              </a:xfrm>
              <a:custGeom>
                <a:avLst/>
                <a:gdLst>
                  <a:gd name="T0" fmla="*/ 0 w 1946"/>
                  <a:gd name="T1" fmla="*/ 487 h 725"/>
                  <a:gd name="T2" fmla="*/ 75 w 1946"/>
                  <a:gd name="T3" fmla="*/ 539 h 725"/>
                  <a:gd name="T4" fmla="*/ 163 w 1946"/>
                  <a:gd name="T5" fmla="*/ 591 h 725"/>
                  <a:gd name="T6" fmla="*/ 163 w 1946"/>
                  <a:gd name="T7" fmla="*/ 591 h 725"/>
                  <a:gd name="T8" fmla="*/ 325 w 1946"/>
                  <a:gd name="T9" fmla="*/ 643 h 725"/>
                  <a:gd name="T10" fmla="*/ 499 w 1946"/>
                  <a:gd name="T11" fmla="*/ 684 h 725"/>
                  <a:gd name="T12" fmla="*/ 711 w 1946"/>
                  <a:gd name="T13" fmla="*/ 715 h 725"/>
                  <a:gd name="T14" fmla="*/ 924 w 1946"/>
                  <a:gd name="T15" fmla="*/ 725 h 725"/>
                  <a:gd name="T16" fmla="*/ 924 w 1946"/>
                  <a:gd name="T17" fmla="*/ 725 h 725"/>
                  <a:gd name="T18" fmla="*/ 1136 w 1946"/>
                  <a:gd name="T19" fmla="*/ 715 h 725"/>
                  <a:gd name="T20" fmla="*/ 1323 w 1946"/>
                  <a:gd name="T21" fmla="*/ 694 h 725"/>
                  <a:gd name="T22" fmla="*/ 1497 w 1946"/>
                  <a:gd name="T23" fmla="*/ 653 h 725"/>
                  <a:gd name="T24" fmla="*/ 1647 w 1946"/>
                  <a:gd name="T25" fmla="*/ 601 h 725"/>
                  <a:gd name="T26" fmla="*/ 1772 w 1946"/>
                  <a:gd name="T27" fmla="*/ 549 h 725"/>
                  <a:gd name="T28" fmla="*/ 1859 w 1946"/>
                  <a:gd name="T29" fmla="*/ 477 h 725"/>
                  <a:gd name="T30" fmla="*/ 1921 w 1946"/>
                  <a:gd name="T31" fmla="*/ 404 h 725"/>
                  <a:gd name="T32" fmla="*/ 1946 w 1946"/>
                  <a:gd name="T33" fmla="*/ 321 h 725"/>
                  <a:gd name="T34" fmla="*/ 1946 w 1946"/>
                  <a:gd name="T35" fmla="*/ 321 h 725"/>
                  <a:gd name="T36" fmla="*/ 1921 w 1946"/>
                  <a:gd name="T37" fmla="*/ 249 h 725"/>
                  <a:gd name="T38" fmla="*/ 1884 w 1946"/>
                  <a:gd name="T39" fmla="*/ 197 h 725"/>
                  <a:gd name="T40" fmla="*/ 1809 w 1946"/>
                  <a:gd name="T41" fmla="*/ 135 h 725"/>
                  <a:gd name="T42" fmla="*/ 1709 w 1946"/>
                  <a:gd name="T43" fmla="*/ 93 h 725"/>
                  <a:gd name="T44" fmla="*/ 1585 w 1946"/>
                  <a:gd name="T45" fmla="*/ 52 h 725"/>
                  <a:gd name="T46" fmla="*/ 1447 w 1946"/>
                  <a:gd name="T47" fmla="*/ 21 h 725"/>
                  <a:gd name="T48" fmla="*/ 1298 w 1946"/>
                  <a:gd name="T49" fmla="*/ 0 h 725"/>
                  <a:gd name="T50" fmla="*/ 1136 w 1946"/>
                  <a:gd name="T51" fmla="*/ 0 h 725"/>
                  <a:gd name="T52" fmla="*/ 1136 w 1946"/>
                  <a:gd name="T53" fmla="*/ 0 h 725"/>
                  <a:gd name="T54" fmla="*/ 973 w 1946"/>
                  <a:gd name="T55" fmla="*/ 0 h 725"/>
                  <a:gd name="T56" fmla="*/ 824 w 1946"/>
                  <a:gd name="T57" fmla="*/ 21 h 725"/>
                  <a:gd name="T58" fmla="*/ 687 w 1946"/>
                  <a:gd name="T59" fmla="*/ 52 h 725"/>
                  <a:gd name="T60" fmla="*/ 562 w 1946"/>
                  <a:gd name="T61" fmla="*/ 93 h 725"/>
                  <a:gd name="T62" fmla="*/ 474 w 1946"/>
                  <a:gd name="T63" fmla="*/ 135 h 725"/>
                  <a:gd name="T64" fmla="*/ 400 w 1946"/>
                  <a:gd name="T65" fmla="*/ 197 h 725"/>
                  <a:gd name="T66" fmla="*/ 350 w 1946"/>
                  <a:gd name="T67" fmla="*/ 249 h 725"/>
                  <a:gd name="T68" fmla="*/ 337 w 1946"/>
                  <a:gd name="T69" fmla="*/ 321 h 725"/>
                  <a:gd name="T70" fmla="*/ 337 w 1946"/>
                  <a:gd name="T71" fmla="*/ 321 h 725"/>
                  <a:gd name="T72" fmla="*/ 350 w 1946"/>
                  <a:gd name="T73" fmla="*/ 373 h 725"/>
                  <a:gd name="T74" fmla="*/ 387 w 1946"/>
                  <a:gd name="T75" fmla="*/ 425 h 725"/>
                  <a:gd name="T76" fmla="*/ 387 w 1946"/>
                  <a:gd name="T77" fmla="*/ 425 h 725"/>
                  <a:gd name="T78" fmla="*/ 0 w 1946"/>
                  <a:gd name="T79" fmla="*/ 487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6" h="725">
                    <a:moveTo>
                      <a:pt x="0" y="487"/>
                    </a:moveTo>
                    <a:lnTo>
                      <a:pt x="75" y="539"/>
                    </a:lnTo>
                    <a:lnTo>
                      <a:pt x="163" y="591"/>
                    </a:lnTo>
                    <a:lnTo>
                      <a:pt x="163" y="591"/>
                    </a:lnTo>
                    <a:lnTo>
                      <a:pt x="325" y="643"/>
                    </a:lnTo>
                    <a:lnTo>
                      <a:pt x="499" y="684"/>
                    </a:lnTo>
                    <a:lnTo>
                      <a:pt x="711" y="715"/>
                    </a:lnTo>
                    <a:lnTo>
                      <a:pt x="924" y="725"/>
                    </a:lnTo>
                    <a:lnTo>
                      <a:pt x="924" y="725"/>
                    </a:lnTo>
                    <a:lnTo>
                      <a:pt x="1136" y="715"/>
                    </a:lnTo>
                    <a:lnTo>
                      <a:pt x="1323" y="694"/>
                    </a:lnTo>
                    <a:lnTo>
                      <a:pt x="1497" y="653"/>
                    </a:lnTo>
                    <a:lnTo>
                      <a:pt x="1647" y="601"/>
                    </a:lnTo>
                    <a:lnTo>
                      <a:pt x="1772" y="549"/>
                    </a:lnTo>
                    <a:lnTo>
                      <a:pt x="1859" y="477"/>
                    </a:lnTo>
                    <a:lnTo>
                      <a:pt x="1921" y="404"/>
                    </a:lnTo>
                    <a:lnTo>
                      <a:pt x="1946" y="321"/>
                    </a:lnTo>
                    <a:lnTo>
                      <a:pt x="1946" y="321"/>
                    </a:lnTo>
                    <a:lnTo>
                      <a:pt x="1921" y="249"/>
                    </a:lnTo>
                    <a:lnTo>
                      <a:pt x="1884" y="197"/>
                    </a:lnTo>
                    <a:lnTo>
                      <a:pt x="1809" y="135"/>
                    </a:lnTo>
                    <a:lnTo>
                      <a:pt x="1709" y="93"/>
                    </a:lnTo>
                    <a:lnTo>
                      <a:pt x="1585" y="52"/>
                    </a:lnTo>
                    <a:lnTo>
                      <a:pt x="1447" y="21"/>
                    </a:lnTo>
                    <a:lnTo>
                      <a:pt x="1298" y="0"/>
                    </a:lnTo>
                    <a:lnTo>
                      <a:pt x="1136" y="0"/>
                    </a:lnTo>
                    <a:lnTo>
                      <a:pt x="1136" y="0"/>
                    </a:lnTo>
                    <a:lnTo>
                      <a:pt x="973" y="0"/>
                    </a:lnTo>
                    <a:lnTo>
                      <a:pt x="824" y="21"/>
                    </a:lnTo>
                    <a:lnTo>
                      <a:pt x="687" y="52"/>
                    </a:lnTo>
                    <a:lnTo>
                      <a:pt x="562" y="93"/>
                    </a:lnTo>
                    <a:lnTo>
                      <a:pt x="474" y="135"/>
                    </a:lnTo>
                    <a:lnTo>
                      <a:pt x="400" y="197"/>
                    </a:lnTo>
                    <a:lnTo>
                      <a:pt x="350" y="249"/>
                    </a:lnTo>
                    <a:lnTo>
                      <a:pt x="337" y="321"/>
                    </a:lnTo>
                    <a:lnTo>
                      <a:pt x="337" y="321"/>
                    </a:lnTo>
                    <a:lnTo>
                      <a:pt x="350" y="373"/>
                    </a:lnTo>
                    <a:lnTo>
                      <a:pt x="387" y="425"/>
                    </a:lnTo>
                    <a:lnTo>
                      <a:pt x="387" y="425"/>
                    </a:lnTo>
                    <a:lnTo>
                      <a:pt x="0" y="48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404" name="Line 784"/>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5" name="Line 785"/>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6" name="Line 786"/>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7" name="Line 787"/>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8" name="Line 78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9" name="Line 78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0" name="Line 790"/>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1" name="Line 791"/>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2" name="Line 792"/>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3" name="Line 793"/>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4" name="Line 794"/>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5" name="Line 795"/>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6" name="Line 796"/>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7" name="Line 797"/>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8" name="Line 79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9" name="Line 79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0" name="Line 800"/>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1" name="Line 801"/>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2" name="Line 802"/>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3" name="Line 803"/>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4" name="Line 804"/>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5" name="Line 805"/>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6" name="Line 806"/>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7" name="Line 807"/>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sp>
          <p:nvSpPr>
            <p:cNvPr id="11" name="Line 80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 name="Line 81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 name="Line 81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 name="Line 81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 name="Line 81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 name="Line 81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 name="Line 81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 name="Line 81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 name="Line 81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 name="Line 81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 name="Line 81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 name="Line 82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 name="Line 82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 name="Line 82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 name="Line 82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 name="Line 82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 name="Line 82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 name="Line 82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 name="Line 82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 name="Line 82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 name="Line 82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2" name="Line 83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3" name="Line 83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4" name="Line 83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6" name="Line 833"/>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7" name="Line 834"/>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8" name="Line 835"/>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9" name="Line 836"/>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0" name="Line 837"/>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1" name="Line 838"/>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2" name="Line 839"/>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3" name="Line 840"/>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4" name="Line 841"/>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5" name="Line 842"/>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6" name="Line 843"/>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7" name="Line 844"/>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8" name="Line 845"/>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9" name="Line 846"/>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0" name="Line 847"/>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1" name="Line 848"/>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2" name="Line 849"/>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3" name="Line 850"/>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4" name="Line 851"/>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5" name="Line 852"/>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6" name="Line 85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7" name="Line 85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8" name="Line 855"/>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9" name="Line 856"/>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0" name="Line 857"/>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1" name="Freeform 858"/>
            <p:cNvSpPr>
              <a:spLocks/>
            </p:cNvSpPr>
            <p:nvPr/>
          </p:nvSpPr>
          <p:spPr bwMode="auto">
            <a:xfrm>
              <a:off x="1655" y="2519"/>
              <a:ext cx="50" cy="72"/>
            </a:xfrm>
            <a:custGeom>
              <a:avLst/>
              <a:gdLst>
                <a:gd name="T0" fmla="*/ 37 w 50"/>
                <a:gd name="T1" fmla="*/ 0 h 72"/>
                <a:gd name="T2" fmla="*/ 37 w 50"/>
                <a:gd name="T3" fmla="*/ 10 h 72"/>
                <a:gd name="T4" fmla="*/ 37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0 w 50"/>
                <a:gd name="T29" fmla="*/ 51 h 72"/>
                <a:gd name="T30" fmla="*/ 12 w 50"/>
                <a:gd name="T31" fmla="*/ 31 h 72"/>
                <a:gd name="T32" fmla="*/ 25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10"/>
                  </a:lnTo>
                  <a:lnTo>
                    <a:pt x="37"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0" y="51"/>
                  </a:lnTo>
                  <a:lnTo>
                    <a:pt x="12" y="31"/>
                  </a:lnTo>
                  <a:lnTo>
                    <a:pt x="25"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28702" name="Line 859"/>
            <p:cNvSpPr>
              <a:spLocks noChangeShapeType="1"/>
            </p:cNvSpPr>
            <p:nvPr/>
          </p:nvSpPr>
          <p:spPr bwMode="auto">
            <a:xfrm>
              <a:off x="1680" y="2570"/>
              <a:ext cx="1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3" name="Line 860"/>
            <p:cNvSpPr>
              <a:spLocks noChangeShapeType="1"/>
            </p:cNvSpPr>
            <p:nvPr/>
          </p:nvSpPr>
          <p:spPr bwMode="auto">
            <a:xfrm>
              <a:off x="1692"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6" name="Line 861"/>
            <p:cNvSpPr>
              <a:spLocks noChangeShapeType="1"/>
            </p:cNvSpPr>
            <p:nvPr/>
          </p:nvSpPr>
          <p:spPr bwMode="auto">
            <a:xfrm>
              <a:off x="1692" y="2664"/>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7" name="Line 862"/>
            <p:cNvSpPr>
              <a:spLocks noChangeShapeType="1"/>
            </p:cNvSpPr>
            <p:nvPr/>
          </p:nvSpPr>
          <p:spPr bwMode="auto">
            <a:xfrm>
              <a:off x="1717"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0" name="Line 863"/>
            <p:cNvSpPr>
              <a:spLocks noChangeShapeType="1"/>
            </p:cNvSpPr>
            <p:nvPr/>
          </p:nvSpPr>
          <p:spPr bwMode="auto">
            <a:xfrm>
              <a:off x="1717" y="2747"/>
              <a:ext cx="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1" name="Line 864"/>
            <p:cNvSpPr>
              <a:spLocks noChangeShapeType="1"/>
            </p:cNvSpPr>
            <p:nvPr/>
          </p:nvSpPr>
          <p:spPr bwMode="auto">
            <a:xfrm>
              <a:off x="1767"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2" name="Line 865"/>
            <p:cNvSpPr>
              <a:spLocks noChangeShapeType="1"/>
            </p:cNvSpPr>
            <p:nvPr/>
          </p:nvSpPr>
          <p:spPr bwMode="auto">
            <a:xfrm>
              <a:off x="1767" y="2809"/>
              <a:ext cx="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3" name="Freeform 866"/>
            <p:cNvSpPr>
              <a:spLocks/>
            </p:cNvSpPr>
            <p:nvPr/>
          </p:nvSpPr>
          <p:spPr bwMode="auto">
            <a:xfrm>
              <a:off x="2104" y="2519"/>
              <a:ext cx="50" cy="72"/>
            </a:xfrm>
            <a:custGeom>
              <a:avLst/>
              <a:gdLst>
                <a:gd name="T0" fmla="*/ 37 w 50"/>
                <a:gd name="T1" fmla="*/ 0 h 72"/>
                <a:gd name="T2" fmla="*/ 37 w 50"/>
                <a:gd name="T3" fmla="*/ 20 h 72"/>
                <a:gd name="T4" fmla="*/ 50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12 w 50"/>
                <a:gd name="T29" fmla="*/ 51 h 72"/>
                <a:gd name="T30" fmla="*/ 25 w 50"/>
                <a:gd name="T31" fmla="*/ 31 h 72"/>
                <a:gd name="T32" fmla="*/ 37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20"/>
                  </a:lnTo>
                  <a:lnTo>
                    <a:pt x="50"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12" y="51"/>
                  </a:lnTo>
                  <a:lnTo>
                    <a:pt x="25" y="31"/>
                  </a:lnTo>
                  <a:lnTo>
                    <a:pt x="37"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84" name="Line 867"/>
            <p:cNvSpPr>
              <a:spLocks noChangeShapeType="1"/>
            </p:cNvSpPr>
            <p:nvPr/>
          </p:nvSpPr>
          <p:spPr bwMode="auto">
            <a:xfrm>
              <a:off x="2129" y="2570"/>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5" name="Line 868"/>
            <p:cNvSpPr>
              <a:spLocks noChangeShapeType="1"/>
            </p:cNvSpPr>
            <p:nvPr/>
          </p:nvSpPr>
          <p:spPr bwMode="auto">
            <a:xfrm>
              <a:off x="2129"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6" name="Line 869"/>
            <p:cNvSpPr>
              <a:spLocks noChangeShapeType="1"/>
            </p:cNvSpPr>
            <p:nvPr/>
          </p:nvSpPr>
          <p:spPr bwMode="auto">
            <a:xfrm>
              <a:off x="2129"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7" name="Line 870"/>
            <p:cNvSpPr>
              <a:spLocks noChangeShapeType="1"/>
            </p:cNvSpPr>
            <p:nvPr/>
          </p:nvSpPr>
          <p:spPr bwMode="auto">
            <a:xfrm>
              <a:off x="2154"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8" name="Line 871"/>
            <p:cNvSpPr>
              <a:spLocks noChangeShapeType="1"/>
            </p:cNvSpPr>
            <p:nvPr/>
          </p:nvSpPr>
          <p:spPr bwMode="auto">
            <a:xfrm>
              <a:off x="2154" y="2705"/>
              <a:ext cx="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9" name="Line 872"/>
            <p:cNvSpPr>
              <a:spLocks noChangeShapeType="1"/>
            </p:cNvSpPr>
            <p:nvPr/>
          </p:nvSpPr>
          <p:spPr bwMode="auto">
            <a:xfrm>
              <a:off x="2179"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0" name="Line 873"/>
            <p:cNvSpPr>
              <a:spLocks noChangeShapeType="1"/>
            </p:cNvSpPr>
            <p:nvPr/>
          </p:nvSpPr>
          <p:spPr bwMode="auto">
            <a:xfrm>
              <a:off x="2179" y="2757"/>
              <a:ext cx="3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1" name="Freeform 874"/>
            <p:cNvSpPr>
              <a:spLocks/>
            </p:cNvSpPr>
            <p:nvPr/>
          </p:nvSpPr>
          <p:spPr bwMode="auto">
            <a:xfrm>
              <a:off x="2565" y="2508"/>
              <a:ext cx="38" cy="73"/>
            </a:xfrm>
            <a:custGeom>
              <a:avLst/>
              <a:gdLst>
                <a:gd name="T0" fmla="*/ 25 w 38"/>
                <a:gd name="T1" fmla="*/ 0 h 73"/>
                <a:gd name="T2" fmla="*/ 25 w 38"/>
                <a:gd name="T3" fmla="*/ 21 h 73"/>
                <a:gd name="T4" fmla="*/ 38 w 38"/>
                <a:gd name="T5" fmla="*/ 42 h 73"/>
                <a:gd name="T6" fmla="*/ 38 w 38"/>
                <a:gd name="T7" fmla="*/ 62 h 73"/>
                <a:gd name="T8" fmla="*/ 38 w 38"/>
                <a:gd name="T9" fmla="*/ 73 h 73"/>
                <a:gd name="T10" fmla="*/ 38 w 38"/>
                <a:gd name="T11" fmla="*/ 73 h 73"/>
                <a:gd name="T12" fmla="*/ 38 w 38"/>
                <a:gd name="T13" fmla="*/ 73 h 73"/>
                <a:gd name="T14" fmla="*/ 38 w 38"/>
                <a:gd name="T15" fmla="*/ 73 h 73"/>
                <a:gd name="T16" fmla="*/ 13 w 38"/>
                <a:gd name="T17" fmla="*/ 62 h 73"/>
                <a:gd name="T18" fmla="*/ 13 w 38"/>
                <a:gd name="T19" fmla="*/ 62 h 73"/>
                <a:gd name="T20" fmla="*/ 0 w 38"/>
                <a:gd name="T21" fmla="*/ 73 h 73"/>
                <a:gd name="T22" fmla="*/ 0 w 38"/>
                <a:gd name="T23" fmla="*/ 73 h 73"/>
                <a:gd name="T24" fmla="*/ 0 w 38"/>
                <a:gd name="T25" fmla="*/ 73 h 73"/>
                <a:gd name="T26" fmla="*/ 0 w 38"/>
                <a:gd name="T27" fmla="*/ 73 h 73"/>
                <a:gd name="T28" fmla="*/ 0 w 38"/>
                <a:gd name="T29" fmla="*/ 62 h 73"/>
                <a:gd name="T30" fmla="*/ 13 w 38"/>
                <a:gd name="T31" fmla="*/ 42 h 73"/>
                <a:gd name="T32" fmla="*/ 13 w 38"/>
                <a:gd name="T33" fmla="*/ 21 h 73"/>
                <a:gd name="T34" fmla="*/ 25 w 38"/>
                <a:gd name="T3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3">
                  <a:moveTo>
                    <a:pt x="25" y="0"/>
                  </a:moveTo>
                  <a:lnTo>
                    <a:pt x="25" y="21"/>
                  </a:lnTo>
                  <a:lnTo>
                    <a:pt x="38" y="42"/>
                  </a:lnTo>
                  <a:lnTo>
                    <a:pt x="38" y="62"/>
                  </a:lnTo>
                  <a:lnTo>
                    <a:pt x="38" y="73"/>
                  </a:lnTo>
                  <a:lnTo>
                    <a:pt x="38" y="73"/>
                  </a:lnTo>
                  <a:lnTo>
                    <a:pt x="38" y="73"/>
                  </a:lnTo>
                  <a:lnTo>
                    <a:pt x="38" y="73"/>
                  </a:lnTo>
                  <a:lnTo>
                    <a:pt x="13" y="62"/>
                  </a:lnTo>
                  <a:lnTo>
                    <a:pt x="13" y="62"/>
                  </a:lnTo>
                  <a:lnTo>
                    <a:pt x="0" y="73"/>
                  </a:lnTo>
                  <a:lnTo>
                    <a:pt x="0" y="73"/>
                  </a:lnTo>
                  <a:lnTo>
                    <a:pt x="0" y="73"/>
                  </a:lnTo>
                  <a:lnTo>
                    <a:pt x="0" y="73"/>
                  </a:lnTo>
                  <a:lnTo>
                    <a:pt x="0" y="62"/>
                  </a:lnTo>
                  <a:lnTo>
                    <a:pt x="13" y="42"/>
                  </a:lnTo>
                  <a:lnTo>
                    <a:pt x="13" y="21"/>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2" name="Line 875"/>
            <p:cNvSpPr>
              <a:spLocks noChangeShapeType="1"/>
            </p:cNvSpPr>
            <p:nvPr/>
          </p:nvSpPr>
          <p:spPr bwMode="auto">
            <a:xfrm>
              <a:off x="2590" y="2560"/>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3" name="Line 876"/>
            <p:cNvSpPr>
              <a:spLocks noChangeShapeType="1"/>
            </p:cNvSpPr>
            <p:nvPr/>
          </p:nvSpPr>
          <p:spPr bwMode="auto">
            <a:xfrm>
              <a:off x="2603"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4" name="Line 877"/>
            <p:cNvSpPr>
              <a:spLocks noChangeShapeType="1"/>
            </p:cNvSpPr>
            <p:nvPr/>
          </p:nvSpPr>
          <p:spPr bwMode="auto">
            <a:xfrm>
              <a:off x="2603" y="2643"/>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5" name="Freeform 878"/>
            <p:cNvSpPr>
              <a:spLocks/>
            </p:cNvSpPr>
            <p:nvPr/>
          </p:nvSpPr>
          <p:spPr bwMode="auto">
            <a:xfrm>
              <a:off x="3326" y="2581"/>
              <a:ext cx="562" cy="1264"/>
            </a:xfrm>
            <a:custGeom>
              <a:avLst/>
              <a:gdLst>
                <a:gd name="T0" fmla="*/ 25 w 562"/>
                <a:gd name="T1" fmla="*/ 1264 h 1264"/>
                <a:gd name="T2" fmla="*/ 0 w 562"/>
                <a:gd name="T3" fmla="*/ 1254 h 1264"/>
                <a:gd name="T4" fmla="*/ 537 w 562"/>
                <a:gd name="T5" fmla="*/ 0 h 1264"/>
                <a:gd name="T6" fmla="*/ 562 w 562"/>
                <a:gd name="T7" fmla="*/ 10 h 1264"/>
                <a:gd name="T8" fmla="*/ 25 w 562"/>
                <a:gd name="T9" fmla="*/ 1264 h 1264"/>
              </a:gdLst>
              <a:ahLst/>
              <a:cxnLst>
                <a:cxn ang="0">
                  <a:pos x="T0" y="T1"/>
                </a:cxn>
                <a:cxn ang="0">
                  <a:pos x="T2" y="T3"/>
                </a:cxn>
                <a:cxn ang="0">
                  <a:pos x="T4" y="T5"/>
                </a:cxn>
                <a:cxn ang="0">
                  <a:pos x="T6" y="T7"/>
                </a:cxn>
                <a:cxn ang="0">
                  <a:pos x="T8" y="T9"/>
                </a:cxn>
              </a:cxnLst>
              <a:rect l="0" t="0" r="r" b="b"/>
              <a:pathLst>
                <a:path w="562" h="1264">
                  <a:moveTo>
                    <a:pt x="25" y="1264"/>
                  </a:moveTo>
                  <a:lnTo>
                    <a:pt x="0" y="1254"/>
                  </a:lnTo>
                  <a:lnTo>
                    <a:pt x="537" y="0"/>
                  </a:lnTo>
                  <a:lnTo>
                    <a:pt x="562" y="10"/>
                  </a:lnTo>
                  <a:lnTo>
                    <a:pt x="25" y="12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6" name="Freeform 879"/>
            <p:cNvSpPr>
              <a:spLocks/>
            </p:cNvSpPr>
            <p:nvPr/>
          </p:nvSpPr>
          <p:spPr bwMode="auto">
            <a:xfrm>
              <a:off x="3863" y="2570"/>
              <a:ext cx="1771" cy="653"/>
            </a:xfrm>
            <a:custGeom>
              <a:avLst/>
              <a:gdLst>
                <a:gd name="T0" fmla="*/ 1771 w 1771"/>
                <a:gd name="T1" fmla="*/ 643 h 653"/>
                <a:gd name="T2" fmla="*/ 1759 w 1771"/>
                <a:gd name="T3" fmla="*/ 653 h 653"/>
                <a:gd name="T4" fmla="*/ 0 w 1771"/>
                <a:gd name="T5" fmla="*/ 21 h 653"/>
                <a:gd name="T6" fmla="*/ 12 w 1771"/>
                <a:gd name="T7" fmla="*/ 0 h 653"/>
                <a:gd name="T8" fmla="*/ 1771 w 1771"/>
                <a:gd name="T9" fmla="*/ 643 h 653"/>
              </a:gdLst>
              <a:ahLst/>
              <a:cxnLst>
                <a:cxn ang="0">
                  <a:pos x="T0" y="T1"/>
                </a:cxn>
                <a:cxn ang="0">
                  <a:pos x="T2" y="T3"/>
                </a:cxn>
                <a:cxn ang="0">
                  <a:pos x="T4" y="T5"/>
                </a:cxn>
                <a:cxn ang="0">
                  <a:pos x="T6" y="T7"/>
                </a:cxn>
                <a:cxn ang="0">
                  <a:pos x="T8" y="T9"/>
                </a:cxn>
              </a:cxnLst>
              <a:rect l="0" t="0" r="r" b="b"/>
              <a:pathLst>
                <a:path w="1771" h="653">
                  <a:moveTo>
                    <a:pt x="1771" y="643"/>
                  </a:moveTo>
                  <a:lnTo>
                    <a:pt x="1759" y="653"/>
                  </a:lnTo>
                  <a:lnTo>
                    <a:pt x="0" y="21"/>
                  </a:lnTo>
                  <a:lnTo>
                    <a:pt x="12" y="0"/>
                  </a:lnTo>
                  <a:lnTo>
                    <a:pt x="1771"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7" name="Freeform 880"/>
            <p:cNvSpPr>
              <a:spLocks/>
            </p:cNvSpPr>
            <p:nvPr/>
          </p:nvSpPr>
          <p:spPr bwMode="auto">
            <a:xfrm>
              <a:off x="1131" y="2570"/>
              <a:ext cx="2719" cy="457"/>
            </a:xfrm>
            <a:custGeom>
              <a:avLst/>
              <a:gdLst>
                <a:gd name="T0" fmla="*/ 2719 w 2719"/>
                <a:gd name="T1" fmla="*/ 0 h 457"/>
                <a:gd name="T2" fmla="*/ 2719 w 2719"/>
                <a:gd name="T3" fmla="*/ 21 h 457"/>
                <a:gd name="T4" fmla="*/ 12 w 2719"/>
                <a:gd name="T5" fmla="*/ 457 h 457"/>
                <a:gd name="T6" fmla="*/ 0 w 2719"/>
                <a:gd name="T7" fmla="*/ 436 h 457"/>
                <a:gd name="T8" fmla="*/ 2719 w 2719"/>
                <a:gd name="T9" fmla="*/ 0 h 457"/>
              </a:gdLst>
              <a:ahLst/>
              <a:cxnLst>
                <a:cxn ang="0">
                  <a:pos x="T0" y="T1"/>
                </a:cxn>
                <a:cxn ang="0">
                  <a:pos x="T2" y="T3"/>
                </a:cxn>
                <a:cxn ang="0">
                  <a:pos x="T4" y="T5"/>
                </a:cxn>
                <a:cxn ang="0">
                  <a:pos x="T6" y="T7"/>
                </a:cxn>
                <a:cxn ang="0">
                  <a:pos x="T8" y="T9"/>
                </a:cxn>
              </a:cxnLst>
              <a:rect l="0" t="0" r="r" b="b"/>
              <a:pathLst>
                <a:path w="2719" h="457">
                  <a:moveTo>
                    <a:pt x="2719" y="0"/>
                  </a:moveTo>
                  <a:lnTo>
                    <a:pt x="2719" y="21"/>
                  </a:lnTo>
                  <a:lnTo>
                    <a:pt x="12" y="457"/>
                  </a:lnTo>
                  <a:lnTo>
                    <a:pt x="0" y="436"/>
                  </a:lnTo>
                  <a:lnTo>
                    <a:pt x="27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8" name="Freeform 881"/>
            <p:cNvSpPr>
              <a:spLocks/>
            </p:cNvSpPr>
            <p:nvPr/>
          </p:nvSpPr>
          <p:spPr bwMode="auto">
            <a:xfrm>
              <a:off x="2927" y="1689"/>
              <a:ext cx="936" cy="892"/>
            </a:xfrm>
            <a:custGeom>
              <a:avLst/>
              <a:gdLst>
                <a:gd name="T0" fmla="*/ 936 w 936"/>
                <a:gd name="T1" fmla="*/ 881 h 892"/>
                <a:gd name="T2" fmla="*/ 911 w 936"/>
                <a:gd name="T3" fmla="*/ 892 h 892"/>
                <a:gd name="T4" fmla="*/ 0 w 936"/>
                <a:gd name="T5" fmla="*/ 11 h 892"/>
                <a:gd name="T6" fmla="*/ 25 w 936"/>
                <a:gd name="T7" fmla="*/ 0 h 892"/>
                <a:gd name="T8" fmla="*/ 936 w 936"/>
                <a:gd name="T9" fmla="*/ 881 h 892"/>
              </a:gdLst>
              <a:ahLst/>
              <a:cxnLst>
                <a:cxn ang="0">
                  <a:pos x="T0" y="T1"/>
                </a:cxn>
                <a:cxn ang="0">
                  <a:pos x="T2" y="T3"/>
                </a:cxn>
                <a:cxn ang="0">
                  <a:pos x="T4" y="T5"/>
                </a:cxn>
                <a:cxn ang="0">
                  <a:pos x="T6" y="T7"/>
                </a:cxn>
                <a:cxn ang="0">
                  <a:pos x="T8" y="T9"/>
                </a:cxn>
              </a:cxnLst>
              <a:rect l="0" t="0" r="r" b="b"/>
              <a:pathLst>
                <a:path w="936" h="892">
                  <a:moveTo>
                    <a:pt x="936" y="881"/>
                  </a:moveTo>
                  <a:lnTo>
                    <a:pt x="911" y="892"/>
                  </a:lnTo>
                  <a:lnTo>
                    <a:pt x="0" y="11"/>
                  </a:lnTo>
                  <a:lnTo>
                    <a:pt x="25" y="0"/>
                  </a:lnTo>
                  <a:lnTo>
                    <a:pt x="936" y="8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9" name="Freeform 882"/>
            <p:cNvSpPr>
              <a:spLocks/>
            </p:cNvSpPr>
            <p:nvPr/>
          </p:nvSpPr>
          <p:spPr bwMode="auto">
            <a:xfrm>
              <a:off x="3850" y="1762"/>
              <a:ext cx="1123" cy="840"/>
            </a:xfrm>
            <a:custGeom>
              <a:avLst/>
              <a:gdLst>
                <a:gd name="T0" fmla="*/ 25 w 1123"/>
                <a:gd name="T1" fmla="*/ 840 h 840"/>
                <a:gd name="T2" fmla="*/ 0 w 1123"/>
                <a:gd name="T3" fmla="*/ 829 h 840"/>
                <a:gd name="T4" fmla="*/ 1110 w 1123"/>
                <a:gd name="T5" fmla="*/ 0 h 840"/>
                <a:gd name="T6" fmla="*/ 1123 w 1123"/>
                <a:gd name="T7" fmla="*/ 10 h 840"/>
                <a:gd name="T8" fmla="*/ 25 w 1123"/>
                <a:gd name="T9" fmla="*/ 840 h 840"/>
              </a:gdLst>
              <a:ahLst/>
              <a:cxnLst>
                <a:cxn ang="0">
                  <a:pos x="T0" y="T1"/>
                </a:cxn>
                <a:cxn ang="0">
                  <a:pos x="T2" y="T3"/>
                </a:cxn>
                <a:cxn ang="0">
                  <a:pos x="T4" y="T5"/>
                </a:cxn>
                <a:cxn ang="0">
                  <a:pos x="T6" y="T7"/>
                </a:cxn>
                <a:cxn ang="0">
                  <a:pos x="T8" y="T9"/>
                </a:cxn>
              </a:cxnLst>
              <a:rect l="0" t="0" r="r" b="b"/>
              <a:pathLst>
                <a:path w="1123" h="840">
                  <a:moveTo>
                    <a:pt x="25" y="840"/>
                  </a:moveTo>
                  <a:lnTo>
                    <a:pt x="0" y="829"/>
                  </a:lnTo>
                  <a:lnTo>
                    <a:pt x="1110" y="0"/>
                  </a:lnTo>
                  <a:lnTo>
                    <a:pt x="1123" y="10"/>
                  </a:lnTo>
                  <a:lnTo>
                    <a:pt x="25" y="8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00" name="Rectangle 883"/>
            <p:cNvSpPr>
              <a:spLocks noChangeArrowheads="1"/>
            </p:cNvSpPr>
            <p:nvPr/>
          </p:nvSpPr>
          <p:spPr bwMode="auto">
            <a:xfrm>
              <a:off x="1068" y="1793"/>
              <a:ext cx="133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communication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2" name="Rectangle 885"/>
            <p:cNvSpPr>
              <a:spLocks noChangeArrowheads="1"/>
            </p:cNvSpPr>
            <p:nvPr/>
          </p:nvSpPr>
          <p:spPr bwMode="auto">
            <a:xfrm>
              <a:off x="5846" y="2125"/>
              <a:ext cx="82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modeling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3" name="Rectangle 886"/>
            <p:cNvSpPr>
              <a:spLocks noChangeArrowheads="1"/>
            </p:cNvSpPr>
            <p:nvPr/>
          </p:nvSpPr>
          <p:spPr bwMode="auto">
            <a:xfrm>
              <a:off x="4299" y="3534"/>
              <a:ext cx="108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construction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4" name="Rectangle 887"/>
            <p:cNvSpPr>
              <a:spLocks noChangeArrowheads="1"/>
            </p:cNvSpPr>
            <p:nvPr/>
          </p:nvSpPr>
          <p:spPr bwMode="auto">
            <a:xfrm>
              <a:off x="1630" y="3420"/>
              <a:ext cx="107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deployment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5" name="Rectangle 888"/>
            <p:cNvSpPr>
              <a:spLocks noChangeArrowheads="1"/>
            </p:cNvSpPr>
            <p:nvPr/>
          </p:nvSpPr>
          <p:spPr bwMode="auto">
            <a:xfrm>
              <a:off x="1630" y="3617"/>
              <a:ext cx="23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6" name="Rectangle 889"/>
            <p:cNvSpPr>
              <a:spLocks noChangeArrowheads="1"/>
            </p:cNvSpPr>
            <p:nvPr/>
          </p:nvSpPr>
          <p:spPr bwMode="auto">
            <a:xfrm>
              <a:off x="1804" y="3628"/>
              <a:ext cx="61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delivery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7" name="Rectangle 890"/>
            <p:cNvSpPr>
              <a:spLocks noChangeArrowheads="1"/>
            </p:cNvSpPr>
            <p:nvPr/>
          </p:nvSpPr>
          <p:spPr bwMode="auto">
            <a:xfrm>
              <a:off x="1630" y="3804"/>
              <a:ext cx="8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    feedback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8" name="Rectangle 891"/>
            <p:cNvSpPr>
              <a:spLocks noChangeArrowheads="1"/>
            </p:cNvSpPr>
            <p:nvPr/>
          </p:nvSpPr>
          <p:spPr bwMode="auto">
            <a:xfrm>
              <a:off x="3139" y="2685"/>
              <a:ext cx="34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a:ln>
                    <a:noFill/>
                  </a:ln>
                  <a:solidFill>
                    <a:srgbClr val="000000"/>
                  </a:solidFill>
                  <a:effectLst/>
                  <a:latin typeface="Geneva" charset="0"/>
                </a:rPr>
                <a:t>start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9" name="Freeform 892"/>
            <p:cNvSpPr>
              <a:spLocks/>
            </p:cNvSpPr>
            <p:nvPr/>
          </p:nvSpPr>
          <p:spPr bwMode="auto">
            <a:xfrm>
              <a:off x="3002" y="2498"/>
              <a:ext cx="37" cy="52"/>
            </a:xfrm>
            <a:custGeom>
              <a:avLst/>
              <a:gdLst>
                <a:gd name="T0" fmla="*/ 12 w 37"/>
                <a:gd name="T1" fmla="*/ 0 h 52"/>
                <a:gd name="T2" fmla="*/ 25 w 37"/>
                <a:gd name="T3" fmla="*/ 10 h 52"/>
                <a:gd name="T4" fmla="*/ 25 w 37"/>
                <a:gd name="T5" fmla="*/ 31 h 52"/>
                <a:gd name="T6" fmla="*/ 25 w 37"/>
                <a:gd name="T7" fmla="*/ 52 h 52"/>
                <a:gd name="T8" fmla="*/ 37 w 37"/>
                <a:gd name="T9" fmla="*/ 52 h 52"/>
                <a:gd name="T10" fmla="*/ 37 w 37"/>
                <a:gd name="T11" fmla="*/ 52 h 52"/>
                <a:gd name="T12" fmla="*/ 37 w 37"/>
                <a:gd name="T13" fmla="*/ 52 h 52"/>
                <a:gd name="T14" fmla="*/ 37 w 37"/>
                <a:gd name="T15" fmla="*/ 52 h 52"/>
                <a:gd name="T16" fmla="*/ 12 w 37"/>
                <a:gd name="T17" fmla="*/ 52 h 52"/>
                <a:gd name="T18" fmla="*/ 12 w 37"/>
                <a:gd name="T19" fmla="*/ 52 h 52"/>
                <a:gd name="T20" fmla="*/ 0 w 37"/>
                <a:gd name="T21" fmla="*/ 52 h 52"/>
                <a:gd name="T22" fmla="*/ 0 w 37"/>
                <a:gd name="T23" fmla="*/ 52 h 52"/>
                <a:gd name="T24" fmla="*/ 0 w 37"/>
                <a:gd name="T25" fmla="*/ 52 h 52"/>
                <a:gd name="T26" fmla="*/ 0 w 37"/>
                <a:gd name="T27" fmla="*/ 52 h 52"/>
                <a:gd name="T28" fmla="*/ 0 w 37"/>
                <a:gd name="T29" fmla="*/ 52 h 52"/>
                <a:gd name="T30" fmla="*/ 0 w 37"/>
                <a:gd name="T31" fmla="*/ 31 h 52"/>
                <a:gd name="T32" fmla="*/ 12 w 37"/>
                <a:gd name="T33" fmla="*/ 10 h 52"/>
                <a:gd name="T34" fmla="*/ 12 w 37"/>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2">
                  <a:moveTo>
                    <a:pt x="12" y="0"/>
                  </a:moveTo>
                  <a:lnTo>
                    <a:pt x="25" y="10"/>
                  </a:lnTo>
                  <a:lnTo>
                    <a:pt x="25" y="31"/>
                  </a:lnTo>
                  <a:lnTo>
                    <a:pt x="25" y="52"/>
                  </a:lnTo>
                  <a:lnTo>
                    <a:pt x="37" y="52"/>
                  </a:lnTo>
                  <a:lnTo>
                    <a:pt x="37" y="52"/>
                  </a:lnTo>
                  <a:lnTo>
                    <a:pt x="37" y="52"/>
                  </a:lnTo>
                  <a:lnTo>
                    <a:pt x="37" y="52"/>
                  </a:lnTo>
                  <a:lnTo>
                    <a:pt x="12" y="52"/>
                  </a:lnTo>
                  <a:lnTo>
                    <a:pt x="12" y="52"/>
                  </a:lnTo>
                  <a:lnTo>
                    <a:pt x="0" y="52"/>
                  </a:lnTo>
                  <a:lnTo>
                    <a:pt x="0" y="52"/>
                  </a:lnTo>
                  <a:lnTo>
                    <a:pt x="0" y="52"/>
                  </a:lnTo>
                  <a:lnTo>
                    <a:pt x="0" y="52"/>
                  </a:lnTo>
                  <a:lnTo>
                    <a:pt x="0" y="52"/>
                  </a:lnTo>
                  <a:lnTo>
                    <a:pt x="0" y="31"/>
                  </a:lnTo>
                  <a:lnTo>
                    <a:pt x="12" y="1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0" name="Line 893"/>
            <p:cNvSpPr>
              <a:spLocks noChangeShapeType="1"/>
            </p:cNvSpPr>
            <p:nvPr/>
          </p:nvSpPr>
          <p:spPr bwMode="auto">
            <a:xfrm>
              <a:off x="3014" y="2539"/>
              <a:ext cx="25"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1" name="Line 894"/>
            <p:cNvSpPr>
              <a:spLocks noChangeShapeType="1"/>
            </p:cNvSpPr>
            <p:nvPr/>
          </p:nvSpPr>
          <p:spPr bwMode="auto">
            <a:xfrm>
              <a:off x="3039" y="261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2" name="Line 895"/>
            <p:cNvSpPr>
              <a:spLocks noChangeShapeType="1"/>
            </p:cNvSpPr>
            <p:nvPr/>
          </p:nvSpPr>
          <p:spPr bwMode="auto">
            <a:xfrm>
              <a:off x="3039" y="2612"/>
              <a:ext cx="3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3" name="Line 896"/>
            <p:cNvSpPr>
              <a:spLocks noChangeShapeType="1"/>
            </p:cNvSpPr>
            <p:nvPr/>
          </p:nvSpPr>
          <p:spPr bwMode="auto">
            <a:xfrm flipV="1">
              <a:off x="2503" y="2757"/>
              <a:ext cx="274"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4" name="Freeform 897"/>
            <p:cNvSpPr>
              <a:spLocks/>
            </p:cNvSpPr>
            <p:nvPr/>
          </p:nvSpPr>
          <p:spPr bwMode="auto">
            <a:xfrm>
              <a:off x="2653" y="2726"/>
              <a:ext cx="137" cy="104"/>
            </a:xfrm>
            <a:custGeom>
              <a:avLst/>
              <a:gdLst>
                <a:gd name="T0" fmla="*/ 0 w 137"/>
                <a:gd name="T1" fmla="*/ 0 h 104"/>
                <a:gd name="T2" fmla="*/ 137 w 137"/>
                <a:gd name="T3" fmla="*/ 31 h 104"/>
                <a:gd name="T4" fmla="*/ 25 w 137"/>
                <a:gd name="T5" fmla="*/ 104 h 104"/>
                <a:gd name="T6" fmla="*/ 62 w 137"/>
                <a:gd name="T7" fmla="*/ 41 h 104"/>
                <a:gd name="T8" fmla="*/ 0 w 137"/>
                <a:gd name="T9" fmla="*/ 0 h 104"/>
              </a:gdLst>
              <a:ahLst/>
              <a:cxnLst>
                <a:cxn ang="0">
                  <a:pos x="T0" y="T1"/>
                </a:cxn>
                <a:cxn ang="0">
                  <a:pos x="T2" y="T3"/>
                </a:cxn>
                <a:cxn ang="0">
                  <a:pos x="T4" y="T5"/>
                </a:cxn>
                <a:cxn ang="0">
                  <a:pos x="T6" y="T7"/>
                </a:cxn>
                <a:cxn ang="0">
                  <a:pos x="T8" y="T9"/>
                </a:cxn>
              </a:cxnLst>
              <a:rect l="0" t="0" r="r" b="b"/>
              <a:pathLst>
                <a:path w="137" h="104">
                  <a:moveTo>
                    <a:pt x="0" y="0"/>
                  </a:moveTo>
                  <a:lnTo>
                    <a:pt x="137" y="31"/>
                  </a:lnTo>
                  <a:lnTo>
                    <a:pt x="25" y="104"/>
                  </a:lnTo>
                  <a:lnTo>
                    <a:pt x="62"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5" name="Line 898"/>
            <p:cNvSpPr>
              <a:spLocks noChangeShapeType="1"/>
            </p:cNvSpPr>
            <p:nvPr/>
          </p:nvSpPr>
          <p:spPr bwMode="auto">
            <a:xfrm flipV="1">
              <a:off x="2104" y="2819"/>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6" name="Freeform 899"/>
            <p:cNvSpPr>
              <a:spLocks/>
            </p:cNvSpPr>
            <p:nvPr/>
          </p:nvSpPr>
          <p:spPr bwMode="auto">
            <a:xfrm>
              <a:off x="2241" y="2788"/>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7" name="Line 900"/>
            <p:cNvSpPr>
              <a:spLocks noChangeShapeType="1"/>
            </p:cNvSpPr>
            <p:nvPr/>
          </p:nvSpPr>
          <p:spPr bwMode="auto">
            <a:xfrm flipV="1">
              <a:off x="1692" y="2881"/>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8" name="Freeform 901"/>
            <p:cNvSpPr>
              <a:spLocks/>
            </p:cNvSpPr>
            <p:nvPr/>
          </p:nvSpPr>
          <p:spPr bwMode="auto">
            <a:xfrm>
              <a:off x="1829" y="2850"/>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9" name="Line 902"/>
            <p:cNvSpPr>
              <a:spLocks noChangeShapeType="1"/>
            </p:cNvSpPr>
            <p:nvPr/>
          </p:nvSpPr>
          <p:spPr bwMode="auto">
            <a:xfrm flipV="1">
              <a:off x="2877" y="2695"/>
              <a:ext cx="2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0" name="Freeform 903"/>
            <p:cNvSpPr>
              <a:spLocks/>
            </p:cNvSpPr>
            <p:nvPr/>
          </p:nvSpPr>
          <p:spPr bwMode="auto">
            <a:xfrm>
              <a:off x="3014" y="2664"/>
              <a:ext cx="150" cy="103"/>
            </a:xfrm>
            <a:custGeom>
              <a:avLst/>
              <a:gdLst>
                <a:gd name="T0" fmla="*/ 0 w 150"/>
                <a:gd name="T1" fmla="*/ 0 h 103"/>
                <a:gd name="T2" fmla="*/ 150 w 150"/>
                <a:gd name="T3" fmla="*/ 31 h 103"/>
                <a:gd name="T4" fmla="*/ 25 w 150"/>
                <a:gd name="T5" fmla="*/ 103 h 103"/>
                <a:gd name="T6" fmla="*/ 75 w 150"/>
                <a:gd name="T7" fmla="*/ 41 h 103"/>
                <a:gd name="T8" fmla="*/ 0 w 150"/>
                <a:gd name="T9" fmla="*/ 0 h 103"/>
              </a:gdLst>
              <a:ahLst/>
              <a:cxnLst>
                <a:cxn ang="0">
                  <a:pos x="T0" y="T1"/>
                </a:cxn>
                <a:cxn ang="0">
                  <a:pos x="T2" y="T3"/>
                </a:cxn>
                <a:cxn ang="0">
                  <a:pos x="T4" y="T5"/>
                </a:cxn>
                <a:cxn ang="0">
                  <a:pos x="T6" y="T7"/>
                </a:cxn>
                <a:cxn ang="0">
                  <a:pos x="T8" y="T9"/>
                </a:cxn>
              </a:cxnLst>
              <a:rect l="0" t="0" r="r" b="b"/>
              <a:pathLst>
                <a:path w="150" h="103">
                  <a:moveTo>
                    <a:pt x="0" y="0"/>
                  </a:moveTo>
                  <a:lnTo>
                    <a:pt x="150" y="31"/>
                  </a:lnTo>
                  <a:lnTo>
                    <a:pt x="25" y="103"/>
                  </a:lnTo>
                  <a:lnTo>
                    <a:pt x="75"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21" name="Rectangle 904"/>
            <p:cNvSpPr>
              <a:spLocks noChangeArrowheads="1"/>
            </p:cNvSpPr>
            <p:nvPr/>
          </p:nvSpPr>
          <p:spPr bwMode="auto">
            <a:xfrm>
              <a:off x="5996" y="2291"/>
              <a:ext cx="67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analysis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2" name="Rectangle 905"/>
            <p:cNvSpPr>
              <a:spLocks noChangeArrowheads="1"/>
            </p:cNvSpPr>
            <p:nvPr/>
          </p:nvSpPr>
          <p:spPr bwMode="auto">
            <a:xfrm>
              <a:off x="5996" y="2457"/>
              <a:ext cx="5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design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3" name="Rectangle 906"/>
            <p:cNvSpPr>
              <a:spLocks noChangeArrowheads="1"/>
            </p:cNvSpPr>
            <p:nvPr/>
          </p:nvSpPr>
          <p:spPr bwMode="auto">
            <a:xfrm>
              <a:off x="4499" y="3690"/>
              <a:ext cx="43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code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4" name="Rectangle 907"/>
            <p:cNvSpPr>
              <a:spLocks noChangeArrowheads="1"/>
            </p:cNvSpPr>
            <p:nvPr/>
          </p:nvSpPr>
          <p:spPr bwMode="auto">
            <a:xfrm>
              <a:off x="4499" y="3856"/>
              <a:ext cx="31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test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5" name="Rectangle 908"/>
            <p:cNvSpPr>
              <a:spLocks noChangeArrowheads="1"/>
            </p:cNvSpPr>
            <p:nvPr/>
          </p:nvSpPr>
          <p:spPr bwMode="auto">
            <a:xfrm>
              <a:off x="3513" y="1099"/>
              <a:ext cx="8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estimation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6" name="Rectangle 909"/>
            <p:cNvSpPr>
              <a:spLocks noChangeArrowheads="1"/>
            </p:cNvSpPr>
            <p:nvPr/>
          </p:nvSpPr>
          <p:spPr bwMode="auto">
            <a:xfrm>
              <a:off x="3513" y="1265"/>
              <a:ext cx="86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scheduling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7" name="Rectangle 910"/>
            <p:cNvSpPr>
              <a:spLocks noChangeArrowheads="1"/>
            </p:cNvSpPr>
            <p:nvPr/>
          </p:nvSpPr>
          <p:spPr bwMode="auto">
            <a:xfrm>
              <a:off x="3513" y="1431"/>
              <a:ext cx="9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risk analysis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917" name="Rectangle 2"/>
          <p:cNvSpPr>
            <a:spLocks noGrp="1" noChangeArrowheads="1"/>
          </p:cNvSpPr>
          <p:nvPr>
            <p:ph type="title"/>
          </p:nvPr>
        </p:nvSpPr>
        <p:spPr>
          <a:xfrm>
            <a:off x="609600" y="433745"/>
            <a:ext cx="10972800" cy="725142"/>
          </a:xfrm>
        </p:spPr>
        <p:txBody>
          <a:bodyPr>
            <a:noAutofit/>
          </a:bodyPr>
          <a:lstStyle/>
          <a:p>
            <a:pPr marL="541338" indent="-541338">
              <a:defRPr/>
            </a:pPr>
            <a:r>
              <a:rPr lang="en-MY" sz="2800" dirty="0"/>
              <a:t>5. Evolutionary Software Process Model: </a:t>
            </a:r>
            <a:br>
              <a:rPr lang="en-MY" sz="2800" dirty="0"/>
            </a:br>
            <a:r>
              <a:rPr lang="en-MY" sz="2800" dirty="0"/>
              <a:t>Spiral Model Example</a:t>
            </a:r>
            <a:endParaRPr sz="2800" dirty="0"/>
          </a:p>
        </p:txBody>
      </p:sp>
      <p:sp>
        <p:nvSpPr>
          <p:cNvPr id="8" name="Line Callout 1 7"/>
          <p:cNvSpPr/>
          <p:nvPr/>
        </p:nvSpPr>
        <p:spPr>
          <a:xfrm>
            <a:off x="7467600" y="1066800"/>
            <a:ext cx="2895600" cy="1219200"/>
          </a:xfrm>
          <a:prstGeom prst="borderCallout1">
            <a:avLst>
              <a:gd name="adj1" fmla="val 18750"/>
              <a:gd name="adj2" fmla="val -8333"/>
              <a:gd name="adj3" fmla="val 196410"/>
              <a:gd name="adj4" fmla="val -43374"/>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Adjust time and cost needed</a:t>
            </a:r>
          </a:p>
        </p:txBody>
      </p:sp>
    </p:spTree>
    <p:extLst>
      <p:ext uri="{BB962C8B-B14F-4D97-AF65-F5344CB8AC3E}">
        <p14:creationId xmlns:p14="http://schemas.microsoft.com/office/powerpoint/2010/main" val="323197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anim calcmode="discrete" valueType="clr">
                                      <p:cBhvr override="childStyle">
                                        <p:cTn id="7"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
                                        </p:tgtEl>
                                        <p:attrNameLst>
                                          <p:attrName>fillcolor</p:attrName>
                                        </p:attrNameLst>
                                      </p:cBhvr>
                                      <p:tavLst>
                                        <p:tav tm="0">
                                          <p:val>
                                            <p:clrVal>
                                              <a:schemeClr val="accent2"/>
                                            </p:clrVal>
                                          </p:val>
                                        </p:tav>
                                        <p:tav tm="50000">
                                          <p:val>
                                            <p:clrVal>
                                              <a:schemeClr val="hlink"/>
                                            </p:clrVal>
                                          </p:val>
                                        </p:tav>
                                      </p:tavLst>
                                    </p:anim>
                                    <p:set>
                                      <p:cBhvr>
                                        <p:cTn id="9" dur="80"/>
                                        <p:tgtEl>
                                          <p:spTgt spid="8"/>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7"/>
                                        </p:tgtEl>
                                        <p:attrNameLst>
                                          <p:attrName>style.visibility</p:attrName>
                                        </p:attrNameLst>
                                      </p:cBhvr>
                                      <p:to>
                                        <p:strVal val="visible"/>
                                      </p:to>
                                    </p:set>
                                    <p:anim calcmode="discrete" valueType="clr">
                                      <p:cBhvr override="childStyle">
                                        <p:cTn id="14"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7"/>
                                        </p:tgtEl>
                                        <p:attrNameLst>
                                          <p:attrName>fillcolor</p:attrName>
                                        </p:attrNameLst>
                                      </p:cBhvr>
                                      <p:tavLst>
                                        <p:tav tm="0">
                                          <p:val>
                                            <p:clrVal>
                                              <a:schemeClr val="accent2"/>
                                            </p:clrVal>
                                          </p:val>
                                        </p:tav>
                                        <p:tav tm="50000">
                                          <p:val>
                                            <p:clrVal>
                                              <a:schemeClr val="hlink"/>
                                            </p:clrVal>
                                          </p:val>
                                        </p:tav>
                                      </p:tavLst>
                                    </p:anim>
                                    <p:set>
                                      <p:cBhvr>
                                        <p:cTn id="16"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5"/>
          <p:cNvSpPr>
            <a:spLocks noGrp="1"/>
          </p:cNvSpPr>
          <p:nvPr>
            <p:ph type="sldNum" sz="quarter" idx="12"/>
          </p:nvPr>
        </p:nvSpPr>
        <p:spPr bwMode="auto">
          <a:noFill/>
          <a:ln>
            <a:miter lim="800000"/>
            <a:headEnd/>
            <a:tailEnd/>
          </a:ln>
        </p:spPr>
        <p:txBody>
          <a:bodyPr/>
          <a:lstStyle/>
          <a:p>
            <a:fld id="{88DB3526-D103-4646-933F-88E2B07E43F6}" type="slidenum">
              <a:rPr lang="en-US" altLang="en-US" smtClean="0"/>
              <a:pPr/>
              <a:t>65</a:t>
            </a:fld>
            <a:endParaRPr lang="en-US" altLang="en-US"/>
          </a:p>
        </p:txBody>
      </p:sp>
      <p:sp>
        <p:nvSpPr>
          <p:cNvPr id="9" name="Rectangle 8"/>
          <p:cNvSpPr/>
          <p:nvPr/>
        </p:nvSpPr>
        <p:spPr>
          <a:xfrm>
            <a:off x="8763000" y="3200400"/>
            <a:ext cx="1676400" cy="4572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Modeling</a:t>
            </a:r>
            <a:endParaRPr lang="en-MY" dirty="0"/>
          </a:p>
        </p:txBody>
      </p:sp>
      <p:grpSp>
        <p:nvGrpSpPr>
          <p:cNvPr id="2" name="Group 4"/>
          <p:cNvGrpSpPr>
            <a:grpSpLocks noChangeAspect="1"/>
          </p:cNvGrpSpPr>
          <p:nvPr/>
        </p:nvGrpSpPr>
        <p:grpSpPr bwMode="auto">
          <a:xfrm>
            <a:off x="1695450" y="1463675"/>
            <a:ext cx="8893176" cy="4954588"/>
            <a:chOff x="1068" y="922"/>
            <a:chExt cx="5602" cy="3121"/>
          </a:xfrm>
        </p:grpSpPr>
        <p:grpSp>
          <p:nvGrpSpPr>
            <p:cNvPr id="4" name="Group 205"/>
            <p:cNvGrpSpPr>
              <a:grpSpLocks/>
            </p:cNvGrpSpPr>
            <p:nvPr/>
          </p:nvGrpSpPr>
          <p:grpSpPr bwMode="auto">
            <a:xfrm>
              <a:off x="1330" y="1793"/>
              <a:ext cx="4429" cy="1679"/>
              <a:chOff x="1330" y="1793"/>
              <a:chExt cx="4429" cy="1679"/>
            </a:xfrm>
          </p:grpSpPr>
          <p:sp>
            <p:nvSpPr>
              <p:cNvPr id="50827" name="Line 5"/>
              <p:cNvSpPr>
                <a:spLocks noChangeShapeType="1"/>
              </p:cNvSpPr>
              <p:nvPr/>
            </p:nvSpPr>
            <p:spPr bwMode="auto">
              <a:xfrm>
                <a:off x="1330"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8" name="Line 6"/>
              <p:cNvSpPr>
                <a:spLocks noChangeShapeType="1"/>
              </p:cNvSpPr>
              <p:nvPr/>
            </p:nvSpPr>
            <p:spPr bwMode="auto">
              <a:xfrm>
                <a:off x="1343"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9" name="Line 7"/>
              <p:cNvSpPr>
                <a:spLocks noChangeShapeType="1"/>
              </p:cNvSpPr>
              <p:nvPr/>
            </p:nvSpPr>
            <p:spPr bwMode="auto">
              <a:xfrm>
                <a:off x="1343" y="2674"/>
                <a:ext cx="25"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0" name="Line 8"/>
              <p:cNvSpPr>
                <a:spLocks noChangeShapeType="1"/>
              </p:cNvSpPr>
              <p:nvPr/>
            </p:nvSpPr>
            <p:spPr bwMode="auto">
              <a:xfrm>
                <a:off x="1368"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1" name="Line 9"/>
              <p:cNvSpPr>
                <a:spLocks noChangeShapeType="1"/>
              </p:cNvSpPr>
              <p:nvPr/>
            </p:nvSpPr>
            <p:spPr bwMode="auto">
              <a:xfrm>
                <a:off x="1368" y="2767"/>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2" name="Line 10"/>
              <p:cNvSpPr>
                <a:spLocks noChangeShapeType="1"/>
              </p:cNvSpPr>
              <p:nvPr/>
            </p:nvSpPr>
            <p:spPr bwMode="auto">
              <a:xfrm>
                <a:off x="1430"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3" name="Line 11"/>
              <p:cNvSpPr>
                <a:spLocks noChangeShapeType="1"/>
              </p:cNvSpPr>
              <p:nvPr/>
            </p:nvSpPr>
            <p:spPr bwMode="auto">
              <a:xfrm>
                <a:off x="1430"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4" name="Line 12"/>
              <p:cNvSpPr>
                <a:spLocks noChangeShapeType="1"/>
              </p:cNvSpPr>
              <p:nvPr/>
            </p:nvSpPr>
            <p:spPr bwMode="auto">
              <a:xfrm>
                <a:off x="1505"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5" name="Line 13"/>
              <p:cNvSpPr>
                <a:spLocks noChangeShapeType="1"/>
              </p:cNvSpPr>
              <p:nvPr/>
            </p:nvSpPr>
            <p:spPr bwMode="auto">
              <a:xfrm>
                <a:off x="1505"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6" name="Line 14"/>
              <p:cNvSpPr>
                <a:spLocks noChangeShapeType="1"/>
              </p:cNvSpPr>
              <p:nvPr/>
            </p:nvSpPr>
            <p:spPr bwMode="auto">
              <a:xfrm>
                <a:off x="1592"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7" name="Line 15"/>
              <p:cNvSpPr>
                <a:spLocks noChangeShapeType="1"/>
              </p:cNvSpPr>
              <p:nvPr/>
            </p:nvSpPr>
            <p:spPr bwMode="auto">
              <a:xfrm>
                <a:off x="1592" y="3016"/>
                <a:ext cx="11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8" name="Line 16"/>
              <p:cNvSpPr>
                <a:spLocks noChangeShapeType="1"/>
              </p:cNvSpPr>
              <p:nvPr/>
            </p:nvSpPr>
            <p:spPr bwMode="auto">
              <a:xfrm>
                <a:off x="170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9" name="Line 17"/>
              <p:cNvSpPr>
                <a:spLocks noChangeShapeType="1"/>
              </p:cNvSpPr>
              <p:nvPr/>
            </p:nvSpPr>
            <p:spPr bwMode="auto">
              <a:xfrm>
                <a:off x="1705" y="3089"/>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0" name="Line 18"/>
              <p:cNvSpPr>
                <a:spLocks noChangeShapeType="1"/>
              </p:cNvSpPr>
              <p:nvPr/>
            </p:nvSpPr>
            <p:spPr bwMode="auto">
              <a:xfrm>
                <a:off x="1829"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1" name="Line 19"/>
              <p:cNvSpPr>
                <a:spLocks noChangeShapeType="1"/>
              </p:cNvSpPr>
              <p:nvPr/>
            </p:nvSpPr>
            <p:spPr bwMode="auto">
              <a:xfrm>
                <a:off x="1829" y="3151"/>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2" name="Line 20"/>
              <p:cNvSpPr>
                <a:spLocks noChangeShapeType="1"/>
              </p:cNvSpPr>
              <p:nvPr/>
            </p:nvSpPr>
            <p:spPr bwMode="auto">
              <a:xfrm>
                <a:off x="1979"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3" name="Line 21"/>
              <p:cNvSpPr>
                <a:spLocks noChangeShapeType="1"/>
              </p:cNvSpPr>
              <p:nvPr/>
            </p:nvSpPr>
            <p:spPr bwMode="auto">
              <a:xfrm>
                <a:off x="1979"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4" name="Line 22"/>
              <p:cNvSpPr>
                <a:spLocks noChangeShapeType="1"/>
              </p:cNvSpPr>
              <p:nvPr/>
            </p:nvSpPr>
            <p:spPr bwMode="auto">
              <a:xfrm>
                <a:off x="2303"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5" name="Line 23"/>
              <p:cNvSpPr>
                <a:spLocks noChangeShapeType="1"/>
              </p:cNvSpPr>
              <p:nvPr/>
            </p:nvSpPr>
            <p:spPr bwMode="auto">
              <a:xfrm>
                <a:off x="2303" y="3327"/>
                <a:ext cx="3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6" name="Line 24"/>
              <p:cNvSpPr>
                <a:spLocks noChangeShapeType="1"/>
              </p:cNvSpPr>
              <p:nvPr/>
            </p:nvSpPr>
            <p:spPr bwMode="auto">
              <a:xfrm>
                <a:off x="2678"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7" name="Line 25"/>
              <p:cNvSpPr>
                <a:spLocks noChangeShapeType="1"/>
              </p:cNvSpPr>
              <p:nvPr/>
            </p:nvSpPr>
            <p:spPr bwMode="auto">
              <a:xfrm>
                <a:off x="2678" y="3410"/>
                <a:ext cx="424"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8" name="Line 26"/>
              <p:cNvSpPr>
                <a:spLocks noChangeShapeType="1"/>
              </p:cNvSpPr>
              <p:nvPr/>
            </p:nvSpPr>
            <p:spPr bwMode="auto">
              <a:xfrm>
                <a:off x="3102"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9" name="Line 27"/>
              <p:cNvSpPr>
                <a:spLocks noChangeShapeType="1"/>
              </p:cNvSpPr>
              <p:nvPr/>
            </p:nvSpPr>
            <p:spPr bwMode="auto">
              <a:xfrm>
                <a:off x="3102" y="3462"/>
                <a:ext cx="436"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0" name="Line 28"/>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1" name="Line 29"/>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2" name="Line 30"/>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3" name="Line 31"/>
              <p:cNvSpPr>
                <a:spLocks noChangeShapeType="1"/>
              </p:cNvSpPr>
              <p:nvPr/>
            </p:nvSpPr>
            <p:spPr bwMode="auto">
              <a:xfrm flipV="1">
                <a:off x="3538" y="3462"/>
                <a:ext cx="44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4" name="Line 32"/>
              <p:cNvSpPr>
                <a:spLocks noChangeShapeType="1"/>
              </p:cNvSpPr>
              <p:nvPr/>
            </p:nvSpPr>
            <p:spPr bwMode="auto">
              <a:xfrm>
                <a:off x="3987"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5" name="Line 33"/>
              <p:cNvSpPr>
                <a:spLocks noChangeShapeType="1"/>
              </p:cNvSpPr>
              <p:nvPr/>
            </p:nvSpPr>
            <p:spPr bwMode="auto">
              <a:xfrm flipV="1">
                <a:off x="3987" y="3410"/>
                <a:ext cx="4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6" name="Line 34"/>
              <p:cNvSpPr>
                <a:spLocks noChangeShapeType="1"/>
              </p:cNvSpPr>
              <p:nvPr/>
            </p:nvSpPr>
            <p:spPr bwMode="auto">
              <a:xfrm>
                <a:off x="4412"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7" name="Line 35"/>
              <p:cNvSpPr>
                <a:spLocks noChangeShapeType="1"/>
              </p:cNvSpPr>
              <p:nvPr/>
            </p:nvSpPr>
            <p:spPr bwMode="auto">
              <a:xfrm flipV="1">
                <a:off x="4412" y="3327"/>
                <a:ext cx="3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8" name="Line 36"/>
              <p:cNvSpPr>
                <a:spLocks noChangeShapeType="1"/>
              </p:cNvSpPr>
              <p:nvPr/>
            </p:nvSpPr>
            <p:spPr bwMode="auto">
              <a:xfrm>
                <a:off x="4786"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9" name="Line 37"/>
              <p:cNvSpPr>
                <a:spLocks noChangeShapeType="1"/>
              </p:cNvSpPr>
              <p:nvPr/>
            </p:nvSpPr>
            <p:spPr bwMode="auto">
              <a:xfrm flipV="1">
                <a:off x="4786"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0" name="Line 38"/>
              <p:cNvSpPr>
                <a:spLocks noChangeShapeType="1"/>
              </p:cNvSpPr>
              <p:nvPr/>
            </p:nvSpPr>
            <p:spPr bwMode="auto">
              <a:xfrm>
                <a:off x="511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1" name="Line 39"/>
              <p:cNvSpPr>
                <a:spLocks noChangeShapeType="1"/>
              </p:cNvSpPr>
              <p:nvPr/>
            </p:nvSpPr>
            <p:spPr bwMode="auto">
              <a:xfrm flipV="1">
                <a:off x="5110" y="3151"/>
                <a:ext cx="1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2" name="Line 40"/>
              <p:cNvSpPr>
                <a:spLocks noChangeShapeType="1"/>
              </p:cNvSpPr>
              <p:nvPr/>
            </p:nvSpPr>
            <p:spPr bwMode="auto">
              <a:xfrm>
                <a:off x="5247"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3" name="Line 41"/>
              <p:cNvSpPr>
                <a:spLocks noChangeShapeType="1"/>
              </p:cNvSpPr>
              <p:nvPr/>
            </p:nvSpPr>
            <p:spPr bwMode="auto">
              <a:xfrm flipV="1">
                <a:off x="5247" y="3089"/>
                <a:ext cx="1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4" name="Line 42"/>
              <p:cNvSpPr>
                <a:spLocks noChangeShapeType="1"/>
              </p:cNvSpPr>
              <p:nvPr/>
            </p:nvSpPr>
            <p:spPr bwMode="auto">
              <a:xfrm>
                <a:off x="538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5" name="Line 43"/>
              <p:cNvSpPr>
                <a:spLocks noChangeShapeType="1"/>
              </p:cNvSpPr>
              <p:nvPr/>
            </p:nvSpPr>
            <p:spPr bwMode="auto">
              <a:xfrm flipV="1">
                <a:off x="5385" y="3016"/>
                <a:ext cx="1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6" name="Line 44"/>
              <p:cNvSpPr>
                <a:spLocks noChangeShapeType="1"/>
              </p:cNvSpPr>
              <p:nvPr/>
            </p:nvSpPr>
            <p:spPr bwMode="auto">
              <a:xfrm>
                <a:off x="5497"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7" name="Line 45"/>
              <p:cNvSpPr>
                <a:spLocks noChangeShapeType="1"/>
              </p:cNvSpPr>
              <p:nvPr/>
            </p:nvSpPr>
            <p:spPr bwMode="auto">
              <a:xfrm flipV="1">
                <a:off x="5497"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8" name="Line 46"/>
              <p:cNvSpPr>
                <a:spLocks noChangeShapeType="1"/>
              </p:cNvSpPr>
              <p:nvPr/>
            </p:nvSpPr>
            <p:spPr bwMode="auto">
              <a:xfrm>
                <a:off x="5584"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9" name="Line 47"/>
              <p:cNvSpPr>
                <a:spLocks noChangeShapeType="1"/>
              </p:cNvSpPr>
              <p:nvPr/>
            </p:nvSpPr>
            <p:spPr bwMode="auto">
              <a:xfrm flipV="1">
                <a:off x="5584"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0" name="Line 48"/>
              <p:cNvSpPr>
                <a:spLocks noChangeShapeType="1"/>
              </p:cNvSpPr>
              <p:nvPr/>
            </p:nvSpPr>
            <p:spPr bwMode="auto">
              <a:xfrm>
                <a:off x="5659"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1" name="Line 49"/>
              <p:cNvSpPr>
                <a:spLocks noChangeShapeType="1"/>
              </p:cNvSpPr>
              <p:nvPr/>
            </p:nvSpPr>
            <p:spPr bwMode="auto">
              <a:xfrm flipV="1">
                <a:off x="5659" y="2767"/>
                <a:ext cx="50"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2" name="Line 50"/>
              <p:cNvSpPr>
                <a:spLocks noChangeShapeType="1"/>
              </p:cNvSpPr>
              <p:nvPr/>
            </p:nvSpPr>
            <p:spPr bwMode="auto">
              <a:xfrm>
                <a:off x="5709"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3" name="Line 51"/>
              <p:cNvSpPr>
                <a:spLocks noChangeShapeType="1"/>
              </p:cNvSpPr>
              <p:nvPr/>
            </p:nvSpPr>
            <p:spPr bwMode="auto">
              <a:xfrm flipV="1">
                <a:off x="5709" y="2674"/>
                <a:ext cx="3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4" name="Line 52"/>
              <p:cNvSpPr>
                <a:spLocks noChangeShapeType="1"/>
              </p:cNvSpPr>
              <p:nvPr/>
            </p:nvSpPr>
            <p:spPr bwMode="auto">
              <a:xfrm>
                <a:off x="5746"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5" name="Line 53"/>
              <p:cNvSpPr>
                <a:spLocks noChangeShapeType="1"/>
              </p:cNvSpPr>
              <p:nvPr/>
            </p:nvSpPr>
            <p:spPr bwMode="auto">
              <a:xfrm flipV="1">
                <a:off x="5746"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6" name="Line 54"/>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7" name="Line 55"/>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8" name="Line 56"/>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9" name="Line 57"/>
              <p:cNvSpPr>
                <a:spLocks noChangeShapeType="1"/>
              </p:cNvSpPr>
              <p:nvPr/>
            </p:nvSpPr>
            <p:spPr bwMode="auto">
              <a:xfrm flipH="1" flipV="1">
                <a:off x="5746" y="2508"/>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0" name="Line 58"/>
              <p:cNvSpPr>
                <a:spLocks noChangeShapeType="1"/>
              </p:cNvSpPr>
              <p:nvPr/>
            </p:nvSpPr>
            <p:spPr bwMode="auto">
              <a:xfrm>
                <a:off x="5746"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1" name="Line 59"/>
              <p:cNvSpPr>
                <a:spLocks noChangeShapeType="1"/>
              </p:cNvSpPr>
              <p:nvPr/>
            </p:nvSpPr>
            <p:spPr bwMode="auto">
              <a:xfrm flipH="1" flipV="1">
                <a:off x="5721"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2" name="Line 60"/>
              <p:cNvSpPr>
                <a:spLocks noChangeShapeType="1"/>
              </p:cNvSpPr>
              <p:nvPr/>
            </p:nvSpPr>
            <p:spPr bwMode="auto">
              <a:xfrm>
                <a:off x="5721"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3" name="Line 61"/>
              <p:cNvSpPr>
                <a:spLocks noChangeShapeType="1"/>
              </p:cNvSpPr>
              <p:nvPr/>
            </p:nvSpPr>
            <p:spPr bwMode="auto">
              <a:xfrm flipH="1" flipV="1">
                <a:off x="5671"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4" name="Line 62"/>
              <p:cNvSpPr>
                <a:spLocks noChangeShapeType="1"/>
              </p:cNvSpPr>
              <p:nvPr/>
            </p:nvSpPr>
            <p:spPr bwMode="auto">
              <a:xfrm>
                <a:off x="5671"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5" name="Line 63"/>
              <p:cNvSpPr>
                <a:spLocks noChangeShapeType="1"/>
              </p:cNvSpPr>
              <p:nvPr/>
            </p:nvSpPr>
            <p:spPr bwMode="auto">
              <a:xfrm flipH="1" flipV="1">
                <a:off x="5609" y="2280"/>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6" name="Line 64"/>
              <p:cNvSpPr>
                <a:spLocks noChangeShapeType="1"/>
              </p:cNvSpPr>
              <p:nvPr/>
            </p:nvSpPr>
            <p:spPr bwMode="auto">
              <a:xfrm>
                <a:off x="5609"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7" name="Line 65"/>
              <p:cNvSpPr>
                <a:spLocks noChangeShapeType="1"/>
              </p:cNvSpPr>
              <p:nvPr/>
            </p:nvSpPr>
            <p:spPr bwMode="auto">
              <a:xfrm flipH="1" flipV="1">
                <a:off x="5522"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8" name="Line 66"/>
              <p:cNvSpPr>
                <a:spLocks noChangeShapeType="1"/>
              </p:cNvSpPr>
              <p:nvPr/>
            </p:nvSpPr>
            <p:spPr bwMode="auto">
              <a:xfrm>
                <a:off x="5522"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9" name="Line 67"/>
              <p:cNvSpPr>
                <a:spLocks noChangeShapeType="1"/>
              </p:cNvSpPr>
              <p:nvPr/>
            </p:nvSpPr>
            <p:spPr bwMode="auto">
              <a:xfrm flipH="1" flipV="1">
                <a:off x="5422"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0" name="Line 68"/>
              <p:cNvSpPr>
                <a:spLocks noChangeShapeType="1"/>
              </p:cNvSpPr>
              <p:nvPr/>
            </p:nvSpPr>
            <p:spPr bwMode="auto">
              <a:xfrm>
                <a:off x="5422"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1" name="Line 69"/>
              <p:cNvSpPr>
                <a:spLocks noChangeShapeType="1"/>
              </p:cNvSpPr>
              <p:nvPr/>
            </p:nvSpPr>
            <p:spPr bwMode="auto">
              <a:xfrm flipH="1" flipV="1">
                <a:off x="5310"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2" name="Line 70"/>
              <p:cNvSpPr>
                <a:spLocks noChangeShapeType="1"/>
              </p:cNvSpPr>
              <p:nvPr/>
            </p:nvSpPr>
            <p:spPr bwMode="auto">
              <a:xfrm>
                <a:off x="5310"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3" name="Line 71"/>
              <p:cNvSpPr>
                <a:spLocks noChangeShapeType="1"/>
              </p:cNvSpPr>
              <p:nvPr/>
            </p:nvSpPr>
            <p:spPr bwMode="auto">
              <a:xfrm flipH="1" flipV="1">
                <a:off x="5185"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4" name="Line 72"/>
              <p:cNvSpPr>
                <a:spLocks noChangeShapeType="1"/>
              </p:cNvSpPr>
              <p:nvPr/>
            </p:nvSpPr>
            <p:spPr bwMode="auto">
              <a:xfrm>
                <a:off x="5185"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5" name="Line 73"/>
              <p:cNvSpPr>
                <a:spLocks noChangeShapeType="1"/>
              </p:cNvSpPr>
              <p:nvPr/>
            </p:nvSpPr>
            <p:spPr bwMode="auto">
              <a:xfrm flipH="1" flipV="1">
                <a:off x="4886" y="1928"/>
                <a:ext cx="299"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6" name="Line 74"/>
              <p:cNvSpPr>
                <a:spLocks noChangeShapeType="1"/>
              </p:cNvSpPr>
              <p:nvPr/>
            </p:nvSpPr>
            <p:spPr bwMode="auto">
              <a:xfrm>
                <a:off x="4886"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7" name="Line 75"/>
              <p:cNvSpPr>
                <a:spLocks noChangeShapeType="1"/>
              </p:cNvSpPr>
              <p:nvPr/>
            </p:nvSpPr>
            <p:spPr bwMode="auto">
              <a:xfrm flipH="1" flipV="1">
                <a:off x="4549" y="1855"/>
                <a:ext cx="3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8" name="Line 76"/>
              <p:cNvSpPr>
                <a:spLocks noChangeShapeType="1"/>
              </p:cNvSpPr>
              <p:nvPr/>
            </p:nvSpPr>
            <p:spPr bwMode="auto">
              <a:xfrm>
                <a:off x="4549"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9" name="Line 77"/>
              <p:cNvSpPr>
                <a:spLocks noChangeShapeType="1"/>
              </p:cNvSpPr>
              <p:nvPr/>
            </p:nvSpPr>
            <p:spPr bwMode="auto">
              <a:xfrm flipH="1" flipV="1">
                <a:off x="4187" y="1814"/>
                <a:ext cx="3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0" name="Line 78"/>
              <p:cNvSpPr>
                <a:spLocks noChangeShapeType="1"/>
              </p:cNvSpPr>
              <p:nvPr/>
            </p:nvSpPr>
            <p:spPr bwMode="auto">
              <a:xfrm>
                <a:off x="4187"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1" name="Line 79"/>
              <p:cNvSpPr>
                <a:spLocks noChangeShapeType="1"/>
              </p:cNvSpPr>
              <p:nvPr/>
            </p:nvSpPr>
            <p:spPr bwMode="auto">
              <a:xfrm flipH="1" flipV="1">
                <a:off x="3788"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2" name="Line 80"/>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3" name="Line 81"/>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4" name="Line 82"/>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5" name="Line 83"/>
              <p:cNvSpPr>
                <a:spLocks noChangeShapeType="1"/>
              </p:cNvSpPr>
              <p:nvPr/>
            </p:nvSpPr>
            <p:spPr bwMode="auto">
              <a:xfrm flipH="1">
                <a:off x="3389"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6" name="Line 84"/>
              <p:cNvSpPr>
                <a:spLocks noChangeShapeType="1"/>
              </p:cNvSpPr>
              <p:nvPr/>
            </p:nvSpPr>
            <p:spPr bwMode="auto">
              <a:xfrm>
                <a:off x="3389"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7" name="Line 85"/>
              <p:cNvSpPr>
                <a:spLocks noChangeShapeType="1"/>
              </p:cNvSpPr>
              <p:nvPr/>
            </p:nvSpPr>
            <p:spPr bwMode="auto">
              <a:xfrm flipH="1">
                <a:off x="3014" y="1814"/>
                <a:ext cx="37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8" name="Line 86"/>
              <p:cNvSpPr>
                <a:spLocks noChangeShapeType="1"/>
              </p:cNvSpPr>
              <p:nvPr/>
            </p:nvSpPr>
            <p:spPr bwMode="auto">
              <a:xfrm>
                <a:off x="3014"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9" name="Line 87"/>
              <p:cNvSpPr>
                <a:spLocks noChangeShapeType="1"/>
              </p:cNvSpPr>
              <p:nvPr/>
            </p:nvSpPr>
            <p:spPr bwMode="auto">
              <a:xfrm flipH="1">
                <a:off x="2678" y="1855"/>
                <a:ext cx="336"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0" name="Line 88"/>
              <p:cNvSpPr>
                <a:spLocks noChangeShapeType="1"/>
              </p:cNvSpPr>
              <p:nvPr/>
            </p:nvSpPr>
            <p:spPr bwMode="auto">
              <a:xfrm>
                <a:off x="2678"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1" name="Line 89"/>
              <p:cNvSpPr>
                <a:spLocks noChangeShapeType="1"/>
              </p:cNvSpPr>
              <p:nvPr/>
            </p:nvSpPr>
            <p:spPr bwMode="auto">
              <a:xfrm flipH="1">
                <a:off x="2391" y="1928"/>
                <a:ext cx="287"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2" name="Line 90"/>
              <p:cNvSpPr>
                <a:spLocks noChangeShapeType="1"/>
              </p:cNvSpPr>
              <p:nvPr/>
            </p:nvSpPr>
            <p:spPr bwMode="auto">
              <a:xfrm>
                <a:off x="2391"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3" name="Line 91"/>
              <p:cNvSpPr>
                <a:spLocks noChangeShapeType="1"/>
              </p:cNvSpPr>
              <p:nvPr/>
            </p:nvSpPr>
            <p:spPr bwMode="auto">
              <a:xfrm flipH="1">
                <a:off x="2266"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4" name="Line 92"/>
              <p:cNvSpPr>
                <a:spLocks noChangeShapeType="1"/>
              </p:cNvSpPr>
              <p:nvPr/>
            </p:nvSpPr>
            <p:spPr bwMode="auto">
              <a:xfrm>
                <a:off x="2266"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5" name="Line 93"/>
              <p:cNvSpPr>
                <a:spLocks noChangeShapeType="1"/>
              </p:cNvSpPr>
              <p:nvPr/>
            </p:nvSpPr>
            <p:spPr bwMode="auto">
              <a:xfrm flipH="1">
                <a:off x="2154"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6" name="Line 94"/>
              <p:cNvSpPr>
                <a:spLocks noChangeShapeType="1"/>
              </p:cNvSpPr>
              <p:nvPr/>
            </p:nvSpPr>
            <p:spPr bwMode="auto">
              <a:xfrm>
                <a:off x="2154"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7" name="Line 95"/>
              <p:cNvSpPr>
                <a:spLocks noChangeShapeType="1"/>
              </p:cNvSpPr>
              <p:nvPr/>
            </p:nvSpPr>
            <p:spPr bwMode="auto">
              <a:xfrm flipH="1">
                <a:off x="2054"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8" name="Line 96"/>
              <p:cNvSpPr>
                <a:spLocks noChangeShapeType="1"/>
              </p:cNvSpPr>
              <p:nvPr/>
            </p:nvSpPr>
            <p:spPr bwMode="auto">
              <a:xfrm>
                <a:off x="2054"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9" name="Line 97"/>
              <p:cNvSpPr>
                <a:spLocks noChangeShapeType="1"/>
              </p:cNvSpPr>
              <p:nvPr/>
            </p:nvSpPr>
            <p:spPr bwMode="auto">
              <a:xfrm flipH="1">
                <a:off x="1967"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0" name="Line 98"/>
              <p:cNvSpPr>
                <a:spLocks noChangeShapeType="1"/>
              </p:cNvSpPr>
              <p:nvPr/>
            </p:nvSpPr>
            <p:spPr bwMode="auto">
              <a:xfrm>
                <a:off x="1967"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1" name="Line 99"/>
              <p:cNvSpPr>
                <a:spLocks noChangeShapeType="1"/>
              </p:cNvSpPr>
              <p:nvPr/>
            </p:nvSpPr>
            <p:spPr bwMode="auto">
              <a:xfrm flipH="1">
                <a:off x="1904" y="2280"/>
                <a:ext cx="6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2" name="Line 100"/>
              <p:cNvSpPr>
                <a:spLocks noChangeShapeType="1"/>
              </p:cNvSpPr>
              <p:nvPr/>
            </p:nvSpPr>
            <p:spPr bwMode="auto">
              <a:xfrm>
                <a:off x="1904"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3" name="Line 101"/>
              <p:cNvSpPr>
                <a:spLocks noChangeShapeType="1"/>
              </p:cNvSpPr>
              <p:nvPr/>
            </p:nvSpPr>
            <p:spPr bwMode="auto">
              <a:xfrm flipH="1">
                <a:off x="1854"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4" name="Line 102"/>
              <p:cNvSpPr>
                <a:spLocks noChangeShapeType="1"/>
              </p:cNvSpPr>
              <p:nvPr/>
            </p:nvSpPr>
            <p:spPr bwMode="auto">
              <a:xfrm>
                <a:off x="1854"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5" name="Line 103"/>
              <p:cNvSpPr>
                <a:spLocks noChangeShapeType="1"/>
              </p:cNvSpPr>
              <p:nvPr/>
            </p:nvSpPr>
            <p:spPr bwMode="auto">
              <a:xfrm flipH="1">
                <a:off x="1829"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6" name="Line 104"/>
              <p:cNvSpPr>
                <a:spLocks noChangeShapeType="1"/>
              </p:cNvSpPr>
              <p:nvPr/>
            </p:nvSpPr>
            <p:spPr bwMode="auto">
              <a:xfrm>
                <a:off x="1829"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7" name="Line 105"/>
              <p:cNvSpPr>
                <a:spLocks noChangeShapeType="1"/>
              </p:cNvSpPr>
              <p:nvPr/>
            </p:nvSpPr>
            <p:spPr bwMode="auto">
              <a:xfrm flipH="1">
                <a:off x="1817" y="2508"/>
                <a:ext cx="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8" name="Line 106"/>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9" name="Line 107"/>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0" name="Line 108"/>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1" name="Line 109"/>
              <p:cNvSpPr>
                <a:spLocks noChangeShapeType="1"/>
              </p:cNvSpPr>
              <p:nvPr/>
            </p:nvSpPr>
            <p:spPr bwMode="auto">
              <a:xfrm>
                <a:off x="1817" y="2591"/>
                <a:ext cx="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2" name="Line 110"/>
              <p:cNvSpPr>
                <a:spLocks noChangeShapeType="1"/>
              </p:cNvSpPr>
              <p:nvPr/>
            </p:nvSpPr>
            <p:spPr bwMode="auto">
              <a:xfrm>
                <a:off x="182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3" name="Line 111"/>
              <p:cNvSpPr>
                <a:spLocks noChangeShapeType="1"/>
              </p:cNvSpPr>
              <p:nvPr/>
            </p:nvSpPr>
            <p:spPr bwMode="auto">
              <a:xfrm>
                <a:off x="1829" y="2664"/>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4" name="Line 112"/>
              <p:cNvSpPr>
                <a:spLocks noChangeShapeType="1"/>
              </p:cNvSpPr>
              <p:nvPr/>
            </p:nvSpPr>
            <p:spPr bwMode="auto">
              <a:xfrm>
                <a:off x="1854"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5" name="Line 113"/>
              <p:cNvSpPr>
                <a:spLocks noChangeShapeType="1"/>
              </p:cNvSpPr>
              <p:nvPr/>
            </p:nvSpPr>
            <p:spPr bwMode="auto">
              <a:xfrm>
                <a:off x="1854" y="2736"/>
                <a:ext cx="5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6" name="Line 114"/>
              <p:cNvSpPr>
                <a:spLocks noChangeShapeType="1"/>
              </p:cNvSpPr>
              <p:nvPr/>
            </p:nvSpPr>
            <p:spPr bwMode="auto">
              <a:xfrm>
                <a:off x="1904"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7" name="Line 115"/>
              <p:cNvSpPr>
                <a:spLocks noChangeShapeType="1"/>
              </p:cNvSpPr>
              <p:nvPr/>
            </p:nvSpPr>
            <p:spPr bwMode="auto">
              <a:xfrm>
                <a:off x="1904" y="2809"/>
                <a:ext cx="6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8" name="Line 116"/>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9" name="Line 117"/>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0" name="Line 118"/>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1" name="Line 119"/>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2" name="Line 120"/>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3" name="Line 121"/>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4" name="Line 122"/>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5" name="Line 123"/>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6" name="Line 124"/>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7" name="Line 125"/>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8" name="Line 126"/>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9" name="Line 127"/>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0" name="Line 128"/>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1" name="Line 129"/>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2" name="Line 130"/>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3" name="Line 131"/>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4" name="Line 132"/>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5" name="Line 133"/>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6" name="Line 134"/>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7" name="Line 135"/>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8" name="Line 136"/>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9" name="Line 137"/>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0" name="Line 138"/>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1" name="Line 139"/>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2" name="Line 140"/>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3" name="Line 141"/>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4" name="Line 142"/>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5" name="Line 143"/>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6" name="Line 144"/>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7" name="Line 145"/>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8" name="Line 146"/>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9" name="Line 147"/>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0" name="Line 148"/>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1" name="Line 149"/>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2" name="Line 150"/>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3" name="Line 151"/>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4" name="Line 152"/>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5" name="Line 153"/>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6" name="Line 154"/>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7" name="Line 155"/>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8" name="Line 156"/>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9" name="Line 157"/>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0" name="Line 158"/>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1" name="Line 159"/>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2" name="Line 160"/>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3" name="Line 161"/>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4" name="Line 162"/>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5" name="Line 163"/>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6" name="Line 164"/>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7" name="Line 165"/>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8" name="Line 166"/>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9" name="Line 167"/>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0" name="Line 168"/>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1" name="Line 169"/>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2" name="Line 170"/>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3" name="Line 171"/>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4" name="Line 172"/>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5" name="Line 173"/>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6" name="Line 174"/>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7" name="Line 175"/>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8" name="Line 176"/>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9" name="Line 177"/>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0" name="Line 178"/>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1" name="Line 179"/>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2" name="Line 180"/>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3" name="Line 181"/>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4" name="Line 182"/>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5" name="Line 183"/>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6" name="Line 184"/>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7" name="Line 185"/>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8" name="Line 186"/>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9" name="Line 187"/>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0" name="Line 188"/>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1" name="Line 189"/>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2" name="Line 190"/>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3" name="Line 191"/>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4" name="Line 192"/>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5" name="Line 193"/>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6" name="Line 194"/>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7" name="Line 195"/>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8" name="Line 196"/>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9" name="Line 197"/>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0" name="Line 198"/>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1" name="Line 199"/>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2" name="Line 200"/>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3" name="Line 201"/>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4" name="Line 202"/>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5" name="Line 203"/>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6" name="Line 204"/>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5" name="Group 406"/>
            <p:cNvGrpSpPr>
              <a:grpSpLocks/>
            </p:cNvGrpSpPr>
            <p:nvPr/>
          </p:nvGrpSpPr>
          <p:grpSpPr bwMode="auto">
            <a:xfrm>
              <a:off x="1967" y="1938"/>
              <a:ext cx="3492" cy="1379"/>
              <a:chOff x="1967" y="1938"/>
              <a:chExt cx="3492" cy="1379"/>
            </a:xfrm>
          </p:grpSpPr>
          <p:sp>
            <p:nvSpPr>
              <p:cNvPr id="50627" name="Line 206"/>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8" name="Line 207"/>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9" name="Line 208"/>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0" name="Line 209"/>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1" name="Line 210"/>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2" name="Line 211"/>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3" name="Line 212"/>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4" name="Line 213"/>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5" name="Line 214"/>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6" name="Line 215"/>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7" name="Line 216"/>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8" name="Line 217"/>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9" name="Line 218"/>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0" name="Line 219"/>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1" name="Line 22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2" name="Line 22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3" name="Line 22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4" name="Line 22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5" name="Line 22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6" name="Line 22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7" name="Line 22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8" name="Line 22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9" name="Line 22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0" name="Line 22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1" name="Line 23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2" name="Line 23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3" name="Line 23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4" name="Line 23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5" name="Line 23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6" name="Line 23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7" name="Line 23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8" name="Line 23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9" name="Line 23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0" name="Line 23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1" name="Line 24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2" name="Line 24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3" name="Line 24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4" name="Line 24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5" name="Line 24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6" name="Line 24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7" name="Line 24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8" name="Line 24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9" name="Line 24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0" name="Line 24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1" name="Line 25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2" name="Line 25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3" name="Line 25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4" name="Line 25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5" name="Line 25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6" name="Line 25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7" name="Line 25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8" name="Line 25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9" name="Line 258"/>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0" name="Line 259"/>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1" name="Line 260"/>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2" name="Line 26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3" name="Line 26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4" name="Line 26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5" name="Line 264"/>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6" name="Line 265"/>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7" name="Line 266"/>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8" name="Line 26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9" name="Line 26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0" name="Line 26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1" name="Line 27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2" name="Line 27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3" name="Line 27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4" name="Line 27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5" name="Line 27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6" name="Line 27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7" name="Line 27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8" name="Line 27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9" name="Line 27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0" name="Line 27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1" name="Line 28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2" name="Line 28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3" name="Line 282"/>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4" name="Line 283"/>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5" name="Line 284"/>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6" name="Line 28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7" name="Line 28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8" name="Line 28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9" name="Line 28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0" name="Line 28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1" name="Line 29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2" name="Line 29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3" name="Line 29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4" name="Line 29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5" name="Line 29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6" name="Line 29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7" name="Line 29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8" name="Line 29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9" name="Line 29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0" name="Line 29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1" name="Line 30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2" name="Line 30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3" name="Line 30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4" name="Line 30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5" name="Line 30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6" name="Line 30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7" name="Line 30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8" name="Line 30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9" name="Line 30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0" name="Line 30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1" name="Line 31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2" name="Line 31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3" name="Line 31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4" name="Line 31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5" name="Line 31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6" name="Line 31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7" name="Line 31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8" name="Line 31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9" name="Line 31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0" name="Line 31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1" name="Line 32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2" name="Line 32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3" name="Line 32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4" name="Line 32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5" name="Line 32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6" name="Line 32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7" name="Line 32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8" name="Line 32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9" name="Line 32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0" name="Line 32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1" name="Line 33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2" name="Line 33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3" name="Line 33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4" name="Line 33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5" name="Line 33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6" name="Line 33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7" name="Line 33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8" name="Line 33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9" name="Line 33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0" name="Line 33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1" name="Line 34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2" name="Line 34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3" name="Line 34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4" name="Line 34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5" name="Line 34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6" name="Line 34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7" name="Line 34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8" name="Line 34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9" name="Line 348"/>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0" name="Line 349"/>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1" name="Line 350"/>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2" name="Line 351"/>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3" name="Line 352"/>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4" name="Line 35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5" name="Line 35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6" name="Line 35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7" name="Line 35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8" name="Line 35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9" name="Line 35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0" name="Line 35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1" name="Line 36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2" name="Line 36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3" name="Line 36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4" name="Line 36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5" name="Line 36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6" name="Line 36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7" name="Line 36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8" name="Line 36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9" name="Line 36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0" name="Line 36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1" name="Line 37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2" name="Line 37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3" name="Line 372"/>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4" name="Freeform 373"/>
              <p:cNvSpPr>
                <a:spLocks/>
              </p:cNvSpPr>
              <p:nvPr/>
            </p:nvSpPr>
            <p:spPr bwMode="auto">
              <a:xfrm>
                <a:off x="1967" y="1938"/>
                <a:ext cx="3492" cy="1379"/>
              </a:xfrm>
              <a:custGeom>
                <a:avLst/>
                <a:gdLst>
                  <a:gd name="T0" fmla="*/ 287 w 3492"/>
                  <a:gd name="T1" fmla="*/ 1130 h 1379"/>
                  <a:gd name="T2" fmla="*/ 561 w 3492"/>
                  <a:gd name="T3" fmla="*/ 1234 h 1379"/>
                  <a:gd name="T4" fmla="*/ 1272 w 3492"/>
                  <a:gd name="T5" fmla="*/ 1368 h 1379"/>
                  <a:gd name="T6" fmla="*/ 2045 w 3492"/>
                  <a:gd name="T7" fmla="*/ 1368 h 1379"/>
                  <a:gd name="T8" fmla="*/ 2968 w 3492"/>
                  <a:gd name="T9" fmla="*/ 1171 h 1379"/>
                  <a:gd name="T10" fmla="*/ 3280 w 3492"/>
                  <a:gd name="T11" fmla="*/ 995 h 1379"/>
                  <a:gd name="T12" fmla="*/ 3455 w 3492"/>
                  <a:gd name="T13" fmla="*/ 798 h 1379"/>
                  <a:gd name="T14" fmla="*/ 3492 w 3492"/>
                  <a:gd name="T15" fmla="*/ 653 h 1379"/>
                  <a:gd name="T16" fmla="*/ 3430 w 3492"/>
                  <a:gd name="T17" fmla="*/ 456 h 1379"/>
                  <a:gd name="T18" fmla="*/ 3031 w 3492"/>
                  <a:gd name="T19" fmla="*/ 197 h 1379"/>
                  <a:gd name="T20" fmla="*/ 2220 w 3492"/>
                  <a:gd name="T21" fmla="*/ 21 h 1379"/>
                  <a:gd name="T22" fmla="*/ 1571 w 3492"/>
                  <a:gd name="T23" fmla="*/ 21 h 1379"/>
                  <a:gd name="T24" fmla="*/ 748 w 3492"/>
                  <a:gd name="T25" fmla="*/ 197 h 1379"/>
                  <a:gd name="T26" fmla="*/ 349 w 3492"/>
                  <a:gd name="T27" fmla="*/ 456 h 1379"/>
                  <a:gd name="T28" fmla="*/ 287 w 3492"/>
                  <a:gd name="T29" fmla="*/ 653 h 1379"/>
                  <a:gd name="T30" fmla="*/ 311 w 3492"/>
                  <a:gd name="T31" fmla="*/ 767 h 1379"/>
                  <a:gd name="T32" fmla="*/ 399 w 3492"/>
                  <a:gd name="T33" fmla="*/ 881 h 1379"/>
                  <a:gd name="T34" fmla="*/ 623 w 3492"/>
                  <a:gd name="T35" fmla="*/ 1016 h 1379"/>
                  <a:gd name="T36" fmla="*/ 1397 w 3492"/>
                  <a:gd name="T37" fmla="*/ 1213 h 1379"/>
                  <a:gd name="T38" fmla="*/ 2008 w 3492"/>
                  <a:gd name="T39" fmla="*/ 1213 h 1379"/>
                  <a:gd name="T40" fmla="*/ 2731 w 3492"/>
                  <a:gd name="T41" fmla="*/ 1057 h 1379"/>
                  <a:gd name="T42" fmla="*/ 3081 w 3492"/>
                  <a:gd name="T43" fmla="*/ 819 h 1379"/>
                  <a:gd name="T44" fmla="*/ 3143 w 3492"/>
                  <a:gd name="T45" fmla="*/ 653 h 1379"/>
                  <a:gd name="T46" fmla="*/ 3056 w 3492"/>
                  <a:gd name="T47" fmla="*/ 456 h 1379"/>
                  <a:gd name="T48" fmla="*/ 2619 w 3492"/>
                  <a:gd name="T49" fmla="*/ 249 h 1379"/>
                  <a:gd name="T50" fmla="*/ 1933 w 3492"/>
                  <a:gd name="T51" fmla="*/ 166 h 1379"/>
                  <a:gd name="T52" fmla="*/ 1472 w 3492"/>
                  <a:gd name="T53" fmla="*/ 197 h 1379"/>
                  <a:gd name="T54" fmla="*/ 935 w 3492"/>
                  <a:gd name="T55" fmla="*/ 373 h 1379"/>
                  <a:gd name="T56" fmla="*/ 723 w 3492"/>
                  <a:gd name="T57" fmla="*/ 653 h 1379"/>
                  <a:gd name="T58" fmla="*/ 810 w 3492"/>
                  <a:gd name="T59" fmla="*/ 819 h 1379"/>
                  <a:gd name="T60" fmla="*/ 973 w 3492"/>
                  <a:gd name="T61" fmla="*/ 923 h 1379"/>
                  <a:gd name="T62" fmla="*/ 1309 w 3492"/>
                  <a:gd name="T63" fmla="*/ 1016 h 1379"/>
                  <a:gd name="T64" fmla="*/ 1734 w 3492"/>
                  <a:gd name="T65" fmla="*/ 1057 h 1379"/>
                  <a:gd name="T66" fmla="*/ 2307 w 3492"/>
                  <a:gd name="T67" fmla="*/ 985 h 1379"/>
                  <a:gd name="T68" fmla="*/ 2669 w 3492"/>
                  <a:gd name="T69" fmla="*/ 809 h 1379"/>
                  <a:gd name="T70" fmla="*/ 2756 w 3492"/>
                  <a:gd name="T71" fmla="*/ 653 h 1379"/>
                  <a:gd name="T72" fmla="*/ 2619 w 3492"/>
                  <a:gd name="T73" fmla="*/ 467 h 1379"/>
                  <a:gd name="T74" fmla="*/ 2257 w 3492"/>
                  <a:gd name="T75" fmla="*/ 353 h 1379"/>
                  <a:gd name="T76" fmla="*/ 1946 w 3492"/>
                  <a:gd name="T77" fmla="*/ 322 h 1379"/>
                  <a:gd name="T78" fmla="*/ 1497 w 3492"/>
                  <a:gd name="T79" fmla="*/ 384 h 1379"/>
                  <a:gd name="T80" fmla="*/ 1210 w 3492"/>
                  <a:gd name="T81" fmla="*/ 529 h 1379"/>
                  <a:gd name="T82" fmla="*/ 1147 w 3492"/>
                  <a:gd name="T83" fmla="*/ 653 h 1379"/>
                  <a:gd name="T84" fmla="*/ 1210 w 3492"/>
                  <a:gd name="T85" fmla="*/ 757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2" h="1379">
                    <a:moveTo>
                      <a:pt x="0" y="943"/>
                    </a:moveTo>
                    <a:lnTo>
                      <a:pt x="124" y="1037"/>
                    </a:lnTo>
                    <a:lnTo>
                      <a:pt x="287" y="1130"/>
                    </a:lnTo>
                    <a:lnTo>
                      <a:pt x="287" y="1130"/>
                    </a:lnTo>
                    <a:lnTo>
                      <a:pt x="424" y="1182"/>
                    </a:lnTo>
                    <a:lnTo>
                      <a:pt x="561" y="1234"/>
                    </a:lnTo>
                    <a:lnTo>
                      <a:pt x="723" y="1275"/>
                    </a:lnTo>
                    <a:lnTo>
                      <a:pt x="898" y="1317"/>
                    </a:lnTo>
                    <a:lnTo>
                      <a:pt x="1272" y="1368"/>
                    </a:lnTo>
                    <a:lnTo>
                      <a:pt x="1671" y="1379"/>
                    </a:lnTo>
                    <a:lnTo>
                      <a:pt x="1671" y="1379"/>
                    </a:lnTo>
                    <a:lnTo>
                      <a:pt x="2045" y="1368"/>
                    </a:lnTo>
                    <a:lnTo>
                      <a:pt x="2382" y="1327"/>
                    </a:lnTo>
                    <a:lnTo>
                      <a:pt x="2694" y="1254"/>
                    </a:lnTo>
                    <a:lnTo>
                      <a:pt x="2968" y="1171"/>
                    </a:lnTo>
                    <a:lnTo>
                      <a:pt x="3081" y="1120"/>
                    </a:lnTo>
                    <a:lnTo>
                      <a:pt x="3181" y="1057"/>
                    </a:lnTo>
                    <a:lnTo>
                      <a:pt x="3280" y="995"/>
                    </a:lnTo>
                    <a:lnTo>
                      <a:pt x="3355" y="933"/>
                    </a:lnTo>
                    <a:lnTo>
                      <a:pt x="3418" y="871"/>
                    </a:lnTo>
                    <a:lnTo>
                      <a:pt x="3455" y="798"/>
                    </a:lnTo>
                    <a:lnTo>
                      <a:pt x="3492" y="726"/>
                    </a:lnTo>
                    <a:lnTo>
                      <a:pt x="3492" y="653"/>
                    </a:lnTo>
                    <a:lnTo>
                      <a:pt x="3492" y="653"/>
                    </a:lnTo>
                    <a:lnTo>
                      <a:pt x="3492" y="581"/>
                    </a:lnTo>
                    <a:lnTo>
                      <a:pt x="3467" y="518"/>
                    </a:lnTo>
                    <a:lnTo>
                      <a:pt x="3430" y="456"/>
                    </a:lnTo>
                    <a:lnTo>
                      <a:pt x="3368" y="394"/>
                    </a:lnTo>
                    <a:lnTo>
                      <a:pt x="3218" y="290"/>
                    </a:lnTo>
                    <a:lnTo>
                      <a:pt x="3031" y="197"/>
                    </a:lnTo>
                    <a:lnTo>
                      <a:pt x="2794" y="114"/>
                    </a:lnTo>
                    <a:lnTo>
                      <a:pt x="2519" y="52"/>
                    </a:lnTo>
                    <a:lnTo>
                      <a:pt x="2220" y="21"/>
                    </a:lnTo>
                    <a:lnTo>
                      <a:pt x="1896" y="0"/>
                    </a:lnTo>
                    <a:lnTo>
                      <a:pt x="1896" y="0"/>
                    </a:lnTo>
                    <a:lnTo>
                      <a:pt x="1571" y="21"/>
                    </a:lnTo>
                    <a:lnTo>
                      <a:pt x="1260" y="52"/>
                    </a:lnTo>
                    <a:lnTo>
                      <a:pt x="985" y="114"/>
                    </a:lnTo>
                    <a:lnTo>
                      <a:pt x="748" y="197"/>
                    </a:lnTo>
                    <a:lnTo>
                      <a:pt x="561" y="290"/>
                    </a:lnTo>
                    <a:lnTo>
                      <a:pt x="411" y="394"/>
                    </a:lnTo>
                    <a:lnTo>
                      <a:pt x="349" y="456"/>
                    </a:lnTo>
                    <a:lnTo>
                      <a:pt x="311" y="518"/>
                    </a:lnTo>
                    <a:lnTo>
                      <a:pt x="287" y="581"/>
                    </a:lnTo>
                    <a:lnTo>
                      <a:pt x="287" y="653"/>
                    </a:lnTo>
                    <a:lnTo>
                      <a:pt x="287" y="653"/>
                    </a:lnTo>
                    <a:lnTo>
                      <a:pt x="287" y="705"/>
                    </a:lnTo>
                    <a:lnTo>
                      <a:pt x="311" y="767"/>
                    </a:lnTo>
                    <a:lnTo>
                      <a:pt x="349" y="829"/>
                    </a:lnTo>
                    <a:lnTo>
                      <a:pt x="399" y="881"/>
                    </a:lnTo>
                    <a:lnTo>
                      <a:pt x="399" y="881"/>
                    </a:lnTo>
                    <a:lnTo>
                      <a:pt x="499" y="954"/>
                    </a:lnTo>
                    <a:lnTo>
                      <a:pt x="623" y="1016"/>
                    </a:lnTo>
                    <a:lnTo>
                      <a:pt x="623" y="1016"/>
                    </a:lnTo>
                    <a:lnTo>
                      <a:pt x="835" y="1109"/>
                    </a:lnTo>
                    <a:lnTo>
                      <a:pt x="1097" y="1171"/>
                    </a:lnTo>
                    <a:lnTo>
                      <a:pt x="1397" y="1213"/>
                    </a:lnTo>
                    <a:lnTo>
                      <a:pt x="1709" y="1223"/>
                    </a:lnTo>
                    <a:lnTo>
                      <a:pt x="1709" y="1223"/>
                    </a:lnTo>
                    <a:lnTo>
                      <a:pt x="2008" y="1213"/>
                    </a:lnTo>
                    <a:lnTo>
                      <a:pt x="2270" y="1182"/>
                    </a:lnTo>
                    <a:lnTo>
                      <a:pt x="2519" y="1130"/>
                    </a:lnTo>
                    <a:lnTo>
                      <a:pt x="2731" y="1057"/>
                    </a:lnTo>
                    <a:lnTo>
                      <a:pt x="2906" y="975"/>
                    </a:lnTo>
                    <a:lnTo>
                      <a:pt x="3031" y="871"/>
                    </a:lnTo>
                    <a:lnTo>
                      <a:pt x="3081" y="819"/>
                    </a:lnTo>
                    <a:lnTo>
                      <a:pt x="3118" y="767"/>
                    </a:lnTo>
                    <a:lnTo>
                      <a:pt x="3143" y="705"/>
                    </a:lnTo>
                    <a:lnTo>
                      <a:pt x="3143" y="653"/>
                    </a:lnTo>
                    <a:lnTo>
                      <a:pt x="3143" y="653"/>
                    </a:lnTo>
                    <a:lnTo>
                      <a:pt x="3131" y="550"/>
                    </a:lnTo>
                    <a:lnTo>
                      <a:pt x="3056" y="456"/>
                    </a:lnTo>
                    <a:lnTo>
                      <a:pt x="2944" y="373"/>
                    </a:lnTo>
                    <a:lnTo>
                      <a:pt x="2794" y="301"/>
                    </a:lnTo>
                    <a:lnTo>
                      <a:pt x="2619" y="249"/>
                    </a:lnTo>
                    <a:lnTo>
                      <a:pt x="2407" y="197"/>
                    </a:lnTo>
                    <a:lnTo>
                      <a:pt x="2183" y="176"/>
                    </a:lnTo>
                    <a:lnTo>
                      <a:pt x="1933" y="166"/>
                    </a:lnTo>
                    <a:lnTo>
                      <a:pt x="1933" y="166"/>
                    </a:lnTo>
                    <a:lnTo>
                      <a:pt x="1696" y="176"/>
                    </a:lnTo>
                    <a:lnTo>
                      <a:pt x="1472" y="197"/>
                    </a:lnTo>
                    <a:lnTo>
                      <a:pt x="1260" y="249"/>
                    </a:lnTo>
                    <a:lnTo>
                      <a:pt x="1085" y="301"/>
                    </a:lnTo>
                    <a:lnTo>
                      <a:pt x="935" y="373"/>
                    </a:lnTo>
                    <a:lnTo>
                      <a:pt x="823" y="456"/>
                    </a:lnTo>
                    <a:lnTo>
                      <a:pt x="748" y="550"/>
                    </a:lnTo>
                    <a:lnTo>
                      <a:pt x="723" y="653"/>
                    </a:lnTo>
                    <a:lnTo>
                      <a:pt x="723" y="653"/>
                    </a:lnTo>
                    <a:lnTo>
                      <a:pt x="748" y="736"/>
                    </a:lnTo>
                    <a:lnTo>
                      <a:pt x="810" y="819"/>
                    </a:lnTo>
                    <a:lnTo>
                      <a:pt x="810" y="819"/>
                    </a:lnTo>
                    <a:lnTo>
                      <a:pt x="885" y="871"/>
                    </a:lnTo>
                    <a:lnTo>
                      <a:pt x="973" y="923"/>
                    </a:lnTo>
                    <a:lnTo>
                      <a:pt x="973" y="923"/>
                    </a:lnTo>
                    <a:lnTo>
                      <a:pt x="1135" y="975"/>
                    </a:lnTo>
                    <a:lnTo>
                      <a:pt x="1309" y="1016"/>
                    </a:lnTo>
                    <a:lnTo>
                      <a:pt x="1521" y="1047"/>
                    </a:lnTo>
                    <a:lnTo>
                      <a:pt x="1734" y="1057"/>
                    </a:lnTo>
                    <a:lnTo>
                      <a:pt x="1734" y="1057"/>
                    </a:lnTo>
                    <a:lnTo>
                      <a:pt x="1946" y="1047"/>
                    </a:lnTo>
                    <a:lnTo>
                      <a:pt x="2133" y="1026"/>
                    </a:lnTo>
                    <a:lnTo>
                      <a:pt x="2307" y="985"/>
                    </a:lnTo>
                    <a:lnTo>
                      <a:pt x="2457" y="933"/>
                    </a:lnTo>
                    <a:lnTo>
                      <a:pt x="2582" y="881"/>
                    </a:lnTo>
                    <a:lnTo>
                      <a:pt x="2669" y="809"/>
                    </a:lnTo>
                    <a:lnTo>
                      <a:pt x="2731" y="736"/>
                    </a:lnTo>
                    <a:lnTo>
                      <a:pt x="2756" y="653"/>
                    </a:lnTo>
                    <a:lnTo>
                      <a:pt x="2756" y="653"/>
                    </a:lnTo>
                    <a:lnTo>
                      <a:pt x="2731" y="581"/>
                    </a:lnTo>
                    <a:lnTo>
                      <a:pt x="2694" y="529"/>
                    </a:lnTo>
                    <a:lnTo>
                      <a:pt x="2619" y="467"/>
                    </a:lnTo>
                    <a:lnTo>
                      <a:pt x="2519" y="425"/>
                    </a:lnTo>
                    <a:lnTo>
                      <a:pt x="2395" y="384"/>
                    </a:lnTo>
                    <a:lnTo>
                      <a:pt x="2257" y="353"/>
                    </a:lnTo>
                    <a:lnTo>
                      <a:pt x="2108" y="332"/>
                    </a:lnTo>
                    <a:lnTo>
                      <a:pt x="1946" y="322"/>
                    </a:lnTo>
                    <a:lnTo>
                      <a:pt x="1946" y="322"/>
                    </a:lnTo>
                    <a:lnTo>
                      <a:pt x="1783" y="332"/>
                    </a:lnTo>
                    <a:lnTo>
                      <a:pt x="1634" y="353"/>
                    </a:lnTo>
                    <a:lnTo>
                      <a:pt x="1497" y="384"/>
                    </a:lnTo>
                    <a:lnTo>
                      <a:pt x="1372" y="425"/>
                    </a:lnTo>
                    <a:lnTo>
                      <a:pt x="1284" y="467"/>
                    </a:lnTo>
                    <a:lnTo>
                      <a:pt x="1210" y="529"/>
                    </a:lnTo>
                    <a:lnTo>
                      <a:pt x="1160" y="581"/>
                    </a:lnTo>
                    <a:lnTo>
                      <a:pt x="1147" y="653"/>
                    </a:lnTo>
                    <a:lnTo>
                      <a:pt x="1147" y="653"/>
                    </a:lnTo>
                    <a:lnTo>
                      <a:pt x="1160" y="705"/>
                    </a:lnTo>
                    <a:lnTo>
                      <a:pt x="1210" y="757"/>
                    </a:lnTo>
                    <a:lnTo>
                      <a:pt x="1210" y="757"/>
                    </a:lnTo>
                    <a:lnTo>
                      <a:pt x="0" y="94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795" name="Line 374"/>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6" name="Line 375"/>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7" name="Line 376"/>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8" name="Line 377"/>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9" name="Line 378"/>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0" name="Line 379"/>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1" name="Line 380"/>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2" name="Line 381"/>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3" name="Line 382"/>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4" name="Line 383"/>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5" name="Line 384"/>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6" name="Line 385"/>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7" name="Line 386"/>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8" name="Line 387"/>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9" name="Line 388"/>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0" name="Line 389"/>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1" name="Line 390"/>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2" name="Line 391"/>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3" name="Line 392"/>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4" name="Line 393"/>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5" name="Line 394"/>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6" name="Line 395"/>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7" name="Line 396"/>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8" name="Line 397"/>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9" name="Line 398"/>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0" name="Line 399"/>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1" name="Line 400"/>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2" name="Line 401"/>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3" name="Line 402"/>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4" name="Line 403"/>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5" name="Line 404"/>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6" name="Line 405"/>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6" name="Group 607"/>
            <p:cNvGrpSpPr>
              <a:grpSpLocks/>
            </p:cNvGrpSpPr>
            <p:nvPr/>
          </p:nvGrpSpPr>
          <p:grpSpPr bwMode="auto">
            <a:xfrm>
              <a:off x="2254" y="1938"/>
              <a:ext cx="3205" cy="1223"/>
              <a:chOff x="2254" y="1938"/>
              <a:chExt cx="3205" cy="1223"/>
            </a:xfrm>
          </p:grpSpPr>
          <p:sp>
            <p:nvSpPr>
              <p:cNvPr id="50427" name="Line 407"/>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8" name="Line 408"/>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9" name="Line 409"/>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0" name="Line 410"/>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1" name="Line 411"/>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2" name="Line 412"/>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3" name="Line 413"/>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4" name="Line 414"/>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5" name="Line 415"/>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6" name="Line 416"/>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7" name="Line 417"/>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8" name="Line 418"/>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9" name="Line 419"/>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0" name="Line 420"/>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1" name="Line 421"/>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2" name="Line 422"/>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3" name="Line 423"/>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4" name="Line 424"/>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5" name="Line 425"/>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6" name="Line 426"/>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7" name="Line 427"/>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8" name="Line 428"/>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9" name="Line 429"/>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0" name="Line 430"/>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1" name="Line 431"/>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2" name="Line 432"/>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3" name="Line 433"/>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4" name="Line 434"/>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5" name="Line 435"/>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6" name="Line 436"/>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7" name="Line 437"/>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8" name="Line 438"/>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9" name="Line 439"/>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0" name="Line 440"/>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1" name="Line 441"/>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2" name="Line 442"/>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3" name="Line 443"/>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4" name="Line 444"/>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5" name="Line 445"/>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6" name="Line 446"/>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7" name="Line 447"/>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8" name="Line 448"/>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9" name="Line 449"/>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0" name="Line 450"/>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1" name="Line 451"/>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2" name="Line 452"/>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3" name="Line 453"/>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4" name="Line 454"/>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5" name="Line 455"/>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6" name="Line 456"/>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7" name="Line 457"/>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8" name="Line 458"/>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9" name="Line 459"/>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0" name="Line 460"/>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1" name="Line 461"/>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2" name="Line 462"/>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3" name="Line 463"/>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4" name="Line 464"/>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5" name="Line 465"/>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6" name="Line 466"/>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7" name="Line 467"/>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8" name="Line 468"/>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9" name="Line 469"/>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0" name="Line 470"/>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1" name="Line 471"/>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2" name="Line 472"/>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3" name="Line 473"/>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4" name="Line 474"/>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5" name="Line 475"/>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6" name="Line 476"/>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7" name="Line 477"/>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8" name="Line 478"/>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9" name="Line 479"/>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0" name="Line 480"/>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1" name="Line 481"/>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2" name="Line 482"/>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3" name="Line 483"/>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4" name="Line 484"/>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5" name="Line 485"/>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6" name="Line 486"/>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7" name="Line 487"/>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8" name="Line 488"/>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9" name="Line 489"/>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0" name="Line 490"/>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1" name="Line 491"/>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2" name="Line 492"/>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3" name="Line 493"/>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4" name="Line 494"/>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5" name="Line 495"/>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6" name="Line 496"/>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7" name="Line 497"/>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8" name="Line 498"/>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9" name="Line 499"/>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0" name="Line 500"/>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1" name="Line 501"/>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2" name="Line 502"/>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3" name="Line 503"/>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4" name="Line 504"/>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5" name="Line 505"/>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6" name="Line 506"/>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7" name="Line 507"/>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8" name="Line 508"/>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9" name="Line 509"/>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0" name="Line 510"/>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1" name="Line 511"/>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2" name="Line 512"/>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3" name="Line 513"/>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4" name="Line 514"/>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5" name="Line 515"/>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6" name="Line 516"/>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7" name="Line 517"/>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8" name="Line 518"/>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9" name="Line 519"/>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0" name="Line 520"/>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1" name="Line 521"/>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2" name="Line 522"/>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3" name="Line 523"/>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4" name="Line 524"/>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5" name="Line 525"/>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6" name="Line 526"/>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7" name="Line 527"/>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8" name="Line 528"/>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9" name="Line 529"/>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0" name="Line 530"/>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1" name="Line 531"/>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2" name="Line 532"/>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3" name="Line 533"/>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4" name="Line 534"/>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5" name="Line 535"/>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6" name="Line 536"/>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7" name="Line 537"/>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8" name="Line 538"/>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9" name="Line 539"/>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0" name="Line 540"/>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1" name="Line 541"/>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2" name="Line 542"/>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3" name="Line 543"/>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4" name="Line 544"/>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5" name="Line 545"/>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6" name="Line 546"/>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7" name="Line 547"/>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8" name="Line 548"/>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9" name="Line 549"/>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0" name="Line 550"/>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1" name="Line 551"/>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2" name="Line 552"/>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3" name="Line 553"/>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4" name="Line 554"/>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5" name="Line 555"/>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6" name="Line 556"/>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7" name="Line 557"/>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8" name="Line 55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9" name="Line 55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0" name="Line 560"/>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1" name="Line 561"/>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2" name="Line 562"/>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3" name="Line 563"/>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4" name="Line 564"/>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5" name="Line 565"/>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6" name="Line 566"/>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7" name="Line 567"/>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8" name="Line 56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9" name="Line 56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0" name="Line 570"/>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1" name="Line 571"/>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2" name="Line 572"/>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3" name="Line 573"/>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4" name="Line 574"/>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5" name="Line 575"/>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6" name="Line 576"/>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7" name="Line 577"/>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8" name="Line 578"/>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9" name="Line 57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0" name="Line 58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1" name="Line 58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2" name="Line 58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3" name="Line 58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4" name="Line 58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5" name="Line 58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6" name="Line 58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7" name="Line 58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8" name="Line 58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9" name="Line 58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0" name="Line 59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1" name="Line 59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2" name="Line 59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3" name="Line 59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4" name="Line 59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5" name="Line 59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6" name="Line 59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7" name="Line 59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8" name="Line 59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9" name="Line 59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0" name="Line 60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1" name="Line 60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2" name="Line 60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3" name="Line 603"/>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4" name="Line 604"/>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5" name="Line 605"/>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6" name="Line 606"/>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7" name="Group 808"/>
            <p:cNvGrpSpPr>
              <a:grpSpLocks/>
            </p:cNvGrpSpPr>
            <p:nvPr/>
          </p:nvGrpSpPr>
          <p:grpSpPr bwMode="auto">
            <a:xfrm>
              <a:off x="2366" y="2104"/>
              <a:ext cx="2744" cy="1057"/>
              <a:chOff x="2366" y="2104"/>
              <a:chExt cx="2744" cy="1057"/>
            </a:xfrm>
          </p:grpSpPr>
          <p:sp>
            <p:nvSpPr>
              <p:cNvPr id="50227" name="Line 608"/>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8" name="Line 609"/>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9" name="Line 610"/>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0" name="Line 611"/>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1" name="Line 612"/>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2" name="Line 613"/>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3" name="Line 614"/>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4" name="Line 615"/>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5" name="Line 616"/>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6" name="Line 617"/>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7" name="Line 618"/>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8" name="Line 619"/>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9" name="Line 620"/>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0" name="Line 621"/>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1" name="Line 622"/>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2" name="Line 62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3" name="Line 62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4" name="Line 625"/>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5" name="Line 626"/>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6" name="Line 627"/>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7" name="Line 628"/>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8" name="Freeform 629"/>
              <p:cNvSpPr>
                <a:spLocks/>
              </p:cNvSpPr>
              <p:nvPr/>
            </p:nvSpPr>
            <p:spPr bwMode="auto">
              <a:xfrm>
                <a:off x="2366" y="2104"/>
                <a:ext cx="2744" cy="1057"/>
              </a:xfrm>
              <a:custGeom>
                <a:avLst/>
                <a:gdLst>
                  <a:gd name="T0" fmla="*/ 100 w 2744"/>
                  <a:gd name="T1" fmla="*/ 788 h 1057"/>
                  <a:gd name="T2" fmla="*/ 224 w 2744"/>
                  <a:gd name="T3" fmla="*/ 850 h 1057"/>
                  <a:gd name="T4" fmla="*/ 698 w 2744"/>
                  <a:gd name="T5" fmla="*/ 1005 h 1057"/>
                  <a:gd name="T6" fmla="*/ 1310 w 2744"/>
                  <a:gd name="T7" fmla="*/ 1057 h 1057"/>
                  <a:gd name="T8" fmla="*/ 1609 w 2744"/>
                  <a:gd name="T9" fmla="*/ 1047 h 1057"/>
                  <a:gd name="T10" fmla="*/ 2120 w 2744"/>
                  <a:gd name="T11" fmla="*/ 964 h 1057"/>
                  <a:gd name="T12" fmla="*/ 2507 w 2744"/>
                  <a:gd name="T13" fmla="*/ 809 h 1057"/>
                  <a:gd name="T14" fmla="*/ 2682 w 2744"/>
                  <a:gd name="T15" fmla="*/ 653 h 1057"/>
                  <a:gd name="T16" fmla="*/ 2744 w 2744"/>
                  <a:gd name="T17" fmla="*/ 539 h 1057"/>
                  <a:gd name="T18" fmla="*/ 2744 w 2744"/>
                  <a:gd name="T19" fmla="*/ 487 h 1057"/>
                  <a:gd name="T20" fmla="*/ 2657 w 2744"/>
                  <a:gd name="T21" fmla="*/ 290 h 1057"/>
                  <a:gd name="T22" fmla="*/ 2395 w 2744"/>
                  <a:gd name="T23" fmla="*/ 145 h 1057"/>
                  <a:gd name="T24" fmla="*/ 2008 w 2744"/>
                  <a:gd name="T25" fmla="*/ 31 h 1057"/>
                  <a:gd name="T26" fmla="*/ 1534 w 2744"/>
                  <a:gd name="T27" fmla="*/ 0 h 1057"/>
                  <a:gd name="T28" fmla="*/ 1297 w 2744"/>
                  <a:gd name="T29" fmla="*/ 10 h 1057"/>
                  <a:gd name="T30" fmla="*/ 861 w 2744"/>
                  <a:gd name="T31" fmla="*/ 83 h 1057"/>
                  <a:gd name="T32" fmla="*/ 536 w 2744"/>
                  <a:gd name="T33" fmla="*/ 207 h 1057"/>
                  <a:gd name="T34" fmla="*/ 349 w 2744"/>
                  <a:gd name="T35" fmla="*/ 384 h 1057"/>
                  <a:gd name="T36" fmla="*/ 324 w 2744"/>
                  <a:gd name="T37" fmla="*/ 487 h 1057"/>
                  <a:gd name="T38" fmla="*/ 411 w 2744"/>
                  <a:gd name="T39" fmla="*/ 653 h 1057"/>
                  <a:gd name="T40" fmla="*/ 486 w 2744"/>
                  <a:gd name="T41" fmla="*/ 705 h 1057"/>
                  <a:gd name="T42" fmla="*/ 574 w 2744"/>
                  <a:gd name="T43" fmla="*/ 757 h 1057"/>
                  <a:gd name="T44" fmla="*/ 910 w 2744"/>
                  <a:gd name="T45" fmla="*/ 850 h 1057"/>
                  <a:gd name="T46" fmla="*/ 1335 w 2744"/>
                  <a:gd name="T47" fmla="*/ 891 h 1057"/>
                  <a:gd name="T48" fmla="*/ 1547 w 2744"/>
                  <a:gd name="T49" fmla="*/ 881 h 1057"/>
                  <a:gd name="T50" fmla="*/ 1908 w 2744"/>
                  <a:gd name="T51" fmla="*/ 819 h 1057"/>
                  <a:gd name="T52" fmla="*/ 2183 w 2744"/>
                  <a:gd name="T53" fmla="*/ 715 h 1057"/>
                  <a:gd name="T54" fmla="*/ 2332 w 2744"/>
                  <a:gd name="T55" fmla="*/ 570 h 1057"/>
                  <a:gd name="T56" fmla="*/ 2357 w 2744"/>
                  <a:gd name="T57" fmla="*/ 487 h 1057"/>
                  <a:gd name="T58" fmla="*/ 2295 w 2744"/>
                  <a:gd name="T59" fmla="*/ 363 h 1057"/>
                  <a:gd name="T60" fmla="*/ 2120 w 2744"/>
                  <a:gd name="T61" fmla="*/ 259 h 1057"/>
                  <a:gd name="T62" fmla="*/ 1858 w 2744"/>
                  <a:gd name="T63" fmla="*/ 187 h 1057"/>
                  <a:gd name="T64" fmla="*/ 1547 w 2744"/>
                  <a:gd name="T65" fmla="*/ 166 h 1057"/>
                  <a:gd name="T66" fmla="*/ 1384 w 2744"/>
                  <a:gd name="T67" fmla="*/ 166 h 1057"/>
                  <a:gd name="T68" fmla="*/ 1098 w 2744"/>
                  <a:gd name="T69" fmla="*/ 218 h 1057"/>
                  <a:gd name="T70" fmla="*/ 885 w 2744"/>
                  <a:gd name="T71" fmla="*/ 301 h 1057"/>
                  <a:gd name="T72" fmla="*/ 761 w 2744"/>
                  <a:gd name="T73" fmla="*/ 415 h 1057"/>
                  <a:gd name="T74" fmla="*/ 748 w 2744"/>
                  <a:gd name="T75" fmla="*/ 487 h 1057"/>
                  <a:gd name="T76" fmla="*/ 798 w 2744"/>
                  <a:gd name="T77" fmla="*/ 591 h 1057"/>
                  <a:gd name="T78" fmla="*/ 0 w 2744"/>
                  <a:gd name="T79" fmla="*/ 715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4" h="1057">
                    <a:moveTo>
                      <a:pt x="0" y="715"/>
                    </a:moveTo>
                    <a:lnTo>
                      <a:pt x="100" y="788"/>
                    </a:lnTo>
                    <a:lnTo>
                      <a:pt x="224" y="850"/>
                    </a:lnTo>
                    <a:lnTo>
                      <a:pt x="224" y="850"/>
                    </a:lnTo>
                    <a:lnTo>
                      <a:pt x="436" y="943"/>
                    </a:lnTo>
                    <a:lnTo>
                      <a:pt x="698" y="1005"/>
                    </a:lnTo>
                    <a:lnTo>
                      <a:pt x="998" y="1047"/>
                    </a:lnTo>
                    <a:lnTo>
                      <a:pt x="1310" y="1057"/>
                    </a:lnTo>
                    <a:lnTo>
                      <a:pt x="1310" y="1057"/>
                    </a:lnTo>
                    <a:lnTo>
                      <a:pt x="1609" y="1047"/>
                    </a:lnTo>
                    <a:lnTo>
                      <a:pt x="1871" y="1016"/>
                    </a:lnTo>
                    <a:lnTo>
                      <a:pt x="2120" y="964"/>
                    </a:lnTo>
                    <a:lnTo>
                      <a:pt x="2332" y="891"/>
                    </a:lnTo>
                    <a:lnTo>
                      <a:pt x="2507" y="809"/>
                    </a:lnTo>
                    <a:lnTo>
                      <a:pt x="2632" y="705"/>
                    </a:lnTo>
                    <a:lnTo>
                      <a:pt x="2682" y="653"/>
                    </a:lnTo>
                    <a:lnTo>
                      <a:pt x="2719" y="601"/>
                    </a:lnTo>
                    <a:lnTo>
                      <a:pt x="2744" y="539"/>
                    </a:lnTo>
                    <a:lnTo>
                      <a:pt x="2744" y="487"/>
                    </a:lnTo>
                    <a:lnTo>
                      <a:pt x="2744" y="487"/>
                    </a:lnTo>
                    <a:lnTo>
                      <a:pt x="2719" y="384"/>
                    </a:lnTo>
                    <a:lnTo>
                      <a:pt x="2657" y="290"/>
                    </a:lnTo>
                    <a:lnTo>
                      <a:pt x="2545" y="207"/>
                    </a:lnTo>
                    <a:lnTo>
                      <a:pt x="2395" y="145"/>
                    </a:lnTo>
                    <a:lnTo>
                      <a:pt x="2220" y="83"/>
                    </a:lnTo>
                    <a:lnTo>
                      <a:pt x="2008" y="31"/>
                    </a:lnTo>
                    <a:lnTo>
                      <a:pt x="1784" y="10"/>
                    </a:lnTo>
                    <a:lnTo>
                      <a:pt x="1534" y="0"/>
                    </a:lnTo>
                    <a:lnTo>
                      <a:pt x="1534" y="0"/>
                    </a:lnTo>
                    <a:lnTo>
                      <a:pt x="1297" y="10"/>
                    </a:lnTo>
                    <a:lnTo>
                      <a:pt x="1073" y="31"/>
                    </a:lnTo>
                    <a:lnTo>
                      <a:pt x="861" y="83"/>
                    </a:lnTo>
                    <a:lnTo>
                      <a:pt x="686" y="145"/>
                    </a:lnTo>
                    <a:lnTo>
                      <a:pt x="536" y="207"/>
                    </a:lnTo>
                    <a:lnTo>
                      <a:pt x="424" y="290"/>
                    </a:lnTo>
                    <a:lnTo>
                      <a:pt x="349" y="384"/>
                    </a:lnTo>
                    <a:lnTo>
                      <a:pt x="324" y="487"/>
                    </a:lnTo>
                    <a:lnTo>
                      <a:pt x="324" y="487"/>
                    </a:lnTo>
                    <a:lnTo>
                      <a:pt x="349" y="570"/>
                    </a:lnTo>
                    <a:lnTo>
                      <a:pt x="411" y="653"/>
                    </a:lnTo>
                    <a:lnTo>
                      <a:pt x="411" y="653"/>
                    </a:lnTo>
                    <a:lnTo>
                      <a:pt x="486" y="705"/>
                    </a:lnTo>
                    <a:lnTo>
                      <a:pt x="574" y="757"/>
                    </a:lnTo>
                    <a:lnTo>
                      <a:pt x="574" y="757"/>
                    </a:lnTo>
                    <a:lnTo>
                      <a:pt x="736" y="809"/>
                    </a:lnTo>
                    <a:lnTo>
                      <a:pt x="910" y="850"/>
                    </a:lnTo>
                    <a:lnTo>
                      <a:pt x="1122" y="881"/>
                    </a:lnTo>
                    <a:lnTo>
                      <a:pt x="1335" y="891"/>
                    </a:lnTo>
                    <a:lnTo>
                      <a:pt x="1335" y="891"/>
                    </a:lnTo>
                    <a:lnTo>
                      <a:pt x="1547" y="881"/>
                    </a:lnTo>
                    <a:lnTo>
                      <a:pt x="1734" y="860"/>
                    </a:lnTo>
                    <a:lnTo>
                      <a:pt x="1908" y="819"/>
                    </a:lnTo>
                    <a:lnTo>
                      <a:pt x="2058" y="767"/>
                    </a:lnTo>
                    <a:lnTo>
                      <a:pt x="2183" y="715"/>
                    </a:lnTo>
                    <a:lnTo>
                      <a:pt x="2270" y="643"/>
                    </a:lnTo>
                    <a:lnTo>
                      <a:pt x="2332" y="570"/>
                    </a:lnTo>
                    <a:lnTo>
                      <a:pt x="2357" y="487"/>
                    </a:lnTo>
                    <a:lnTo>
                      <a:pt x="2357" y="487"/>
                    </a:lnTo>
                    <a:lnTo>
                      <a:pt x="2332" y="415"/>
                    </a:lnTo>
                    <a:lnTo>
                      <a:pt x="2295" y="363"/>
                    </a:lnTo>
                    <a:lnTo>
                      <a:pt x="2220" y="301"/>
                    </a:lnTo>
                    <a:lnTo>
                      <a:pt x="2120" y="259"/>
                    </a:lnTo>
                    <a:lnTo>
                      <a:pt x="1996" y="218"/>
                    </a:lnTo>
                    <a:lnTo>
                      <a:pt x="1858" y="187"/>
                    </a:lnTo>
                    <a:lnTo>
                      <a:pt x="1709" y="166"/>
                    </a:lnTo>
                    <a:lnTo>
                      <a:pt x="1547" y="166"/>
                    </a:lnTo>
                    <a:lnTo>
                      <a:pt x="1547" y="166"/>
                    </a:lnTo>
                    <a:lnTo>
                      <a:pt x="1384" y="166"/>
                    </a:lnTo>
                    <a:lnTo>
                      <a:pt x="1235" y="187"/>
                    </a:lnTo>
                    <a:lnTo>
                      <a:pt x="1098" y="218"/>
                    </a:lnTo>
                    <a:lnTo>
                      <a:pt x="973" y="259"/>
                    </a:lnTo>
                    <a:lnTo>
                      <a:pt x="885" y="301"/>
                    </a:lnTo>
                    <a:lnTo>
                      <a:pt x="811" y="363"/>
                    </a:lnTo>
                    <a:lnTo>
                      <a:pt x="761" y="415"/>
                    </a:lnTo>
                    <a:lnTo>
                      <a:pt x="748" y="487"/>
                    </a:lnTo>
                    <a:lnTo>
                      <a:pt x="748" y="487"/>
                    </a:lnTo>
                    <a:lnTo>
                      <a:pt x="761" y="539"/>
                    </a:lnTo>
                    <a:lnTo>
                      <a:pt x="798" y="591"/>
                    </a:lnTo>
                    <a:lnTo>
                      <a:pt x="798" y="591"/>
                    </a:lnTo>
                    <a:lnTo>
                      <a:pt x="0" y="71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49" name="Line 63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0" name="Line 63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1" name="Line 63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2" name="Line 63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3" name="Line 63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4" name="Line 63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5" name="Line 63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6" name="Line 63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7" name="Line 63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8" name="Line 63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9" name="Line 64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0" name="Line 64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1" name="Line 64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2" name="Line 64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3" name="Line 64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4" name="Line 64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5" name="Line 64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6" name="Line 64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7" name="Line 64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8" name="Line 64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9" name="Line 65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0" name="Line 65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1" name="Line 65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2" name="Line 65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3" name="Line 65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4" name="Line 65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5" name="Line 65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6" name="Line 65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7" name="Line 65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8" name="Line 65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9" name="Line 66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0" name="Line 66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1" name="Line 66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2" name="Line 66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3" name="Line 66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4" name="Line 66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5" name="Line 66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6" name="Line 66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7" name="Line 668"/>
              <p:cNvSpPr>
                <a:spLocks noChangeShapeType="1"/>
              </p:cNvSpPr>
              <p:nvPr/>
            </p:nvSpPr>
            <p:spPr bwMode="auto">
              <a:xfrm flipH="1" flipV="1">
                <a:off x="5085"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8" name="Line 669"/>
              <p:cNvSpPr>
                <a:spLocks noChangeShapeType="1"/>
              </p:cNvSpPr>
              <p:nvPr/>
            </p:nvSpPr>
            <p:spPr bwMode="auto">
              <a:xfrm>
                <a:off x="508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9" name="Line 670"/>
              <p:cNvSpPr>
                <a:spLocks noChangeShapeType="1"/>
              </p:cNvSpPr>
              <p:nvPr/>
            </p:nvSpPr>
            <p:spPr bwMode="auto">
              <a:xfrm flipH="1" flipV="1">
                <a:off x="5023" y="2394"/>
                <a:ext cx="6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0" name="Line 67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1" name="Line 67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2" name="Line 67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3" name="Line 674"/>
              <p:cNvSpPr>
                <a:spLocks noChangeShapeType="1"/>
              </p:cNvSpPr>
              <p:nvPr/>
            </p:nvSpPr>
            <p:spPr bwMode="auto">
              <a:xfrm flipH="1" flipV="1">
                <a:off x="4761"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4" name="Line 675"/>
              <p:cNvSpPr>
                <a:spLocks noChangeShapeType="1"/>
              </p:cNvSpPr>
              <p:nvPr/>
            </p:nvSpPr>
            <p:spPr bwMode="auto">
              <a:xfrm>
                <a:off x="4761"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5" name="Line 676"/>
              <p:cNvSpPr>
                <a:spLocks noChangeShapeType="1"/>
              </p:cNvSpPr>
              <p:nvPr/>
            </p:nvSpPr>
            <p:spPr bwMode="auto">
              <a:xfrm flipH="1" flipV="1">
                <a:off x="4586"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6" name="Line 67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7" name="Line 67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8" name="Line 67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9" name="Line 68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0" name="Line 68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1" name="Line 68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2" name="Line 68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3" name="Line 68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4" name="Line 68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5" name="Line 68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6" name="Line 68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7" name="Line 68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8" name="Line 68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9" name="Line 69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0" name="Line 69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1" name="Line 692"/>
              <p:cNvSpPr>
                <a:spLocks noChangeShapeType="1"/>
              </p:cNvSpPr>
              <p:nvPr/>
            </p:nvSpPr>
            <p:spPr bwMode="auto">
              <a:xfrm flipH="1">
                <a:off x="3052"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2" name="Line 693"/>
              <p:cNvSpPr>
                <a:spLocks noChangeShapeType="1"/>
              </p:cNvSpPr>
              <p:nvPr/>
            </p:nvSpPr>
            <p:spPr bwMode="auto">
              <a:xfrm>
                <a:off x="3052"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3" name="Line 694"/>
              <p:cNvSpPr>
                <a:spLocks noChangeShapeType="1"/>
              </p:cNvSpPr>
              <p:nvPr/>
            </p:nvSpPr>
            <p:spPr bwMode="auto">
              <a:xfrm flipH="1">
                <a:off x="2902"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4" name="Line 69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5" name="Line 69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6" name="Line 69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7" name="Line 69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8" name="Line 69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9" name="Line 70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0" name="Line 70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1" name="Line 70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2" name="Line 70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3" name="Line 70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4" name="Line 70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5" name="Line 70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6" name="Line 70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7" name="Line 70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8" name="Line 70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9" name="Line 71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0" name="Line 71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1" name="Line 71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2" name="Line 71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3" name="Line 71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4" name="Line 71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5" name="Line 71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6" name="Line 71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7" name="Line 71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8" name="Line 71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9" name="Line 72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0" name="Line 72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1" name="Line 72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2" name="Line 72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3" name="Line 72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4" name="Line 72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5" name="Line 72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6" name="Line 72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7" name="Line 72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8" name="Line 72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9" name="Line 73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0" name="Line 73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1" name="Line 73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2" name="Line 73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3" name="Line 73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4" name="Line 73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5" name="Line 73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6" name="Line 73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7" name="Line 73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8" name="Line 73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9" name="Line 74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0" name="Line 74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1" name="Line 74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2" name="Line 74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3" name="Line 74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4" name="Line 74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5" name="Line 74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6" name="Line 74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7" name="Line 74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8" name="Line 74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9" name="Line 75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0" name="Line 75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1" name="Line 75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2" name="Line 75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3" name="Line 75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4" name="Line 75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5" name="Line 75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6" name="Line 75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7" name="Line 758"/>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8" name="Line 759"/>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9" name="Line 760"/>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0" name="Line 761"/>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1" name="Line 762"/>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2" name="Line 76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3" name="Line 76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4" name="Line 76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5" name="Line 76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6" name="Line 76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7" name="Line 76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8" name="Line 76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9" name="Line 77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0" name="Line 77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1" name="Line 77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2" name="Line 77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3" name="Line 77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4" name="Line 77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5" name="Line 77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6" name="Line 77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7" name="Line 77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8" name="Line 77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9" name="Line 78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0" name="Line 78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1" name="Line 782"/>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2" name="Freeform 783"/>
              <p:cNvSpPr>
                <a:spLocks/>
              </p:cNvSpPr>
              <p:nvPr/>
            </p:nvSpPr>
            <p:spPr bwMode="auto">
              <a:xfrm>
                <a:off x="2777" y="2270"/>
                <a:ext cx="1946" cy="725"/>
              </a:xfrm>
              <a:custGeom>
                <a:avLst/>
                <a:gdLst>
                  <a:gd name="T0" fmla="*/ 0 w 1946"/>
                  <a:gd name="T1" fmla="*/ 487 h 725"/>
                  <a:gd name="T2" fmla="*/ 75 w 1946"/>
                  <a:gd name="T3" fmla="*/ 539 h 725"/>
                  <a:gd name="T4" fmla="*/ 163 w 1946"/>
                  <a:gd name="T5" fmla="*/ 591 h 725"/>
                  <a:gd name="T6" fmla="*/ 163 w 1946"/>
                  <a:gd name="T7" fmla="*/ 591 h 725"/>
                  <a:gd name="T8" fmla="*/ 325 w 1946"/>
                  <a:gd name="T9" fmla="*/ 643 h 725"/>
                  <a:gd name="T10" fmla="*/ 499 w 1946"/>
                  <a:gd name="T11" fmla="*/ 684 h 725"/>
                  <a:gd name="T12" fmla="*/ 711 w 1946"/>
                  <a:gd name="T13" fmla="*/ 715 h 725"/>
                  <a:gd name="T14" fmla="*/ 924 w 1946"/>
                  <a:gd name="T15" fmla="*/ 725 h 725"/>
                  <a:gd name="T16" fmla="*/ 924 w 1946"/>
                  <a:gd name="T17" fmla="*/ 725 h 725"/>
                  <a:gd name="T18" fmla="*/ 1136 w 1946"/>
                  <a:gd name="T19" fmla="*/ 715 h 725"/>
                  <a:gd name="T20" fmla="*/ 1323 w 1946"/>
                  <a:gd name="T21" fmla="*/ 694 h 725"/>
                  <a:gd name="T22" fmla="*/ 1497 w 1946"/>
                  <a:gd name="T23" fmla="*/ 653 h 725"/>
                  <a:gd name="T24" fmla="*/ 1647 w 1946"/>
                  <a:gd name="T25" fmla="*/ 601 h 725"/>
                  <a:gd name="T26" fmla="*/ 1772 w 1946"/>
                  <a:gd name="T27" fmla="*/ 549 h 725"/>
                  <a:gd name="T28" fmla="*/ 1859 w 1946"/>
                  <a:gd name="T29" fmla="*/ 477 h 725"/>
                  <a:gd name="T30" fmla="*/ 1921 w 1946"/>
                  <a:gd name="T31" fmla="*/ 404 h 725"/>
                  <a:gd name="T32" fmla="*/ 1946 w 1946"/>
                  <a:gd name="T33" fmla="*/ 321 h 725"/>
                  <a:gd name="T34" fmla="*/ 1946 w 1946"/>
                  <a:gd name="T35" fmla="*/ 321 h 725"/>
                  <a:gd name="T36" fmla="*/ 1921 w 1946"/>
                  <a:gd name="T37" fmla="*/ 249 h 725"/>
                  <a:gd name="T38" fmla="*/ 1884 w 1946"/>
                  <a:gd name="T39" fmla="*/ 197 h 725"/>
                  <a:gd name="T40" fmla="*/ 1809 w 1946"/>
                  <a:gd name="T41" fmla="*/ 135 h 725"/>
                  <a:gd name="T42" fmla="*/ 1709 w 1946"/>
                  <a:gd name="T43" fmla="*/ 93 h 725"/>
                  <a:gd name="T44" fmla="*/ 1585 w 1946"/>
                  <a:gd name="T45" fmla="*/ 52 h 725"/>
                  <a:gd name="T46" fmla="*/ 1447 w 1946"/>
                  <a:gd name="T47" fmla="*/ 21 h 725"/>
                  <a:gd name="T48" fmla="*/ 1298 w 1946"/>
                  <a:gd name="T49" fmla="*/ 0 h 725"/>
                  <a:gd name="T50" fmla="*/ 1136 w 1946"/>
                  <a:gd name="T51" fmla="*/ 0 h 725"/>
                  <a:gd name="T52" fmla="*/ 1136 w 1946"/>
                  <a:gd name="T53" fmla="*/ 0 h 725"/>
                  <a:gd name="T54" fmla="*/ 973 w 1946"/>
                  <a:gd name="T55" fmla="*/ 0 h 725"/>
                  <a:gd name="T56" fmla="*/ 824 w 1946"/>
                  <a:gd name="T57" fmla="*/ 21 h 725"/>
                  <a:gd name="T58" fmla="*/ 687 w 1946"/>
                  <a:gd name="T59" fmla="*/ 52 h 725"/>
                  <a:gd name="T60" fmla="*/ 562 w 1946"/>
                  <a:gd name="T61" fmla="*/ 93 h 725"/>
                  <a:gd name="T62" fmla="*/ 474 w 1946"/>
                  <a:gd name="T63" fmla="*/ 135 h 725"/>
                  <a:gd name="T64" fmla="*/ 400 w 1946"/>
                  <a:gd name="T65" fmla="*/ 197 h 725"/>
                  <a:gd name="T66" fmla="*/ 350 w 1946"/>
                  <a:gd name="T67" fmla="*/ 249 h 725"/>
                  <a:gd name="T68" fmla="*/ 337 w 1946"/>
                  <a:gd name="T69" fmla="*/ 321 h 725"/>
                  <a:gd name="T70" fmla="*/ 337 w 1946"/>
                  <a:gd name="T71" fmla="*/ 321 h 725"/>
                  <a:gd name="T72" fmla="*/ 350 w 1946"/>
                  <a:gd name="T73" fmla="*/ 373 h 725"/>
                  <a:gd name="T74" fmla="*/ 387 w 1946"/>
                  <a:gd name="T75" fmla="*/ 425 h 725"/>
                  <a:gd name="T76" fmla="*/ 387 w 1946"/>
                  <a:gd name="T77" fmla="*/ 425 h 725"/>
                  <a:gd name="T78" fmla="*/ 0 w 1946"/>
                  <a:gd name="T79" fmla="*/ 487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6" h="725">
                    <a:moveTo>
                      <a:pt x="0" y="487"/>
                    </a:moveTo>
                    <a:lnTo>
                      <a:pt x="75" y="539"/>
                    </a:lnTo>
                    <a:lnTo>
                      <a:pt x="163" y="591"/>
                    </a:lnTo>
                    <a:lnTo>
                      <a:pt x="163" y="591"/>
                    </a:lnTo>
                    <a:lnTo>
                      <a:pt x="325" y="643"/>
                    </a:lnTo>
                    <a:lnTo>
                      <a:pt x="499" y="684"/>
                    </a:lnTo>
                    <a:lnTo>
                      <a:pt x="711" y="715"/>
                    </a:lnTo>
                    <a:lnTo>
                      <a:pt x="924" y="725"/>
                    </a:lnTo>
                    <a:lnTo>
                      <a:pt x="924" y="725"/>
                    </a:lnTo>
                    <a:lnTo>
                      <a:pt x="1136" y="715"/>
                    </a:lnTo>
                    <a:lnTo>
                      <a:pt x="1323" y="694"/>
                    </a:lnTo>
                    <a:lnTo>
                      <a:pt x="1497" y="653"/>
                    </a:lnTo>
                    <a:lnTo>
                      <a:pt x="1647" y="601"/>
                    </a:lnTo>
                    <a:lnTo>
                      <a:pt x="1772" y="549"/>
                    </a:lnTo>
                    <a:lnTo>
                      <a:pt x="1859" y="477"/>
                    </a:lnTo>
                    <a:lnTo>
                      <a:pt x="1921" y="404"/>
                    </a:lnTo>
                    <a:lnTo>
                      <a:pt x="1946" y="321"/>
                    </a:lnTo>
                    <a:lnTo>
                      <a:pt x="1946" y="321"/>
                    </a:lnTo>
                    <a:lnTo>
                      <a:pt x="1921" y="249"/>
                    </a:lnTo>
                    <a:lnTo>
                      <a:pt x="1884" y="197"/>
                    </a:lnTo>
                    <a:lnTo>
                      <a:pt x="1809" y="135"/>
                    </a:lnTo>
                    <a:lnTo>
                      <a:pt x="1709" y="93"/>
                    </a:lnTo>
                    <a:lnTo>
                      <a:pt x="1585" y="52"/>
                    </a:lnTo>
                    <a:lnTo>
                      <a:pt x="1447" y="21"/>
                    </a:lnTo>
                    <a:lnTo>
                      <a:pt x="1298" y="0"/>
                    </a:lnTo>
                    <a:lnTo>
                      <a:pt x="1136" y="0"/>
                    </a:lnTo>
                    <a:lnTo>
                      <a:pt x="1136" y="0"/>
                    </a:lnTo>
                    <a:lnTo>
                      <a:pt x="973" y="0"/>
                    </a:lnTo>
                    <a:lnTo>
                      <a:pt x="824" y="21"/>
                    </a:lnTo>
                    <a:lnTo>
                      <a:pt x="687" y="52"/>
                    </a:lnTo>
                    <a:lnTo>
                      <a:pt x="562" y="93"/>
                    </a:lnTo>
                    <a:lnTo>
                      <a:pt x="474" y="135"/>
                    </a:lnTo>
                    <a:lnTo>
                      <a:pt x="400" y="197"/>
                    </a:lnTo>
                    <a:lnTo>
                      <a:pt x="350" y="249"/>
                    </a:lnTo>
                    <a:lnTo>
                      <a:pt x="337" y="321"/>
                    </a:lnTo>
                    <a:lnTo>
                      <a:pt x="337" y="321"/>
                    </a:lnTo>
                    <a:lnTo>
                      <a:pt x="350" y="373"/>
                    </a:lnTo>
                    <a:lnTo>
                      <a:pt x="387" y="425"/>
                    </a:lnTo>
                    <a:lnTo>
                      <a:pt x="387" y="425"/>
                    </a:lnTo>
                    <a:lnTo>
                      <a:pt x="0" y="48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403" name="Line 784"/>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4" name="Line 785"/>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5" name="Line 786"/>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6" name="Line 787"/>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7" name="Line 78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8" name="Line 78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9" name="Line 790"/>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0" name="Line 791"/>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1" name="Line 792"/>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2" name="Line 793"/>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3" name="Line 794"/>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4" name="Line 795"/>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5" name="Line 796"/>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6" name="Line 797"/>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7" name="Line 79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8" name="Line 79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9" name="Line 800"/>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0" name="Line 801"/>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1" name="Line 802"/>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2" name="Line 803"/>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3" name="Line 804"/>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4" name="Line 805"/>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5" name="Line 806"/>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6" name="Line 807"/>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sp>
          <p:nvSpPr>
            <p:cNvPr id="10" name="Line 80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1" name="Line 81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 name="Line 81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 name="Line 81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 name="Line 81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 name="Line 81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 name="Line 81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 name="Line 81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 name="Line 81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 name="Line 81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 name="Line 81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 name="Line 82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 name="Line 82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 name="Line 82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 name="Line 82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 name="Line 82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 name="Line 82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 name="Line 82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 name="Line 82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 name="Line 82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 name="Line 82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 name="Line 83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2" name="Line 83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3" name="Line 83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4" name="Line 833"/>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6" name="Line 834"/>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7" name="Line 835"/>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8" name="Line 836"/>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9" name="Line 837"/>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0" name="Line 838"/>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1" name="Line 839"/>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2" name="Line 840"/>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3" name="Line 841"/>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4" name="Line 842"/>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5" name="Line 843"/>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6" name="Line 844"/>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7" name="Line 845"/>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8" name="Line 846"/>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9" name="Line 847"/>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0" name="Line 848"/>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1" name="Line 849"/>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2" name="Line 850"/>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3" name="Line 851"/>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4" name="Line 852"/>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5" name="Line 85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6" name="Line 85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7" name="Line 855"/>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8" name="Line 856"/>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9" name="Line 857"/>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0" name="Freeform 858"/>
            <p:cNvSpPr>
              <a:spLocks/>
            </p:cNvSpPr>
            <p:nvPr/>
          </p:nvSpPr>
          <p:spPr bwMode="auto">
            <a:xfrm>
              <a:off x="1655" y="2519"/>
              <a:ext cx="50" cy="72"/>
            </a:xfrm>
            <a:custGeom>
              <a:avLst/>
              <a:gdLst>
                <a:gd name="T0" fmla="*/ 37 w 50"/>
                <a:gd name="T1" fmla="*/ 0 h 72"/>
                <a:gd name="T2" fmla="*/ 37 w 50"/>
                <a:gd name="T3" fmla="*/ 10 h 72"/>
                <a:gd name="T4" fmla="*/ 37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0 w 50"/>
                <a:gd name="T29" fmla="*/ 51 h 72"/>
                <a:gd name="T30" fmla="*/ 12 w 50"/>
                <a:gd name="T31" fmla="*/ 31 h 72"/>
                <a:gd name="T32" fmla="*/ 25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10"/>
                  </a:lnTo>
                  <a:lnTo>
                    <a:pt x="37"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0" y="51"/>
                  </a:lnTo>
                  <a:lnTo>
                    <a:pt x="12" y="31"/>
                  </a:lnTo>
                  <a:lnTo>
                    <a:pt x="25"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28701" name="Line 859"/>
            <p:cNvSpPr>
              <a:spLocks noChangeShapeType="1"/>
            </p:cNvSpPr>
            <p:nvPr/>
          </p:nvSpPr>
          <p:spPr bwMode="auto">
            <a:xfrm>
              <a:off x="1680" y="2570"/>
              <a:ext cx="1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2" name="Line 860"/>
            <p:cNvSpPr>
              <a:spLocks noChangeShapeType="1"/>
            </p:cNvSpPr>
            <p:nvPr/>
          </p:nvSpPr>
          <p:spPr bwMode="auto">
            <a:xfrm>
              <a:off x="1692"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3" name="Line 861"/>
            <p:cNvSpPr>
              <a:spLocks noChangeShapeType="1"/>
            </p:cNvSpPr>
            <p:nvPr/>
          </p:nvSpPr>
          <p:spPr bwMode="auto">
            <a:xfrm>
              <a:off x="1692" y="2664"/>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6" name="Line 862"/>
            <p:cNvSpPr>
              <a:spLocks noChangeShapeType="1"/>
            </p:cNvSpPr>
            <p:nvPr/>
          </p:nvSpPr>
          <p:spPr bwMode="auto">
            <a:xfrm>
              <a:off x="1717"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7" name="Line 863"/>
            <p:cNvSpPr>
              <a:spLocks noChangeShapeType="1"/>
            </p:cNvSpPr>
            <p:nvPr/>
          </p:nvSpPr>
          <p:spPr bwMode="auto">
            <a:xfrm>
              <a:off x="1717" y="2747"/>
              <a:ext cx="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0" name="Line 864"/>
            <p:cNvSpPr>
              <a:spLocks noChangeShapeType="1"/>
            </p:cNvSpPr>
            <p:nvPr/>
          </p:nvSpPr>
          <p:spPr bwMode="auto">
            <a:xfrm>
              <a:off x="1767"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1" name="Line 865"/>
            <p:cNvSpPr>
              <a:spLocks noChangeShapeType="1"/>
            </p:cNvSpPr>
            <p:nvPr/>
          </p:nvSpPr>
          <p:spPr bwMode="auto">
            <a:xfrm>
              <a:off x="1767" y="2809"/>
              <a:ext cx="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2" name="Freeform 866"/>
            <p:cNvSpPr>
              <a:spLocks/>
            </p:cNvSpPr>
            <p:nvPr/>
          </p:nvSpPr>
          <p:spPr bwMode="auto">
            <a:xfrm>
              <a:off x="2104" y="2519"/>
              <a:ext cx="50" cy="72"/>
            </a:xfrm>
            <a:custGeom>
              <a:avLst/>
              <a:gdLst>
                <a:gd name="T0" fmla="*/ 37 w 50"/>
                <a:gd name="T1" fmla="*/ 0 h 72"/>
                <a:gd name="T2" fmla="*/ 37 w 50"/>
                <a:gd name="T3" fmla="*/ 20 h 72"/>
                <a:gd name="T4" fmla="*/ 50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12 w 50"/>
                <a:gd name="T29" fmla="*/ 51 h 72"/>
                <a:gd name="T30" fmla="*/ 25 w 50"/>
                <a:gd name="T31" fmla="*/ 31 h 72"/>
                <a:gd name="T32" fmla="*/ 37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20"/>
                  </a:lnTo>
                  <a:lnTo>
                    <a:pt x="50"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12" y="51"/>
                  </a:lnTo>
                  <a:lnTo>
                    <a:pt x="25" y="31"/>
                  </a:lnTo>
                  <a:lnTo>
                    <a:pt x="37"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83" name="Line 867"/>
            <p:cNvSpPr>
              <a:spLocks noChangeShapeType="1"/>
            </p:cNvSpPr>
            <p:nvPr/>
          </p:nvSpPr>
          <p:spPr bwMode="auto">
            <a:xfrm>
              <a:off x="2129" y="2570"/>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4" name="Line 868"/>
            <p:cNvSpPr>
              <a:spLocks noChangeShapeType="1"/>
            </p:cNvSpPr>
            <p:nvPr/>
          </p:nvSpPr>
          <p:spPr bwMode="auto">
            <a:xfrm>
              <a:off x="2129"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5" name="Line 869"/>
            <p:cNvSpPr>
              <a:spLocks noChangeShapeType="1"/>
            </p:cNvSpPr>
            <p:nvPr/>
          </p:nvSpPr>
          <p:spPr bwMode="auto">
            <a:xfrm>
              <a:off x="2129"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6" name="Line 870"/>
            <p:cNvSpPr>
              <a:spLocks noChangeShapeType="1"/>
            </p:cNvSpPr>
            <p:nvPr/>
          </p:nvSpPr>
          <p:spPr bwMode="auto">
            <a:xfrm>
              <a:off x="2154"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7" name="Line 871"/>
            <p:cNvSpPr>
              <a:spLocks noChangeShapeType="1"/>
            </p:cNvSpPr>
            <p:nvPr/>
          </p:nvSpPr>
          <p:spPr bwMode="auto">
            <a:xfrm>
              <a:off x="2154" y="2705"/>
              <a:ext cx="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8" name="Line 872"/>
            <p:cNvSpPr>
              <a:spLocks noChangeShapeType="1"/>
            </p:cNvSpPr>
            <p:nvPr/>
          </p:nvSpPr>
          <p:spPr bwMode="auto">
            <a:xfrm>
              <a:off x="2179"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9" name="Line 873"/>
            <p:cNvSpPr>
              <a:spLocks noChangeShapeType="1"/>
            </p:cNvSpPr>
            <p:nvPr/>
          </p:nvSpPr>
          <p:spPr bwMode="auto">
            <a:xfrm>
              <a:off x="2179" y="2757"/>
              <a:ext cx="3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0" name="Freeform 874"/>
            <p:cNvSpPr>
              <a:spLocks/>
            </p:cNvSpPr>
            <p:nvPr/>
          </p:nvSpPr>
          <p:spPr bwMode="auto">
            <a:xfrm>
              <a:off x="2565" y="2508"/>
              <a:ext cx="38" cy="73"/>
            </a:xfrm>
            <a:custGeom>
              <a:avLst/>
              <a:gdLst>
                <a:gd name="T0" fmla="*/ 25 w 38"/>
                <a:gd name="T1" fmla="*/ 0 h 73"/>
                <a:gd name="T2" fmla="*/ 25 w 38"/>
                <a:gd name="T3" fmla="*/ 21 h 73"/>
                <a:gd name="T4" fmla="*/ 38 w 38"/>
                <a:gd name="T5" fmla="*/ 42 h 73"/>
                <a:gd name="T6" fmla="*/ 38 w 38"/>
                <a:gd name="T7" fmla="*/ 62 h 73"/>
                <a:gd name="T8" fmla="*/ 38 w 38"/>
                <a:gd name="T9" fmla="*/ 73 h 73"/>
                <a:gd name="T10" fmla="*/ 38 w 38"/>
                <a:gd name="T11" fmla="*/ 73 h 73"/>
                <a:gd name="T12" fmla="*/ 38 w 38"/>
                <a:gd name="T13" fmla="*/ 73 h 73"/>
                <a:gd name="T14" fmla="*/ 38 w 38"/>
                <a:gd name="T15" fmla="*/ 73 h 73"/>
                <a:gd name="T16" fmla="*/ 13 w 38"/>
                <a:gd name="T17" fmla="*/ 62 h 73"/>
                <a:gd name="T18" fmla="*/ 13 w 38"/>
                <a:gd name="T19" fmla="*/ 62 h 73"/>
                <a:gd name="T20" fmla="*/ 0 w 38"/>
                <a:gd name="T21" fmla="*/ 73 h 73"/>
                <a:gd name="T22" fmla="*/ 0 w 38"/>
                <a:gd name="T23" fmla="*/ 73 h 73"/>
                <a:gd name="T24" fmla="*/ 0 w 38"/>
                <a:gd name="T25" fmla="*/ 73 h 73"/>
                <a:gd name="T26" fmla="*/ 0 w 38"/>
                <a:gd name="T27" fmla="*/ 73 h 73"/>
                <a:gd name="T28" fmla="*/ 0 w 38"/>
                <a:gd name="T29" fmla="*/ 62 h 73"/>
                <a:gd name="T30" fmla="*/ 13 w 38"/>
                <a:gd name="T31" fmla="*/ 42 h 73"/>
                <a:gd name="T32" fmla="*/ 13 w 38"/>
                <a:gd name="T33" fmla="*/ 21 h 73"/>
                <a:gd name="T34" fmla="*/ 25 w 38"/>
                <a:gd name="T3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3">
                  <a:moveTo>
                    <a:pt x="25" y="0"/>
                  </a:moveTo>
                  <a:lnTo>
                    <a:pt x="25" y="21"/>
                  </a:lnTo>
                  <a:lnTo>
                    <a:pt x="38" y="42"/>
                  </a:lnTo>
                  <a:lnTo>
                    <a:pt x="38" y="62"/>
                  </a:lnTo>
                  <a:lnTo>
                    <a:pt x="38" y="73"/>
                  </a:lnTo>
                  <a:lnTo>
                    <a:pt x="38" y="73"/>
                  </a:lnTo>
                  <a:lnTo>
                    <a:pt x="38" y="73"/>
                  </a:lnTo>
                  <a:lnTo>
                    <a:pt x="38" y="73"/>
                  </a:lnTo>
                  <a:lnTo>
                    <a:pt x="13" y="62"/>
                  </a:lnTo>
                  <a:lnTo>
                    <a:pt x="13" y="62"/>
                  </a:lnTo>
                  <a:lnTo>
                    <a:pt x="0" y="73"/>
                  </a:lnTo>
                  <a:lnTo>
                    <a:pt x="0" y="73"/>
                  </a:lnTo>
                  <a:lnTo>
                    <a:pt x="0" y="73"/>
                  </a:lnTo>
                  <a:lnTo>
                    <a:pt x="0" y="73"/>
                  </a:lnTo>
                  <a:lnTo>
                    <a:pt x="0" y="62"/>
                  </a:lnTo>
                  <a:lnTo>
                    <a:pt x="13" y="42"/>
                  </a:lnTo>
                  <a:lnTo>
                    <a:pt x="13" y="21"/>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1" name="Line 875"/>
            <p:cNvSpPr>
              <a:spLocks noChangeShapeType="1"/>
            </p:cNvSpPr>
            <p:nvPr/>
          </p:nvSpPr>
          <p:spPr bwMode="auto">
            <a:xfrm>
              <a:off x="2590" y="2560"/>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2" name="Line 876"/>
            <p:cNvSpPr>
              <a:spLocks noChangeShapeType="1"/>
            </p:cNvSpPr>
            <p:nvPr/>
          </p:nvSpPr>
          <p:spPr bwMode="auto">
            <a:xfrm>
              <a:off x="2603"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3" name="Line 877"/>
            <p:cNvSpPr>
              <a:spLocks noChangeShapeType="1"/>
            </p:cNvSpPr>
            <p:nvPr/>
          </p:nvSpPr>
          <p:spPr bwMode="auto">
            <a:xfrm>
              <a:off x="2603" y="2643"/>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4" name="Freeform 878"/>
            <p:cNvSpPr>
              <a:spLocks/>
            </p:cNvSpPr>
            <p:nvPr/>
          </p:nvSpPr>
          <p:spPr bwMode="auto">
            <a:xfrm>
              <a:off x="3326" y="2581"/>
              <a:ext cx="562" cy="1264"/>
            </a:xfrm>
            <a:custGeom>
              <a:avLst/>
              <a:gdLst>
                <a:gd name="T0" fmla="*/ 25 w 562"/>
                <a:gd name="T1" fmla="*/ 1264 h 1264"/>
                <a:gd name="T2" fmla="*/ 0 w 562"/>
                <a:gd name="T3" fmla="*/ 1254 h 1264"/>
                <a:gd name="T4" fmla="*/ 537 w 562"/>
                <a:gd name="T5" fmla="*/ 0 h 1264"/>
                <a:gd name="T6" fmla="*/ 562 w 562"/>
                <a:gd name="T7" fmla="*/ 10 h 1264"/>
                <a:gd name="T8" fmla="*/ 25 w 562"/>
                <a:gd name="T9" fmla="*/ 1264 h 1264"/>
              </a:gdLst>
              <a:ahLst/>
              <a:cxnLst>
                <a:cxn ang="0">
                  <a:pos x="T0" y="T1"/>
                </a:cxn>
                <a:cxn ang="0">
                  <a:pos x="T2" y="T3"/>
                </a:cxn>
                <a:cxn ang="0">
                  <a:pos x="T4" y="T5"/>
                </a:cxn>
                <a:cxn ang="0">
                  <a:pos x="T6" y="T7"/>
                </a:cxn>
                <a:cxn ang="0">
                  <a:pos x="T8" y="T9"/>
                </a:cxn>
              </a:cxnLst>
              <a:rect l="0" t="0" r="r" b="b"/>
              <a:pathLst>
                <a:path w="562" h="1264">
                  <a:moveTo>
                    <a:pt x="25" y="1264"/>
                  </a:moveTo>
                  <a:lnTo>
                    <a:pt x="0" y="1254"/>
                  </a:lnTo>
                  <a:lnTo>
                    <a:pt x="537" y="0"/>
                  </a:lnTo>
                  <a:lnTo>
                    <a:pt x="562" y="10"/>
                  </a:lnTo>
                  <a:lnTo>
                    <a:pt x="25" y="12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5" name="Freeform 879"/>
            <p:cNvSpPr>
              <a:spLocks/>
            </p:cNvSpPr>
            <p:nvPr/>
          </p:nvSpPr>
          <p:spPr bwMode="auto">
            <a:xfrm>
              <a:off x="3863" y="2570"/>
              <a:ext cx="1771" cy="653"/>
            </a:xfrm>
            <a:custGeom>
              <a:avLst/>
              <a:gdLst>
                <a:gd name="T0" fmla="*/ 1771 w 1771"/>
                <a:gd name="T1" fmla="*/ 643 h 653"/>
                <a:gd name="T2" fmla="*/ 1759 w 1771"/>
                <a:gd name="T3" fmla="*/ 653 h 653"/>
                <a:gd name="T4" fmla="*/ 0 w 1771"/>
                <a:gd name="T5" fmla="*/ 21 h 653"/>
                <a:gd name="T6" fmla="*/ 12 w 1771"/>
                <a:gd name="T7" fmla="*/ 0 h 653"/>
                <a:gd name="T8" fmla="*/ 1771 w 1771"/>
                <a:gd name="T9" fmla="*/ 643 h 653"/>
              </a:gdLst>
              <a:ahLst/>
              <a:cxnLst>
                <a:cxn ang="0">
                  <a:pos x="T0" y="T1"/>
                </a:cxn>
                <a:cxn ang="0">
                  <a:pos x="T2" y="T3"/>
                </a:cxn>
                <a:cxn ang="0">
                  <a:pos x="T4" y="T5"/>
                </a:cxn>
                <a:cxn ang="0">
                  <a:pos x="T6" y="T7"/>
                </a:cxn>
                <a:cxn ang="0">
                  <a:pos x="T8" y="T9"/>
                </a:cxn>
              </a:cxnLst>
              <a:rect l="0" t="0" r="r" b="b"/>
              <a:pathLst>
                <a:path w="1771" h="653">
                  <a:moveTo>
                    <a:pt x="1771" y="643"/>
                  </a:moveTo>
                  <a:lnTo>
                    <a:pt x="1759" y="653"/>
                  </a:lnTo>
                  <a:lnTo>
                    <a:pt x="0" y="21"/>
                  </a:lnTo>
                  <a:lnTo>
                    <a:pt x="12" y="0"/>
                  </a:lnTo>
                  <a:lnTo>
                    <a:pt x="1771"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6" name="Freeform 880"/>
            <p:cNvSpPr>
              <a:spLocks/>
            </p:cNvSpPr>
            <p:nvPr/>
          </p:nvSpPr>
          <p:spPr bwMode="auto">
            <a:xfrm>
              <a:off x="1131" y="2570"/>
              <a:ext cx="2719" cy="457"/>
            </a:xfrm>
            <a:custGeom>
              <a:avLst/>
              <a:gdLst>
                <a:gd name="T0" fmla="*/ 2719 w 2719"/>
                <a:gd name="T1" fmla="*/ 0 h 457"/>
                <a:gd name="T2" fmla="*/ 2719 w 2719"/>
                <a:gd name="T3" fmla="*/ 21 h 457"/>
                <a:gd name="T4" fmla="*/ 12 w 2719"/>
                <a:gd name="T5" fmla="*/ 457 h 457"/>
                <a:gd name="T6" fmla="*/ 0 w 2719"/>
                <a:gd name="T7" fmla="*/ 436 h 457"/>
                <a:gd name="T8" fmla="*/ 2719 w 2719"/>
                <a:gd name="T9" fmla="*/ 0 h 457"/>
              </a:gdLst>
              <a:ahLst/>
              <a:cxnLst>
                <a:cxn ang="0">
                  <a:pos x="T0" y="T1"/>
                </a:cxn>
                <a:cxn ang="0">
                  <a:pos x="T2" y="T3"/>
                </a:cxn>
                <a:cxn ang="0">
                  <a:pos x="T4" y="T5"/>
                </a:cxn>
                <a:cxn ang="0">
                  <a:pos x="T6" y="T7"/>
                </a:cxn>
                <a:cxn ang="0">
                  <a:pos x="T8" y="T9"/>
                </a:cxn>
              </a:cxnLst>
              <a:rect l="0" t="0" r="r" b="b"/>
              <a:pathLst>
                <a:path w="2719" h="457">
                  <a:moveTo>
                    <a:pt x="2719" y="0"/>
                  </a:moveTo>
                  <a:lnTo>
                    <a:pt x="2719" y="21"/>
                  </a:lnTo>
                  <a:lnTo>
                    <a:pt x="12" y="457"/>
                  </a:lnTo>
                  <a:lnTo>
                    <a:pt x="0" y="436"/>
                  </a:lnTo>
                  <a:lnTo>
                    <a:pt x="27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7" name="Freeform 881"/>
            <p:cNvSpPr>
              <a:spLocks/>
            </p:cNvSpPr>
            <p:nvPr/>
          </p:nvSpPr>
          <p:spPr bwMode="auto">
            <a:xfrm>
              <a:off x="2927" y="1689"/>
              <a:ext cx="936" cy="892"/>
            </a:xfrm>
            <a:custGeom>
              <a:avLst/>
              <a:gdLst>
                <a:gd name="T0" fmla="*/ 936 w 936"/>
                <a:gd name="T1" fmla="*/ 881 h 892"/>
                <a:gd name="T2" fmla="*/ 911 w 936"/>
                <a:gd name="T3" fmla="*/ 892 h 892"/>
                <a:gd name="T4" fmla="*/ 0 w 936"/>
                <a:gd name="T5" fmla="*/ 11 h 892"/>
                <a:gd name="T6" fmla="*/ 25 w 936"/>
                <a:gd name="T7" fmla="*/ 0 h 892"/>
                <a:gd name="T8" fmla="*/ 936 w 936"/>
                <a:gd name="T9" fmla="*/ 881 h 892"/>
              </a:gdLst>
              <a:ahLst/>
              <a:cxnLst>
                <a:cxn ang="0">
                  <a:pos x="T0" y="T1"/>
                </a:cxn>
                <a:cxn ang="0">
                  <a:pos x="T2" y="T3"/>
                </a:cxn>
                <a:cxn ang="0">
                  <a:pos x="T4" y="T5"/>
                </a:cxn>
                <a:cxn ang="0">
                  <a:pos x="T6" y="T7"/>
                </a:cxn>
                <a:cxn ang="0">
                  <a:pos x="T8" y="T9"/>
                </a:cxn>
              </a:cxnLst>
              <a:rect l="0" t="0" r="r" b="b"/>
              <a:pathLst>
                <a:path w="936" h="892">
                  <a:moveTo>
                    <a:pt x="936" y="881"/>
                  </a:moveTo>
                  <a:lnTo>
                    <a:pt x="911" y="892"/>
                  </a:lnTo>
                  <a:lnTo>
                    <a:pt x="0" y="11"/>
                  </a:lnTo>
                  <a:lnTo>
                    <a:pt x="25" y="0"/>
                  </a:lnTo>
                  <a:lnTo>
                    <a:pt x="936" y="8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8" name="Freeform 882"/>
            <p:cNvSpPr>
              <a:spLocks/>
            </p:cNvSpPr>
            <p:nvPr/>
          </p:nvSpPr>
          <p:spPr bwMode="auto">
            <a:xfrm>
              <a:off x="3850" y="1762"/>
              <a:ext cx="1123" cy="840"/>
            </a:xfrm>
            <a:custGeom>
              <a:avLst/>
              <a:gdLst>
                <a:gd name="T0" fmla="*/ 25 w 1123"/>
                <a:gd name="T1" fmla="*/ 840 h 840"/>
                <a:gd name="T2" fmla="*/ 0 w 1123"/>
                <a:gd name="T3" fmla="*/ 829 h 840"/>
                <a:gd name="T4" fmla="*/ 1110 w 1123"/>
                <a:gd name="T5" fmla="*/ 0 h 840"/>
                <a:gd name="T6" fmla="*/ 1123 w 1123"/>
                <a:gd name="T7" fmla="*/ 10 h 840"/>
                <a:gd name="T8" fmla="*/ 25 w 1123"/>
                <a:gd name="T9" fmla="*/ 840 h 840"/>
              </a:gdLst>
              <a:ahLst/>
              <a:cxnLst>
                <a:cxn ang="0">
                  <a:pos x="T0" y="T1"/>
                </a:cxn>
                <a:cxn ang="0">
                  <a:pos x="T2" y="T3"/>
                </a:cxn>
                <a:cxn ang="0">
                  <a:pos x="T4" y="T5"/>
                </a:cxn>
                <a:cxn ang="0">
                  <a:pos x="T6" y="T7"/>
                </a:cxn>
                <a:cxn ang="0">
                  <a:pos x="T8" y="T9"/>
                </a:cxn>
              </a:cxnLst>
              <a:rect l="0" t="0" r="r" b="b"/>
              <a:pathLst>
                <a:path w="1123" h="840">
                  <a:moveTo>
                    <a:pt x="25" y="840"/>
                  </a:moveTo>
                  <a:lnTo>
                    <a:pt x="0" y="829"/>
                  </a:lnTo>
                  <a:lnTo>
                    <a:pt x="1110" y="0"/>
                  </a:lnTo>
                  <a:lnTo>
                    <a:pt x="1123" y="10"/>
                  </a:lnTo>
                  <a:lnTo>
                    <a:pt x="25" y="8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9" name="Rectangle 883"/>
            <p:cNvSpPr>
              <a:spLocks noChangeArrowheads="1"/>
            </p:cNvSpPr>
            <p:nvPr/>
          </p:nvSpPr>
          <p:spPr bwMode="auto">
            <a:xfrm>
              <a:off x="1068" y="1793"/>
              <a:ext cx="133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communication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0" name="Rectangle 884"/>
            <p:cNvSpPr>
              <a:spLocks noChangeArrowheads="1"/>
            </p:cNvSpPr>
            <p:nvPr/>
          </p:nvSpPr>
          <p:spPr bwMode="auto">
            <a:xfrm>
              <a:off x="3401" y="922"/>
              <a:ext cx="81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planning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2" name="Rectangle 886"/>
            <p:cNvSpPr>
              <a:spLocks noChangeArrowheads="1"/>
            </p:cNvSpPr>
            <p:nvPr/>
          </p:nvSpPr>
          <p:spPr bwMode="auto">
            <a:xfrm>
              <a:off x="4299" y="3534"/>
              <a:ext cx="108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construction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3" name="Rectangle 887"/>
            <p:cNvSpPr>
              <a:spLocks noChangeArrowheads="1"/>
            </p:cNvSpPr>
            <p:nvPr/>
          </p:nvSpPr>
          <p:spPr bwMode="auto">
            <a:xfrm>
              <a:off x="1630" y="3420"/>
              <a:ext cx="107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deployment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4" name="Rectangle 888"/>
            <p:cNvSpPr>
              <a:spLocks noChangeArrowheads="1"/>
            </p:cNvSpPr>
            <p:nvPr/>
          </p:nvSpPr>
          <p:spPr bwMode="auto">
            <a:xfrm>
              <a:off x="1630" y="3617"/>
              <a:ext cx="23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5" name="Rectangle 889"/>
            <p:cNvSpPr>
              <a:spLocks noChangeArrowheads="1"/>
            </p:cNvSpPr>
            <p:nvPr/>
          </p:nvSpPr>
          <p:spPr bwMode="auto">
            <a:xfrm>
              <a:off x="1804" y="3628"/>
              <a:ext cx="61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delivery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6" name="Rectangle 890"/>
            <p:cNvSpPr>
              <a:spLocks noChangeArrowheads="1"/>
            </p:cNvSpPr>
            <p:nvPr/>
          </p:nvSpPr>
          <p:spPr bwMode="auto">
            <a:xfrm>
              <a:off x="1630" y="3804"/>
              <a:ext cx="8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    feedback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7" name="Rectangle 891"/>
            <p:cNvSpPr>
              <a:spLocks noChangeArrowheads="1"/>
            </p:cNvSpPr>
            <p:nvPr/>
          </p:nvSpPr>
          <p:spPr bwMode="auto">
            <a:xfrm>
              <a:off x="3139" y="2685"/>
              <a:ext cx="34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a:ln>
                    <a:noFill/>
                  </a:ln>
                  <a:solidFill>
                    <a:srgbClr val="000000"/>
                  </a:solidFill>
                  <a:effectLst/>
                  <a:latin typeface="Geneva" charset="0"/>
                </a:rPr>
                <a:t>start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8" name="Freeform 892"/>
            <p:cNvSpPr>
              <a:spLocks/>
            </p:cNvSpPr>
            <p:nvPr/>
          </p:nvSpPr>
          <p:spPr bwMode="auto">
            <a:xfrm>
              <a:off x="3002" y="2498"/>
              <a:ext cx="37" cy="52"/>
            </a:xfrm>
            <a:custGeom>
              <a:avLst/>
              <a:gdLst>
                <a:gd name="T0" fmla="*/ 12 w 37"/>
                <a:gd name="T1" fmla="*/ 0 h 52"/>
                <a:gd name="T2" fmla="*/ 25 w 37"/>
                <a:gd name="T3" fmla="*/ 10 h 52"/>
                <a:gd name="T4" fmla="*/ 25 w 37"/>
                <a:gd name="T5" fmla="*/ 31 h 52"/>
                <a:gd name="T6" fmla="*/ 25 w 37"/>
                <a:gd name="T7" fmla="*/ 52 h 52"/>
                <a:gd name="T8" fmla="*/ 37 w 37"/>
                <a:gd name="T9" fmla="*/ 52 h 52"/>
                <a:gd name="T10" fmla="*/ 37 w 37"/>
                <a:gd name="T11" fmla="*/ 52 h 52"/>
                <a:gd name="T12" fmla="*/ 37 w 37"/>
                <a:gd name="T13" fmla="*/ 52 h 52"/>
                <a:gd name="T14" fmla="*/ 37 w 37"/>
                <a:gd name="T15" fmla="*/ 52 h 52"/>
                <a:gd name="T16" fmla="*/ 12 w 37"/>
                <a:gd name="T17" fmla="*/ 52 h 52"/>
                <a:gd name="T18" fmla="*/ 12 w 37"/>
                <a:gd name="T19" fmla="*/ 52 h 52"/>
                <a:gd name="T20" fmla="*/ 0 w 37"/>
                <a:gd name="T21" fmla="*/ 52 h 52"/>
                <a:gd name="T22" fmla="*/ 0 w 37"/>
                <a:gd name="T23" fmla="*/ 52 h 52"/>
                <a:gd name="T24" fmla="*/ 0 w 37"/>
                <a:gd name="T25" fmla="*/ 52 h 52"/>
                <a:gd name="T26" fmla="*/ 0 w 37"/>
                <a:gd name="T27" fmla="*/ 52 h 52"/>
                <a:gd name="T28" fmla="*/ 0 w 37"/>
                <a:gd name="T29" fmla="*/ 52 h 52"/>
                <a:gd name="T30" fmla="*/ 0 w 37"/>
                <a:gd name="T31" fmla="*/ 31 h 52"/>
                <a:gd name="T32" fmla="*/ 12 w 37"/>
                <a:gd name="T33" fmla="*/ 10 h 52"/>
                <a:gd name="T34" fmla="*/ 12 w 37"/>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2">
                  <a:moveTo>
                    <a:pt x="12" y="0"/>
                  </a:moveTo>
                  <a:lnTo>
                    <a:pt x="25" y="10"/>
                  </a:lnTo>
                  <a:lnTo>
                    <a:pt x="25" y="31"/>
                  </a:lnTo>
                  <a:lnTo>
                    <a:pt x="25" y="52"/>
                  </a:lnTo>
                  <a:lnTo>
                    <a:pt x="37" y="52"/>
                  </a:lnTo>
                  <a:lnTo>
                    <a:pt x="37" y="52"/>
                  </a:lnTo>
                  <a:lnTo>
                    <a:pt x="37" y="52"/>
                  </a:lnTo>
                  <a:lnTo>
                    <a:pt x="37" y="52"/>
                  </a:lnTo>
                  <a:lnTo>
                    <a:pt x="12" y="52"/>
                  </a:lnTo>
                  <a:lnTo>
                    <a:pt x="12" y="52"/>
                  </a:lnTo>
                  <a:lnTo>
                    <a:pt x="0" y="52"/>
                  </a:lnTo>
                  <a:lnTo>
                    <a:pt x="0" y="52"/>
                  </a:lnTo>
                  <a:lnTo>
                    <a:pt x="0" y="52"/>
                  </a:lnTo>
                  <a:lnTo>
                    <a:pt x="0" y="52"/>
                  </a:lnTo>
                  <a:lnTo>
                    <a:pt x="0" y="52"/>
                  </a:lnTo>
                  <a:lnTo>
                    <a:pt x="0" y="31"/>
                  </a:lnTo>
                  <a:lnTo>
                    <a:pt x="12" y="1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09" name="Line 893"/>
            <p:cNvSpPr>
              <a:spLocks noChangeShapeType="1"/>
            </p:cNvSpPr>
            <p:nvPr/>
          </p:nvSpPr>
          <p:spPr bwMode="auto">
            <a:xfrm>
              <a:off x="3014" y="2539"/>
              <a:ext cx="25"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0" name="Line 894"/>
            <p:cNvSpPr>
              <a:spLocks noChangeShapeType="1"/>
            </p:cNvSpPr>
            <p:nvPr/>
          </p:nvSpPr>
          <p:spPr bwMode="auto">
            <a:xfrm>
              <a:off x="3039" y="261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1" name="Line 895"/>
            <p:cNvSpPr>
              <a:spLocks noChangeShapeType="1"/>
            </p:cNvSpPr>
            <p:nvPr/>
          </p:nvSpPr>
          <p:spPr bwMode="auto">
            <a:xfrm>
              <a:off x="3039" y="2612"/>
              <a:ext cx="3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2" name="Line 896"/>
            <p:cNvSpPr>
              <a:spLocks noChangeShapeType="1"/>
            </p:cNvSpPr>
            <p:nvPr/>
          </p:nvSpPr>
          <p:spPr bwMode="auto">
            <a:xfrm flipV="1">
              <a:off x="2503" y="2757"/>
              <a:ext cx="274"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3" name="Freeform 897"/>
            <p:cNvSpPr>
              <a:spLocks/>
            </p:cNvSpPr>
            <p:nvPr/>
          </p:nvSpPr>
          <p:spPr bwMode="auto">
            <a:xfrm>
              <a:off x="2653" y="2726"/>
              <a:ext cx="137" cy="104"/>
            </a:xfrm>
            <a:custGeom>
              <a:avLst/>
              <a:gdLst>
                <a:gd name="T0" fmla="*/ 0 w 137"/>
                <a:gd name="T1" fmla="*/ 0 h 104"/>
                <a:gd name="T2" fmla="*/ 137 w 137"/>
                <a:gd name="T3" fmla="*/ 31 h 104"/>
                <a:gd name="T4" fmla="*/ 25 w 137"/>
                <a:gd name="T5" fmla="*/ 104 h 104"/>
                <a:gd name="T6" fmla="*/ 62 w 137"/>
                <a:gd name="T7" fmla="*/ 41 h 104"/>
                <a:gd name="T8" fmla="*/ 0 w 137"/>
                <a:gd name="T9" fmla="*/ 0 h 104"/>
              </a:gdLst>
              <a:ahLst/>
              <a:cxnLst>
                <a:cxn ang="0">
                  <a:pos x="T0" y="T1"/>
                </a:cxn>
                <a:cxn ang="0">
                  <a:pos x="T2" y="T3"/>
                </a:cxn>
                <a:cxn ang="0">
                  <a:pos x="T4" y="T5"/>
                </a:cxn>
                <a:cxn ang="0">
                  <a:pos x="T6" y="T7"/>
                </a:cxn>
                <a:cxn ang="0">
                  <a:pos x="T8" y="T9"/>
                </a:cxn>
              </a:cxnLst>
              <a:rect l="0" t="0" r="r" b="b"/>
              <a:pathLst>
                <a:path w="137" h="104">
                  <a:moveTo>
                    <a:pt x="0" y="0"/>
                  </a:moveTo>
                  <a:lnTo>
                    <a:pt x="137" y="31"/>
                  </a:lnTo>
                  <a:lnTo>
                    <a:pt x="25" y="104"/>
                  </a:lnTo>
                  <a:lnTo>
                    <a:pt x="62"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4" name="Line 898"/>
            <p:cNvSpPr>
              <a:spLocks noChangeShapeType="1"/>
            </p:cNvSpPr>
            <p:nvPr/>
          </p:nvSpPr>
          <p:spPr bwMode="auto">
            <a:xfrm flipV="1">
              <a:off x="2104" y="2819"/>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5" name="Freeform 899"/>
            <p:cNvSpPr>
              <a:spLocks/>
            </p:cNvSpPr>
            <p:nvPr/>
          </p:nvSpPr>
          <p:spPr bwMode="auto">
            <a:xfrm>
              <a:off x="2241" y="2788"/>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6" name="Line 900"/>
            <p:cNvSpPr>
              <a:spLocks noChangeShapeType="1"/>
            </p:cNvSpPr>
            <p:nvPr/>
          </p:nvSpPr>
          <p:spPr bwMode="auto">
            <a:xfrm flipV="1">
              <a:off x="1692" y="2881"/>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7" name="Freeform 901"/>
            <p:cNvSpPr>
              <a:spLocks/>
            </p:cNvSpPr>
            <p:nvPr/>
          </p:nvSpPr>
          <p:spPr bwMode="auto">
            <a:xfrm>
              <a:off x="1829" y="2850"/>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8" name="Line 902"/>
            <p:cNvSpPr>
              <a:spLocks noChangeShapeType="1"/>
            </p:cNvSpPr>
            <p:nvPr/>
          </p:nvSpPr>
          <p:spPr bwMode="auto">
            <a:xfrm flipV="1">
              <a:off x="2877" y="2695"/>
              <a:ext cx="2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9" name="Freeform 903"/>
            <p:cNvSpPr>
              <a:spLocks/>
            </p:cNvSpPr>
            <p:nvPr/>
          </p:nvSpPr>
          <p:spPr bwMode="auto">
            <a:xfrm>
              <a:off x="3014" y="2664"/>
              <a:ext cx="150" cy="103"/>
            </a:xfrm>
            <a:custGeom>
              <a:avLst/>
              <a:gdLst>
                <a:gd name="T0" fmla="*/ 0 w 150"/>
                <a:gd name="T1" fmla="*/ 0 h 103"/>
                <a:gd name="T2" fmla="*/ 150 w 150"/>
                <a:gd name="T3" fmla="*/ 31 h 103"/>
                <a:gd name="T4" fmla="*/ 25 w 150"/>
                <a:gd name="T5" fmla="*/ 103 h 103"/>
                <a:gd name="T6" fmla="*/ 75 w 150"/>
                <a:gd name="T7" fmla="*/ 41 h 103"/>
                <a:gd name="T8" fmla="*/ 0 w 150"/>
                <a:gd name="T9" fmla="*/ 0 h 103"/>
              </a:gdLst>
              <a:ahLst/>
              <a:cxnLst>
                <a:cxn ang="0">
                  <a:pos x="T0" y="T1"/>
                </a:cxn>
                <a:cxn ang="0">
                  <a:pos x="T2" y="T3"/>
                </a:cxn>
                <a:cxn ang="0">
                  <a:pos x="T4" y="T5"/>
                </a:cxn>
                <a:cxn ang="0">
                  <a:pos x="T6" y="T7"/>
                </a:cxn>
                <a:cxn ang="0">
                  <a:pos x="T8" y="T9"/>
                </a:cxn>
              </a:cxnLst>
              <a:rect l="0" t="0" r="r" b="b"/>
              <a:pathLst>
                <a:path w="150" h="103">
                  <a:moveTo>
                    <a:pt x="0" y="0"/>
                  </a:moveTo>
                  <a:lnTo>
                    <a:pt x="150" y="31"/>
                  </a:lnTo>
                  <a:lnTo>
                    <a:pt x="25" y="103"/>
                  </a:lnTo>
                  <a:lnTo>
                    <a:pt x="75"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20" name="Rectangle 904"/>
            <p:cNvSpPr>
              <a:spLocks noChangeArrowheads="1"/>
            </p:cNvSpPr>
            <p:nvPr/>
          </p:nvSpPr>
          <p:spPr bwMode="auto">
            <a:xfrm>
              <a:off x="5996" y="2291"/>
              <a:ext cx="67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analysis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1" name="Rectangle 905"/>
            <p:cNvSpPr>
              <a:spLocks noChangeArrowheads="1"/>
            </p:cNvSpPr>
            <p:nvPr/>
          </p:nvSpPr>
          <p:spPr bwMode="auto">
            <a:xfrm>
              <a:off x="5996" y="2457"/>
              <a:ext cx="5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design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2" name="Rectangle 906"/>
            <p:cNvSpPr>
              <a:spLocks noChangeArrowheads="1"/>
            </p:cNvSpPr>
            <p:nvPr/>
          </p:nvSpPr>
          <p:spPr bwMode="auto">
            <a:xfrm>
              <a:off x="4499" y="3690"/>
              <a:ext cx="43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code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3" name="Rectangle 907"/>
            <p:cNvSpPr>
              <a:spLocks noChangeArrowheads="1"/>
            </p:cNvSpPr>
            <p:nvPr/>
          </p:nvSpPr>
          <p:spPr bwMode="auto">
            <a:xfrm>
              <a:off x="4499" y="3856"/>
              <a:ext cx="31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test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4" name="Rectangle 908"/>
            <p:cNvSpPr>
              <a:spLocks noChangeArrowheads="1"/>
            </p:cNvSpPr>
            <p:nvPr/>
          </p:nvSpPr>
          <p:spPr bwMode="auto">
            <a:xfrm>
              <a:off x="3513" y="1099"/>
              <a:ext cx="8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estimation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5" name="Rectangle 909"/>
            <p:cNvSpPr>
              <a:spLocks noChangeArrowheads="1"/>
            </p:cNvSpPr>
            <p:nvPr/>
          </p:nvSpPr>
          <p:spPr bwMode="auto">
            <a:xfrm>
              <a:off x="3513" y="1265"/>
              <a:ext cx="86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scheduling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6" name="Rectangle 910"/>
            <p:cNvSpPr>
              <a:spLocks noChangeArrowheads="1"/>
            </p:cNvSpPr>
            <p:nvPr/>
          </p:nvSpPr>
          <p:spPr bwMode="auto">
            <a:xfrm>
              <a:off x="3513" y="1431"/>
              <a:ext cx="9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risk analysis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916" name="Rectangle 2"/>
          <p:cNvSpPr>
            <a:spLocks noGrp="1" noChangeArrowheads="1"/>
          </p:cNvSpPr>
          <p:nvPr>
            <p:ph type="title"/>
          </p:nvPr>
        </p:nvSpPr>
        <p:spPr>
          <a:xfrm>
            <a:off x="609600" y="433745"/>
            <a:ext cx="10972800" cy="725142"/>
          </a:xfrm>
        </p:spPr>
        <p:txBody>
          <a:bodyPr>
            <a:noAutofit/>
          </a:bodyPr>
          <a:lstStyle/>
          <a:p>
            <a:pPr marL="541338" indent="-541338">
              <a:defRPr/>
            </a:pPr>
            <a:r>
              <a:rPr lang="en-MY" sz="2800" dirty="0"/>
              <a:t>5. Evolutionary Software Process Model: </a:t>
            </a:r>
            <a:br>
              <a:rPr lang="en-MY" sz="2800" dirty="0"/>
            </a:br>
            <a:r>
              <a:rPr lang="en-MY" sz="2800" dirty="0"/>
              <a:t>Spiral Model Example</a:t>
            </a:r>
            <a:endParaRPr sz="2800" dirty="0"/>
          </a:p>
        </p:txBody>
      </p:sp>
      <p:sp>
        <p:nvSpPr>
          <p:cNvPr id="8" name="Line Callout 1 7"/>
          <p:cNvSpPr/>
          <p:nvPr/>
        </p:nvSpPr>
        <p:spPr>
          <a:xfrm>
            <a:off x="7467600" y="1066800"/>
            <a:ext cx="2895600" cy="1219200"/>
          </a:xfrm>
          <a:prstGeom prst="borderCallout1">
            <a:avLst>
              <a:gd name="adj1" fmla="val 18750"/>
              <a:gd name="adj2" fmla="val -8333"/>
              <a:gd name="adj3" fmla="val 213220"/>
              <a:gd name="adj4" fmla="val -12340"/>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Design prototype</a:t>
            </a:r>
          </a:p>
        </p:txBody>
      </p:sp>
    </p:spTree>
    <p:extLst>
      <p:ext uri="{BB962C8B-B14F-4D97-AF65-F5344CB8AC3E}">
        <p14:creationId xmlns:p14="http://schemas.microsoft.com/office/powerpoint/2010/main" val="216171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anim calcmode="discrete" valueType="clr">
                                      <p:cBhvr override="childStyle">
                                        <p:cTn id="7"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
                                        </p:tgtEl>
                                        <p:attrNameLst>
                                          <p:attrName>fillcolor</p:attrName>
                                        </p:attrNameLst>
                                      </p:cBhvr>
                                      <p:tavLst>
                                        <p:tav tm="0">
                                          <p:val>
                                            <p:clrVal>
                                              <a:schemeClr val="accent2"/>
                                            </p:clrVal>
                                          </p:val>
                                        </p:tav>
                                        <p:tav tm="50000">
                                          <p:val>
                                            <p:clrVal>
                                              <a:schemeClr val="hlink"/>
                                            </p:clrVal>
                                          </p:val>
                                        </p:tav>
                                      </p:tavLst>
                                    </p:anim>
                                    <p:set>
                                      <p:cBhvr>
                                        <p:cTn id="9" dur="8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5"/>
          <p:cNvSpPr>
            <a:spLocks noGrp="1"/>
          </p:cNvSpPr>
          <p:nvPr>
            <p:ph type="sldNum" sz="quarter" idx="12"/>
          </p:nvPr>
        </p:nvSpPr>
        <p:spPr bwMode="auto">
          <a:noFill/>
          <a:ln>
            <a:miter lim="800000"/>
            <a:headEnd/>
            <a:tailEnd/>
          </a:ln>
        </p:spPr>
        <p:txBody>
          <a:bodyPr/>
          <a:lstStyle/>
          <a:p>
            <a:fld id="{88DB3526-D103-4646-933F-88E2B07E43F6}" type="slidenum">
              <a:rPr lang="en-US" altLang="en-US" smtClean="0"/>
              <a:pPr/>
              <a:t>66</a:t>
            </a:fld>
            <a:endParaRPr lang="en-US" altLang="en-US"/>
          </a:p>
        </p:txBody>
      </p:sp>
      <p:sp>
        <p:nvSpPr>
          <p:cNvPr id="9" name="Rectangle 8"/>
          <p:cNvSpPr/>
          <p:nvPr/>
        </p:nvSpPr>
        <p:spPr>
          <a:xfrm>
            <a:off x="6705600" y="5410200"/>
            <a:ext cx="1676400" cy="4572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Construction</a:t>
            </a:r>
            <a:endParaRPr lang="en-MY" dirty="0"/>
          </a:p>
        </p:txBody>
      </p:sp>
      <p:grpSp>
        <p:nvGrpSpPr>
          <p:cNvPr id="2" name="Group 4"/>
          <p:cNvGrpSpPr>
            <a:grpSpLocks noChangeAspect="1"/>
          </p:cNvGrpSpPr>
          <p:nvPr/>
        </p:nvGrpSpPr>
        <p:grpSpPr bwMode="auto">
          <a:xfrm>
            <a:off x="1695450" y="1463675"/>
            <a:ext cx="8893176" cy="4954588"/>
            <a:chOff x="1068" y="922"/>
            <a:chExt cx="5602" cy="3121"/>
          </a:xfrm>
        </p:grpSpPr>
        <p:grpSp>
          <p:nvGrpSpPr>
            <p:cNvPr id="4" name="Group 205"/>
            <p:cNvGrpSpPr>
              <a:grpSpLocks/>
            </p:cNvGrpSpPr>
            <p:nvPr/>
          </p:nvGrpSpPr>
          <p:grpSpPr bwMode="auto">
            <a:xfrm>
              <a:off x="1330" y="1793"/>
              <a:ext cx="4429" cy="1679"/>
              <a:chOff x="1330" y="1793"/>
              <a:chExt cx="4429" cy="1679"/>
            </a:xfrm>
          </p:grpSpPr>
          <p:sp>
            <p:nvSpPr>
              <p:cNvPr id="50827" name="Line 5"/>
              <p:cNvSpPr>
                <a:spLocks noChangeShapeType="1"/>
              </p:cNvSpPr>
              <p:nvPr/>
            </p:nvSpPr>
            <p:spPr bwMode="auto">
              <a:xfrm>
                <a:off x="1330"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8" name="Line 6"/>
              <p:cNvSpPr>
                <a:spLocks noChangeShapeType="1"/>
              </p:cNvSpPr>
              <p:nvPr/>
            </p:nvSpPr>
            <p:spPr bwMode="auto">
              <a:xfrm>
                <a:off x="1343"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9" name="Line 7"/>
              <p:cNvSpPr>
                <a:spLocks noChangeShapeType="1"/>
              </p:cNvSpPr>
              <p:nvPr/>
            </p:nvSpPr>
            <p:spPr bwMode="auto">
              <a:xfrm>
                <a:off x="1343" y="2674"/>
                <a:ext cx="25"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0" name="Line 8"/>
              <p:cNvSpPr>
                <a:spLocks noChangeShapeType="1"/>
              </p:cNvSpPr>
              <p:nvPr/>
            </p:nvSpPr>
            <p:spPr bwMode="auto">
              <a:xfrm>
                <a:off x="1368"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1" name="Line 9"/>
              <p:cNvSpPr>
                <a:spLocks noChangeShapeType="1"/>
              </p:cNvSpPr>
              <p:nvPr/>
            </p:nvSpPr>
            <p:spPr bwMode="auto">
              <a:xfrm>
                <a:off x="1368" y="2767"/>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2" name="Line 10"/>
              <p:cNvSpPr>
                <a:spLocks noChangeShapeType="1"/>
              </p:cNvSpPr>
              <p:nvPr/>
            </p:nvSpPr>
            <p:spPr bwMode="auto">
              <a:xfrm>
                <a:off x="1430"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3" name="Line 11"/>
              <p:cNvSpPr>
                <a:spLocks noChangeShapeType="1"/>
              </p:cNvSpPr>
              <p:nvPr/>
            </p:nvSpPr>
            <p:spPr bwMode="auto">
              <a:xfrm>
                <a:off x="1430"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4" name="Line 12"/>
              <p:cNvSpPr>
                <a:spLocks noChangeShapeType="1"/>
              </p:cNvSpPr>
              <p:nvPr/>
            </p:nvSpPr>
            <p:spPr bwMode="auto">
              <a:xfrm>
                <a:off x="1505"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5" name="Line 13"/>
              <p:cNvSpPr>
                <a:spLocks noChangeShapeType="1"/>
              </p:cNvSpPr>
              <p:nvPr/>
            </p:nvSpPr>
            <p:spPr bwMode="auto">
              <a:xfrm>
                <a:off x="1505"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6" name="Line 14"/>
              <p:cNvSpPr>
                <a:spLocks noChangeShapeType="1"/>
              </p:cNvSpPr>
              <p:nvPr/>
            </p:nvSpPr>
            <p:spPr bwMode="auto">
              <a:xfrm>
                <a:off x="1592"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7" name="Line 15"/>
              <p:cNvSpPr>
                <a:spLocks noChangeShapeType="1"/>
              </p:cNvSpPr>
              <p:nvPr/>
            </p:nvSpPr>
            <p:spPr bwMode="auto">
              <a:xfrm>
                <a:off x="1592" y="3016"/>
                <a:ext cx="11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8" name="Line 16"/>
              <p:cNvSpPr>
                <a:spLocks noChangeShapeType="1"/>
              </p:cNvSpPr>
              <p:nvPr/>
            </p:nvSpPr>
            <p:spPr bwMode="auto">
              <a:xfrm>
                <a:off x="170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9" name="Line 17"/>
              <p:cNvSpPr>
                <a:spLocks noChangeShapeType="1"/>
              </p:cNvSpPr>
              <p:nvPr/>
            </p:nvSpPr>
            <p:spPr bwMode="auto">
              <a:xfrm>
                <a:off x="1705" y="3089"/>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0" name="Line 18"/>
              <p:cNvSpPr>
                <a:spLocks noChangeShapeType="1"/>
              </p:cNvSpPr>
              <p:nvPr/>
            </p:nvSpPr>
            <p:spPr bwMode="auto">
              <a:xfrm>
                <a:off x="1829"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1" name="Line 19"/>
              <p:cNvSpPr>
                <a:spLocks noChangeShapeType="1"/>
              </p:cNvSpPr>
              <p:nvPr/>
            </p:nvSpPr>
            <p:spPr bwMode="auto">
              <a:xfrm>
                <a:off x="1829" y="3151"/>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2" name="Line 20"/>
              <p:cNvSpPr>
                <a:spLocks noChangeShapeType="1"/>
              </p:cNvSpPr>
              <p:nvPr/>
            </p:nvSpPr>
            <p:spPr bwMode="auto">
              <a:xfrm>
                <a:off x="1979"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3" name="Line 21"/>
              <p:cNvSpPr>
                <a:spLocks noChangeShapeType="1"/>
              </p:cNvSpPr>
              <p:nvPr/>
            </p:nvSpPr>
            <p:spPr bwMode="auto">
              <a:xfrm>
                <a:off x="1979"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4" name="Line 22"/>
              <p:cNvSpPr>
                <a:spLocks noChangeShapeType="1"/>
              </p:cNvSpPr>
              <p:nvPr/>
            </p:nvSpPr>
            <p:spPr bwMode="auto">
              <a:xfrm>
                <a:off x="2303"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5" name="Line 23"/>
              <p:cNvSpPr>
                <a:spLocks noChangeShapeType="1"/>
              </p:cNvSpPr>
              <p:nvPr/>
            </p:nvSpPr>
            <p:spPr bwMode="auto">
              <a:xfrm>
                <a:off x="2303" y="3327"/>
                <a:ext cx="3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6" name="Line 24"/>
              <p:cNvSpPr>
                <a:spLocks noChangeShapeType="1"/>
              </p:cNvSpPr>
              <p:nvPr/>
            </p:nvSpPr>
            <p:spPr bwMode="auto">
              <a:xfrm>
                <a:off x="2678"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7" name="Line 25"/>
              <p:cNvSpPr>
                <a:spLocks noChangeShapeType="1"/>
              </p:cNvSpPr>
              <p:nvPr/>
            </p:nvSpPr>
            <p:spPr bwMode="auto">
              <a:xfrm>
                <a:off x="2678" y="3410"/>
                <a:ext cx="424"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8" name="Line 26"/>
              <p:cNvSpPr>
                <a:spLocks noChangeShapeType="1"/>
              </p:cNvSpPr>
              <p:nvPr/>
            </p:nvSpPr>
            <p:spPr bwMode="auto">
              <a:xfrm>
                <a:off x="3102"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9" name="Line 27"/>
              <p:cNvSpPr>
                <a:spLocks noChangeShapeType="1"/>
              </p:cNvSpPr>
              <p:nvPr/>
            </p:nvSpPr>
            <p:spPr bwMode="auto">
              <a:xfrm>
                <a:off x="3102" y="3462"/>
                <a:ext cx="436"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0" name="Line 28"/>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1" name="Line 29"/>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2" name="Line 30"/>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3" name="Line 31"/>
              <p:cNvSpPr>
                <a:spLocks noChangeShapeType="1"/>
              </p:cNvSpPr>
              <p:nvPr/>
            </p:nvSpPr>
            <p:spPr bwMode="auto">
              <a:xfrm flipV="1">
                <a:off x="3538" y="3462"/>
                <a:ext cx="44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4" name="Line 32"/>
              <p:cNvSpPr>
                <a:spLocks noChangeShapeType="1"/>
              </p:cNvSpPr>
              <p:nvPr/>
            </p:nvSpPr>
            <p:spPr bwMode="auto">
              <a:xfrm>
                <a:off x="3987"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5" name="Line 33"/>
              <p:cNvSpPr>
                <a:spLocks noChangeShapeType="1"/>
              </p:cNvSpPr>
              <p:nvPr/>
            </p:nvSpPr>
            <p:spPr bwMode="auto">
              <a:xfrm flipV="1">
                <a:off x="3987" y="3410"/>
                <a:ext cx="4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6" name="Line 34"/>
              <p:cNvSpPr>
                <a:spLocks noChangeShapeType="1"/>
              </p:cNvSpPr>
              <p:nvPr/>
            </p:nvSpPr>
            <p:spPr bwMode="auto">
              <a:xfrm>
                <a:off x="4412"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7" name="Line 35"/>
              <p:cNvSpPr>
                <a:spLocks noChangeShapeType="1"/>
              </p:cNvSpPr>
              <p:nvPr/>
            </p:nvSpPr>
            <p:spPr bwMode="auto">
              <a:xfrm flipV="1">
                <a:off x="4412" y="3327"/>
                <a:ext cx="3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8" name="Line 36"/>
              <p:cNvSpPr>
                <a:spLocks noChangeShapeType="1"/>
              </p:cNvSpPr>
              <p:nvPr/>
            </p:nvSpPr>
            <p:spPr bwMode="auto">
              <a:xfrm>
                <a:off x="4786"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9" name="Line 37"/>
              <p:cNvSpPr>
                <a:spLocks noChangeShapeType="1"/>
              </p:cNvSpPr>
              <p:nvPr/>
            </p:nvSpPr>
            <p:spPr bwMode="auto">
              <a:xfrm flipV="1">
                <a:off x="4786"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0" name="Line 38"/>
              <p:cNvSpPr>
                <a:spLocks noChangeShapeType="1"/>
              </p:cNvSpPr>
              <p:nvPr/>
            </p:nvSpPr>
            <p:spPr bwMode="auto">
              <a:xfrm>
                <a:off x="511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1" name="Line 39"/>
              <p:cNvSpPr>
                <a:spLocks noChangeShapeType="1"/>
              </p:cNvSpPr>
              <p:nvPr/>
            </p:nvSpPr>
            <p:spPr bwMode="auto">
              <a:xfrm flipV="1">
                <a:off x="5110" y="3151"/>
                <a:ext cx="1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2" name="Line 40"/>
              <p:cNvSpPr>
                <a:spLocks noChangeShapeType="1"/>
              </p:cNvSpPr>
              <p:nvPr/>
            </p:nvSpPr>
            <p:spPr bwMode="auto">
              <a:xfrm>
                <a:off x="5247"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3" name="Line 41"/>
              <p:cNvSpPr>
                <a:spLocks noChangeShapeType="1"/>
              </p:cNvSpPr>
              <p:nvPr/>
            </p:nvSpPr>
            <p:spPr bwMode="auto">
              <a:xfrm flipV="1">
                <a:off x="5247" y="3089"/>
                <a:ext cx="1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4" name="Line 42"/>
              <p:cNvSpPr>
                <a:spLocks noChangeShapeType="1"/>
              </p:cNvSpPr>
              <p:nvPr/>
            </p:nvSpPr>
            <p:spPr bwMode="auto">
              <a:xfrm>
                <a:off x="538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5" name="Line 43"/>
              <p:cNvSpPr>
                <a:spLocks noChangeShapeType="1"/>
              </p:cNvSpPr>
              <p:nvPr/>
            </p:nvSpPr>
            <p:spPr bwMode="auto">
              <a:xfrm flipV="1">
                <a:off x="5385" y="3016"/>
                <a:ext cx="1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6" name="Line 44"/>
              <p:cNvSpPr>
                <a:spLocks noChangeShapeType="1"/>
              </p:cNvSpPr>
              <p:nvPr/>
            </p:nvSpPr>
            <p:spPr bwMode="auto">
              <a:xfrm>
                <a:off x="5497"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7" name="Line 45"/>
              <p:cNvSpPr>
                <a:spLocks noChangeShapeType="1"/>
              </p:cNvSpPr>
              <p:nvPr/>
            </p:nvSpPr>
            <p:spPr bwMode="auto">
              <a:xfrm flipV="1">
                <a:off x="5497"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8" name="Line 46"/>
              <p:cNvSpPr>
                <a:spLocks noChangeShapeType="1"/>
              </p:cNvSpPr>
              <p:nvPr/>
            </p:nvSpPr>
            <p:spPr bwMode="auto">
              <a:xfrm>
                <a:off x="5584"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9" name="Line 47"/>
              <p:cNvSpPr>
                <a:spLocks noChangeShapeType="1"/>
              </p:cNvSpPr>
              <p:nvPr/>
            </p:nvSpPr>
            <p:spPr bwMode="auto">
              <a:xfrm flipV="1">
                <a:off x="5584"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0" name="Line 48"/>
              <p:cNvSpPr>
                <a:spLocks noChangeShapeType="1"/>
              </p:cNvSpPr>
              <p:nvPr/>
            </p:nvSpPr>
            <p:spPr bwMode="auto">
              <a:xfrm>
                <a:off x="5659"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1" name="Line 49"/>
              <p:cNvSpPr>
                <a:spLocks noChangeShapeType="1"/>
              </p:cNvSpPr>
              <p:nvPr/>
            </p:nvSpPr>
            <p:spPr bwMode="auto">
              <a:xfrm flipV="1">
                <a:off x="5659" y="2767"/>
                <a:ext cx="50"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2" name="Line 50"/>
              <p:cNvSpPr>
                <a:spLocks noChangeShapeType="1"/>
              </p:cNvSpPr>
              <p:nvPr/>
            </p:nvSpPr>
            <p:spPr bwMode="auto">
              <a:xfrm>
                <a:off x="5709"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3" name="Line 51"/>
              <p:cNvSpPr>
                <a:spLocks noChangeShapeType="1"/>
              </p:cNvSpPr>
              <p:nvPr/>
            </p:nvSpPr>
            <p:spPr bwMode="auto">
              <a:xfrm flipV="1">
                <a:off x="5709" y="2674"/>
                <a:ext cx="3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4" name="Line 52"/>
              <p:cNvSpPr>
                <a:spLocks noChangeShapeType="1"/>
              </p:cNvSpPr>
              <p:nvPr/>
            </p:nvSpPr>
            <p:spPr bwMode="auto">
              <a:xfrm>
                <a:off x="5746"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5" name="Line 53"/>
              <p:cNvSpPr>
                <a:spLocks noChangeShapeType="1"/>
              </p:cNvSpPr>
              <p:nvPr/>
            </p:nvSpPr>
            <p:spPr bwMode="auto">
              <a:xfrm flipV="1">
                <a:off x="5746"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6" name="Line 54"/>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7" name="Line 55"/>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8" name="Line 56"/>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9" name="Line 57"/>
              <p:cNvSpPr>
                <a:spLocks noChangeShapeType="1"/>
              </p:cNvSpPr>
              <p:nvPr/>
            </p:nvSpPr>
            <p:spPr bwMode="auto">
              <a:xfrm flipH="1" flipV="1">
                <a:off x="5746" y="2508"/>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0" name="Line 58"/>
              <p:cNvSpPr>
                <a:spLocks noChangeShapeType="1"/>
              </p:cNvSpPr>
              <p:nvPr/>
            </p:nvSpPr>
            <p:spPr bwMode="auto">
              <a:xfrm>
                <a:off x="5746"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1" name="Line 59"/>
              <p:cNvSpPr>
                <a:spLocks noChangeShapeType="1"/>
              </p:cNvSpPr>
              <p:nvPr/>
            </p:nvSpPr>
            <p:spPr bwMode="auto">
              <a:xfrm flipH="1" flipV="1">
                <a:off x="5721"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2" name="Line 60"/>
              <p:cNvSpPr>
                <a:spLocks noChangeShapeType="1"/>
              </p:cNvSpPr>
              <p:nvPr/>
            </p:nvSpPr>
            <p:spPr bwMode="auto">
              <a:xfrm>
                <a:off x="5721"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3" name="Line 61"/>
              <p:cNvSpPr>
                <a:spLocks noChangeShapeType="1"/>
              </p:cNvSpPr>
              <p:nvPr/>
            </p:nvSpPr>
            <p:spPr bwMode="auto">
              <a:xfrm flipH="1" flipV="1">
                <a:off x="5671"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4" name="Line 62"/>
              <p:cNvSpPr>
                <a:spLocks noChangeShapeType="1"/>
              </p:cNvSpPr>
              <p:nvPr/>
            </p:nvSpPr>
            <p:spPr bwMode="auto">
              <a:xfrm>
                <a:off x="5671"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5" name="Line 63"/>
              <p:cNvSpPr>
                <a:spLocks noChangeShapeType="1"/>
              </p:cNvSpPr>
              <p:nvPr/>
            </p:nvSpPr>
            <p:spPr bwMode="auto">
              <a:xfrm flipH="1" flipV="1">
                <a:off x="5609" y="2280"/>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6" name="Line 64"/>
              <p:cNvSpPr>
                <a:spLocks noChangeShapeType="1"/>
              </p:cNvSpPr>
              <p:nvPr/>
            </p:nvSpPr>
            <p:spPr bwMode="auto">
              <a:xfrm>
                <a:off x="5609"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7" name="Line 65"/>
              <p:cNvSpPr>
                <a:spLocks noChangeShapeType="1"/>
              </p:cNvSpPr>
              <p:nvPr/>
            </p:nvSpPr>
            <p:spPr bwMode="auto">
              <a:xfrm flipH="1" flipV="1">
                <a:off x="5522"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8" name="Line 66"/>
              <p:cNvSpPr>
                <a:spLocks noChangeShapeType="1"/>
              </p:cNvSpPr>
              <p:nvPr/>
            </p:nvSpPr>
            <p:spPr bwMode="auto">
              <a:xfrm>
                <a:off x="5522"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9" name="Line 67"/>
              <p:cNvSpPr>
                <a:spLocks noChangeShapeType="1"/>
              </p:cNvSpPr>
              <p:nvPr/>
            </p:nvSpPr>
            <p:spPr bwMode="auto">
              <a:xfrm flipH="1" flipV="1">
                <a:off x="5422"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0" name="Line 68"/>
              <p:cNvSpPr>
                <a:spLocks noChangeShapeType="1"/>
              </p:cNvSpPr>
              <p:nvPr/>
            </p:nvSpPr>
            <p:spPr bwMode="auto">
              <a:xfrm>
                <a:off x="5422"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1" name="Line 69"/>
              <p:cNvSpPr>
                <a:spLocks noChangeShapeType="1"/>
              </p:cNvSpPr>
              <p:nvPr/>
            </p:nvSpPr>
            <p:spPr bwMode="auto">
              <a:xfrm flipH="1" flipV="1">
                <a:off x="5310"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2" name="Line 70"/>
              <p:cNvSpPr>
                <a:spLocks noChangeShapeType="1"/>
              </p:cNvSpPr>
              <p:nvPr/>
            </p:nvSpPr>
            <p:spPr bwMode="auto">
              <a:xfrm>
                <a:off x="5310"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3" name="Line 71"/>
              <p:cNvSpPr>
                <a:spLocks noChangeShapeType="1"/>
              </p:cNvSpPr>
              <p:nvPr/>
            </p:nvSpPr>
            <p:spPr bwMode="auto">
              <a:xfrm flipH="1" flipV="1">
                <a:off x="5185"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4" name="Line 72"/>
              <p:cNvSpPr>
                <a:spLocks noChangeShapeType="1"/>
              </p:cNvSpPr>
              <p:nvPr/>
            </p:nvSpPr>
            <p:spPr bwMode="auto">
              <a:xfrm>
                <a:off x="5185"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5" name="Line 73"/>
              <p:cNvSpPr>
                <a:spLocks noChangeShapeType="1"/>
              </p:cNvSpPr>
              <p:nvPr/>
            </p:nvSpPr>
            <p:spPr bwMode="auto">
              <a:xfrm flipH="1" flipV="1">
                <a:off x="4886" y="1928"/>
                <a:ext cx="299"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6" name="Line 74"/>
              <p:cNvSpPr>
                <a:spLocks noChangeShapeType="1"/>
              </p:cNvSpPr>
              <p:nvPr/>
            </p:nvSpPr>
            <p:spPr bwMode="auto">
              <a:xfrm>
                <a:off x="4886"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7" name="Line 75"/>
              <p:cNvSpPr>
                <a:spLocks noChangeShapeType="1"/>
              </p:cNvSpPr>
              <p:nvPr/>
            </p:nvSpPr>
            <p:spPr bwMode="auto">
              <a:xfrm flipH="1" flipV="1">
                <a:off x="4549" y="1855"/>
                <a:ext cx="3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8" name="Line 76"/>
              <p:cNvSpPr>
                <a:spLocks noChangeShapeType="1"/>
              </p:cNvSpPr>
              <p:nvPr/>
            </p:nvSpPr>
            <p:spPr bwMode="auto">
              <a:xfrm>
                <a:off x="4549"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9" name="Line 77"/>
              <p:cNvSpPr>
                <a:spLocks noChangeShapeType="1"/>
              </p:cNvSpPr>
              <p:nvPr/>
            </p:nvSpPr>
            <p:spPr bwMode="auto">
              <a:xfrm flipH="1" flipV="1">
                <a:off x="4187" y="1814"/>
                <a:ext cx="3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0" name="Line 78"/>
              <p:cNvSpPr>
                <a:spLocks noChangeShapeType="1"/>
              </p:cNvSpPr>
              <p:nvPr/>
            </p:nvSpPr>
            <p:spPr bwMode="auto">
              <a:xfrm>
                <a:off x="4187"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1" name="Line 79"/>
              <p:cNvSpPr>
                <a:spLocks noChangeShapeType="1"/>
              </p:cNvSpPr>
              <p:nvPr/>
            </p:nvSpPr>
            <p:spPr bwMode="auto">
              <a:xfrm flipH="1" flipV="1">
                <a:off x="3788"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2" name="Line 80"/>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3" name="Line 81"/>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4" name="Line 82"/>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5" name="Line 83"/>
              <p:cNvSpPr>
                <a:spLocks noChangeShapeType="1"/>
              </p:cNvSpPr>
              <p:nvPr/>
            </p:nvSpPr>
            <p:spPr bwMode="auto">
              <a:xfrm flipH="1">
                <a:off x="3389"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6" name="Line 84"/>
              <p:cNvSpPr>
                <a:spLocks noChangeShapeType="1"/>
              </p:cNvSpPr>
              <p:nvPr/>
            </p:nvSpPr>
            <p:spPr bwMode="auto">
              <a:xfrm>
                <a:off x="3389"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7" name="Line 85"/>
              <p:cNvSpPr>
                <a:spLocks noChangeShapeType="1"/>
              </p:cNvSpPr>
              <p:nvPr/>
            </p:nvSpPr>
            <p:spPr bwMode="auto">
              <a:xfrm flipH="1">
                <a:off x="3014" y="1814"/>
                <a:ext cx="37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8" name="Line 86"/>
              <p:cNvSpPr>
                <a:spLocks noChangeShapeType="1"/>
              </p:cNvSpPr>
              <p:nvPr/>
            </p:nvSpPr>
            <p:spPr bwMode="auto">
              <a:xfrm>
                <a:off x="3014"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9" name="Line 87"/>
              <p:cNvSpPr>
                <a:spLocks noChangeShapeType="1"/>
              </p:cNvSpPr>
              <p:nvPr/>
            </p:nvSpPr>
            <p:spPr bwMode="auto">
              <a:xfrm flipH="1">
                <a:off x="2678" y="1855"/>
                <a:ext cx="336"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0" name="Line 88"/>
              <p:cNvSpPr>
                <a:spLocks noChangeShapeType="1"/>
              </p:cNvSpPr>
              <p:nvPr/>
            </p:nvSpPr>
            <p:spPr bwMode="auto">
              <a:xfrm>
                <a:off x="2678"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1" name="Line 89"/>
              <p:cNvSpPr>
                <a:spLocks noChangeShapeType="1"/>
              </p:cNvSpPr>
              <p:nvPr/>
            </p:nvSpPr>
            <p:spPr bwMode="auto">
              <a:xfrm flipH="1">
                <a:off x="2391" y="1928"/>
                <a:ext cx="287"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2" name="Line 90"/>
              <p:cNvSpPr>
                <a:spLocks noChangeShapeType="1"/>
              </p:cNvSpPr>
              <p:nvPr/>
            </p:nvSpPr>
            <p:spPr bwMode="auto">
              <a:xfrm>
                <a:off x="2391"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3" name="Line 91"/>
              <p:cNvSpPr>
                <a:spLocks noChangeShapeType="1"/>
              </p:cNvSpPr>
              <p:nvPr/>
            </p:nvSpPr>
            <p:spPr bwMode="auto">
              <a:xfrm flipH="1">
                <a:off x="2266"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4" name="Line 92"/>
              <p:cNvSpPr>
                <a:spLocks noChangeShapeType="1"/>
              </p:cNvSpPr>
              <p:nvPr/>
            </p:nvSpPr>
            <p:spPr bwMode="auto">
              <a:xfrm>
                <a:off x="2266"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5" name="Line 93"/>
              <p:cNvSpPr>
                <a:spLocks noChangeShapeType="1"/>
              </p:cNvSpPr>
              <p:nvPr/>
            </p:nvSpPr>
            <p:spPr bwMode="auto">
              <a:xfrm flipH="1">
                <a:off x="2154"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6" name="Line 94"/>
              <p:cNvSpPr>
                <a:spLocks noChangeShapeType="1"/>
              </p:cNvSpPr>
              <p:nvPr/>
            </p:nvSpPr>
            <p:spPr bwMode="auto">
              <a:xfrm>
                <a:off x="2154"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7" name="Line 95"/>
              <p:cNvSpPr>
                <a:spLocks noChangeShapeType="1"/>
              </p:cNvSpPr>
              <p:nvPr/>
            </p:nvSpPr>
            <p:spPr bwMode="auto">
              <a:xfrm flipH="1">
                <a:off x="2054"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8" name="Line 96"/>
              <p:cNvSpPr>
                <a:spLocks noChangeShapeType="1"/>
              </p:cNvSpPr>
              <p:nvPr/>
            </p:nvSpPr>
            <p:spPr bwMode="auto">
              <a:xfrm>
                <a:off x="2054"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9" name="Line 97"/>
              <p:cNvSpPr>
                <a:spLocks noChangeShapeType="1"/>
              </p:cNvSpPr>
              <p:nvPr/>
            </p:nvSpPr>
            <p:spPr bwMode="auto">
              <a:xfrm flipH="1">
                <a:off x="1967"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0" name="Line 98"/>
              <p:cNvSpPr>
                <a:spLocks noChangeShapeType="1"/>
              </p:cNvSpPr>
              <p:nvPr/>
            </p:nvSpPr>
            <p:spPr bwMode="auto">
              <a:xfrm>
                <a:off x="1967"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1" name="Line 99"/>
              <p:cNvSpPr>
                <a:spLocks noChangeShapeType="1"/>
              </p:cNvSpPr>
              <p:nvPr/>
            </p:nvSpPr>
            <p:spPr bwMode="auto">
              <a:xfrm flipH="1">
                <a:off x="1904" y="2280"/>
                <a:ext cx="6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2" name="Line 100"/>
              <p:cNvSpPr>
                <a:spLocks noChangeShapeType="1"/>
              </p:cNvSpPr>
              <p:nvPr/>
            </p:nvSpPr>
            <p:spPr bwMode="auto">
              <a:xfrm>
                <a:off x="1904"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3" name="Line 101"/>
              <p:cNvSpPr>
                <a:spLocks noChangeShapeType="1"/>
              </p:cNvSpPr>
              <p:nvPr/>
            </p:nvSpPr>
            <p:spPr bwMode="auto">
              <a:xfrm flipH="1">
                <a:off x="1854"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4" name="Line 102"/>
              <p:cNvSpPr>
                <a:spLocks noChangeShapeType="1"/>
              </p:cNvSpPr>
              <p:nvPr/>
            </p:nvSpPr>
            <p:spPr bwMode="auto">
              <a:xfrm>
                <a:off x="1854"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5" name="Line 103"/>
              <p:cNvSpPr>
                <a:spLocks noChangeShapeType="1"/>
              </p:cNvSpPr>
              <p:nvPr/>
            </p:nvSpPr>
            <p:spPr bwMode="auto">
              <a:xfrm flipH="1">
                <a:off x="1829"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6" name="Line 104"/>
              <p:cNvSpPr>
                <a:spLocks noChangeShapeType="1"/>
              </p:cNvSpPr>
              <p:nvPr/>
            </p:nvSpPr>
            <p:spPr bwMode="auto">
              <a:xfrm>
                <a:off x="1829"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7" name="Line 105"/>
              <p:cNvSpPr>
                <a:spLocks noChangeShapeType="1"/>
              </p:cNvSpPr>
              <p:nvPr/>
            </p:nvSpPr>
            <p:spPr bwMode="auto">
              <a:xfrm flipH="1">
                <a:off x="1817" y="2508"/>
                <a:ext cx="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8" name="Line 106"/>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9" name="Line 107"/>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0" name="Line 108"/>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1" name="Line 109"/>
              <p:cNvSpPr>
                <a:spLocks noChangeShapeType="1"/>
              </p:cNvSpPr>
              <p:nvPr/>
            </p:nvSpPr>
            <p:spPr bwMode="auto">
              <a:xfrm>
                <a:off x="1817" y="2591"/>
                <a:ext cx="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2" name="Line 110"/>
              <p:cNvSpPr>
                <a:spLocks noChangeShapeType="1"/>
              </p:cNvSpPr>
              <p:nvPr/>
            </p:nvSpPr>
            <p:spPr bwMode="auto">
              <a:xfrm>
                <a:off x="182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3" name="Line 111"/>
              <p:cNvSpPr>
                <a:spLocks noChangeShapeType="1"/>
              </p:cNvSpPr>
              <p:nvPr/>
            </p:nvSpPr>
            <p:spPr bwMode="auto">
              <a:xfrm>
                <a:off x="1829" y="2664"/>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4" name="Line 112"/>
              <p:cNvSpPr>
                <a:spLocks noChangeShapeType="1"/>
              </p:cNvSpPr>
              <p:nvPr/>
            </p:nvSpPr>
            <p:spPr bwMode="auto">
              <a:xfrm>
                <a:off x="1854"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5" name="Line 113"/>
              <p:cNvSpPr>
                <a:spLocks noChangeShapeType="1"/>
              </p:cNvSpPr>
              <p:nvPr/>
            </p:nvSpPr>
            <p:spPr bwMode="auto">
              <a:xfrm>
                <a:off x="1854" y="2736"/>
                <a:ext cx="5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6" name="Line 114"/>
              <p:cNvSpPr>
                <a:spLocks noChangeShapeType="1"/>
              </p:cNvSpPr>
              <p:nvPr/>
            </p:nvSpPr>
            <p:spPr bwMode="auto">
              <a:xfrm>
                <a:off x="1904"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7" name="Line 115"/>
              <p:cNvSpPr>
                <a:spLocks noChangeShapeType="1"/>
              </p:cNvSpPr>
              <p:nvPr/>
            </p:nvSpPr>
            <p:spPr bwMode="auto">
              <a:xfrm>
                <a:off x="1904" y="2809"/>
                <a:ext cx="6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8" name="Line 116"/>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9" name="Line 117"/>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0" name="Line 118"/>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1" name="Line 119"/>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2" name="Line 120"/>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3" name="Line 121"/>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4" name="Line 122"/>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5" name="Line 123"/>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6" name="Line 124"/>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7" name="Line 125"/>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8" name="Line 126"/>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9" name="Line 127"/>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0" name="Line 128"/>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1" name="Line 129"/>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2" name="Line 130"/>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3" name="Line 131"/>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4" name="Line 132"/>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5" name="Line 133"/>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6" name="Line 134"/>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7" name="Line 135"/>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8" name="Line 136"/>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9" name="Line 137"/>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0" name="Line 138"/>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1" name="Line 139"/>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2" name="Line 140"/>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3" name="Line 141"/>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4" name="Line 142"/>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5" name="Line 143"/>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6" name="Line 144"/>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7" name="Line 145"/>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8" name="Line 146"/>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9" name="Line 147"/>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0" name="Line 148"/>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1" name="Line 149"/>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2" name="Line 150"/>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3" name="Line 151"/>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4" name="Line 152"/>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5" name="Line 153"/>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6" name="Line 154"/>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7" name="Line 155"/>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8" name="Line 156"/>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9" name="Line 157"/>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0" name="Line 158"/>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1" name="Line 159"/>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2" name="Line 160"/>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3" name="Line 161"/>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4" name="Line 162"/>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5" name="Line 163"/>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6" name="Line 164"/>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7" name="Line 165"/>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8" name="Line 166"/>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9" name="Line 167"/>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0" name="Line 168"/>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1" name="Line 169"/>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2" name="Line 170"/>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3" name="Line 171"/>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4" name="Line 172"/>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5" name="Line 173"/>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6" name="Line 174"/>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7" name="Line 175"/>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8" name="Line 176"/>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9" name="Line 177"/>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0" name="Line 178"/>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1" name="Line 179"/>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2" name="Line 180"/>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3" name="Line 181"/>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4" name="Line 182"/>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5" name="Line 183"/>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6" name="Line 184"/>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7" name="Line 185"/>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8" name="Line 186"/>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9" name="Line 187"/>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0" name="Line 188"/>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1" name="Line 189"/>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2" name="Line 190"/>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3" name="Line 191"/>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4" name="Line 192"/>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5" name="Line 193"/>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6" name="Line 194"/>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7" name="Line 195"/>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8" name="Line 196"/>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9" name="Line 197"/>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0" name="Line 198"/>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1" name="Line 199"/>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2" name="Line 200"/>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3" name="Line 201"/>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4" name="Line 202"/>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5" name="Line 203"/>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6" name="Line 204"/>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5" name="Group 406"/>
            <p:cNvGrpSpPr>
              <a:grpSpLocks/>
            </p:cNvGrpSpPr>
            <p:nvPr/>
          </p:nvGrpSpPr>
          <p:grpSpPr bwMode="auto">
            <a:xfrm>
              <a:off x="1967" y="1938"/>
              <a:ext cx="3492" cy="1379"/>
              <a:chOff x="1967" y="1938"/>
              <a:chExt cx="3492" cy="1379"/>
            </a:xfrm>
          </p:grpSpPr>
          <p:sp>
            <p:nvSpPr>
              <p:cNvPr id="50627" name="Line 206"/>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8" name="Line 207"/>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9" name="Line 208"/>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0" name="Line 209"/>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1" name="Line 210"/>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2" name="Line 211"/>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3" name="Line 212"/>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4" name="Line 213"/>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5" name="Line 214"/>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6" name="Line 215"/>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7" name="Line 216"/>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8" name="Line 217"/>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9" name="Line 218"/>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0" name="Line 219"/>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1" name="Line 22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2" name="Line 22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3" name="Line 22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4" name="Line 22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5" name="Line 22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6" name="Line 22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7" name="Line 22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8" name="Line 22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9" name="Line 22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0" name="Line 22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1" name="Line 23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2" name="Line 23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3" name="Line 23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4" name="Line 23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5" name="Line 23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6" name="Line 23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7" name="Line 23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8" name="Line 23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9" name="Line 23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0" name="Line 23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1" name="Line 24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2" name="Line 24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3" name="Line 24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4" name="Line 24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5" name="Line 24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6" name="Line 24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7" name="Line 24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8" name="Line 24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9" name="Line 24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0" name="Line 24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1" name="Line 25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2" name="Line 25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3" name="Line 25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4" name="Line 25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5" name="Line 25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6" name="Line 25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7" name="Line 25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8" name="Line 25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9" name="Line 258"/>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0" name="Line 259"/>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1" name="Line 260"/>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2" name="Line 26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3" name="Line 26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4" name="Line 26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5" name="Line 264"/>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6" name="Line 265"/>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7" name="Line 266"/>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8" name="Line 26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9" name="Line 26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0" name="Line 26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1" name="Line 27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2" name="Line 27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3" name="Line 27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4" name="Line 27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5" name="Line 27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6" name="Line 27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7" name="Line 27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8" name="Line 27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9" name="Line 27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0" name="Line 27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1" name="Line 28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2" name="Line 28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3" name="Line 282"/>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4" name="Line 283"/>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5" name="Line 284"/>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6" name="Line 28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7" name="Line 28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8" name="Line 28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9" name="Line 28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0" name="Line 28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1" name="Line 29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2" name="Line 29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3" name="Line 29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4" name="Line 29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5" name="Line 29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6" name="Line 29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7" name="Line 29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8" name="Line 29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9" name="Line 29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0" name="Line 29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1" name="Line 30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2" name="Line 30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3" name="Line 30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4" name="Line 30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5" name="Line 30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6" name="Line 30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7" name="Line 30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8" name="Line 30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9" name="Line 30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0" name="Line 30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1" name="Line 31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2" name="Line 31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3" name="Line 31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4" name="Line 31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5" name="Line 31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6" name="Line 31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7" name="Line 31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8" name="Line 31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9" name="Line 31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0" name="Line 31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1" name="Line 32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2" name="Line 32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3" name="Line 32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4" name="Line 32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5" name="Line 32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6" name="Line 32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7" name="Line 32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8" name="Line 32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9" name="Line 32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0" name="Line 32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1" name="Line 33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2" name="Line 33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3" name="Line 33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4" name="Line 33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5" name="Line 33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6" name="Line 33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7" name="Line 33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8" name="Line 33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9" name="Line 33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0" name="Line 33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1" name="Line 34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2" name="Line 34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3" name="Line 34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4" name="Line 34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5" name="Line 34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6" name="Line 34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7" name="Line 34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8" name="Line 34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9" name="Line 348"/>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0" name="Line 349"/>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1" name="Line 350"/>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2" name="Line 351"/>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3" name="Line 352"/>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4" name="Line 35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5" name="Line 35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6" name="Line 35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7" name="Line 35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8" name="Line 35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9" name="Line 35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0" name="Line 35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1" name="Line 36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2" name="Line 36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3" name="Line 36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4" name="Line 36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5" name="Line 36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6" name="Line 36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7" name="Line 36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8" name="Line 36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9" name="Line 36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0" name="Line 36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1" name="Line 37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2" name="Line 37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3" name="Line 372"/>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4" name="Freeform 373"/>
              <p:cNvSpPr>
                <a:spLocks/>
              </p:cNvSpPr>
              <p:nvPr/>
            </p:nvSpPr>
            <p:spPr bwMode="auto">
              <a:xfrm>
                <a:off x="1967" y="1938"/>
                <a:ext cx="3492" cy="1379"/>
              </a:xfrm>
              <a:custGeom>
                <a:avLst/>
                <a:gdLst>
                  <a:gd name="T0" fmla="*/ 287 w 3492"/>
                  <a:gd name="T1" fmla="*/ 1130 h 1379"/>
                  <a:gd name="T2" fmla="*/ 561 w 3492"/>
                  <a:gd name="T3" fmla="*/ 1234 h 1379"/>
                  <a:gd name="T4" fmla="*/ 1272 w 3492"/>
                  <a:gd name="T5" fmla="*/ 1368 h 1379"/>
                  <a:gd name="T6" fmla="*/ 2045 w 3492"/>
                  <a:gd name="T7" fmla="*/ 1368 h 1379"/>
                  <a:gd name="T8" fmla="*/ 2968 w 3492"/>
                  <a:gd name="T9" fmla="*/ 1171 h 1379"/>
                  <a:gd name="T10" fmla="*/ 3280 w 3492"/>
                  <a:gd name="T11" fmla="*/ 995 h 1379"/>
                  <a:gd name="T12" fmla="*/ 3455 w 3492"/>
                  <a:gd name="T13" fmla="*/ 798 h 1379"/>
                  <a:gd name="T14" fmla="*/ 3492 w 3492"/>
                  <a:gd name="T15" fmla="*/ 653 h 1379"/>
                  <a:gd name="T16" fmla="*/ 3430 w 3492"/>
                  <a:gd name="T17" fmla="*/ 456 h 1379"/>
                  <a:gd name="T18" fmla="*/ 3031 w 3492"/>
                  <a:gd name="T19" fmla="*/ 197 h 1379"/>
                  <a:gd name="T20" fmla="*/ 2220 w 3492"/>
                  <a:gd name="T21" fmla="*/ 21 h 1379"/>
                  <a:gd name="T22" fmla="*/ 1571 w 3492"/>
                  <a:gd name="T23" fmla="*/ 21 h 1379"/>
                  <a:gd name="T24" fmla="*/ 748 w 3492"/>
                  <a:gd name="T25" fmla="*/ 197 h 1379"/>
                  <a:gd name="T26" fmla="*/ 349 w 3492"/>
                  <a:gd name="T27" fmla="*/ 456 h 1379"/>
                  <a:gd name="T28" fmla="*/ 287 w 3492"/>
                  <a:gd name="T29" fmla="*/ 653 h 1379"/>
                  <a:gd name="T30" fmla="*/ 311 w 3492"/>
                  <a:gd name="T31" fmla="*/ 767 h 1379"/>
                  <a:gd name="T32" fmla="*/ 399 w 3492"/>
                  <a:gd name="T33" fmla="*/ 881 h 1379"/>
                  <a:gd name="T34" fmla="*/ 623 w 3492"/>
                  <a:gd name="T35" fmla="*/ 1016 h 1379"/>
                  <a:gd name="T36" fmla="*/ 1397 w 3492"/>
                  <a:gd name="T37" fmla="*/ 1213 h 1379"/>
                  <a:gd name="T38" fmla="*/ 2008 w 3492"/>
                  <a:gd name="T39" fmla="*/ 1213 h 1379"/>
                  <a:gd name="T40" fmla="*/ 2731 w 3492"/>
                  <a:gd name="T41" fmla="*/ 1057 h 1379"/>
                  <a:gd name="T42" fmla="*/ 3081 w 3492"/>
                  <a:gd name="T43" fmla="*/ 819 h 1379"/>
                  <a:gd name="T44" fmla="*/ 3143 w 3492"/>
                  <a:gd name="T45" fmla="*/ 653 h 1379"/>
                  <a:gd name="T46" fmla="*/ 3056 w 3492"/>
                  <a:gd name="T47" fmla="*/ 456 h 1379"/>
                  <a:gd name="T48" fmla="*/ 2619 w 3492"/>
                  <a:gd name="T49" fmla="*/ 249 h 1379"/>
                  <a:gd name="T50" fmla="*/ 1933 w 3492"/>
                  <a:gd name="T51" fmla="*/ 166 h 1379"/>
                  <a:gd name="T52" fmla="*/ 1472 w 3492"/>
                  <a:gd name="T53" fmla="*/ 197 h 1379"/>
                  <a:gd name="T54" fmla="*/ 935 w 3492"/>
                  <a:gd name="T55" fmla="*/ 373 h 1379"/>
                  <a:gd name="T56" fmla="*/ 723 w 3492"/>
                  <a:gd name="T57" fmla="*/ 653 h 1379"/>
                  <a:gd name="T58" fmla="*/ 810 w 3492"/>
                  <a:gd name="T59" fmla="*/ 819 h 1379"/>
                  <a:gd name="T60" fmla="*/ 973 w 3492"/>
                  <a:gd name="T61" fmla="*/ 923 h 1379"/>
                  <a:gd name="T62" fmla="*/ 1309 w 3492"/>
                  <a:gd name="T63" fmla="*/ 1016 h 1379"/>
                  <a:gd name="T64" fmla="*/ 1734 w 3492"/>
                  <a:gd name="T65" fmla="*/ 1057 h 1379"/>
                  <a:gd name="T66" fmla="*/ 2307 w 3492"/>
                  <a:gd name="T67" fmla="*/ 985 h 1379"/>
                  <a:gd name="T68" fmla="*/ 2669 w 3492"/>
                  <a:gd name="T69" fmla="*/ 809 h 1379"/>
                  <a:gd name="T70" fmla="*/ 2756 w 3492"/>
                  <a:gd name="T71" fmla="*/ 653 h 1379"/>
                  <a:gd name="T72" fmla="*/ 2619 w 3492"/>
                  <a:gd name="T73" fmla="*/ 467 h 1379"/>
                  <a:gd name="T74" fmla="*/ 2257 w 3492"/>
                  <a:gd name="T75" fmla="*/ 353 h 1379"/>
                  <a:gd name="T76" fmla="*/ 1946 w 3492"/>
                  <a:gd name="T77" fmla="*/ 322 h 1379"/>
                  <a:gd name="T78" fmla="*/ 1497 w 3492"/>
                  <a:gd name="T79" fmla="*/ 384 h 1379"/>
                  <a:gd name="T80" fmla="*/ 1210 w 3492"/>
                  <a:gd name="T81" fmla="*/ 529 h 1379"/>
                  <a:gd name="T82" fmla="*/ 1147 w 3492"/>
                  <a:gd name="T83" fmla="*/ 653 h 1379"/>
                  <a:gd name="T84" fmla="*/ 1210 w 3492"/>
                  <a:gd name="T85" fmla="*/ 757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2" h="1379">
                    <a:moveTo>
                      <a:pt x="0" y="943"/>
                    </a:moveTo>
                    <a:lnTo>
                      <a:pt x="124" y="1037"/>
                    </a:lnTo>
                    <a:lnTo>
                      <a:pt x="287" y="1130"/>
                    </a:lnTo>
                    <a:lnTo>
                      <a:pt x="287" y="1130"/>
                    </a:lnTo>
                    <a:lnTo>
                      <a:pt x="424" y="1182"/>
                    </a:lnTo>
                    <a:lnTo>
                      <a:pt x="561" y="1234"/>
                    </a:lnTo>
                    <a:lnTo>
                      <a:pt x="723" y="1275"/>
                    </a:lnTo>
                    <a:lnTo>
                      <a:pt x="898" y="1317"/>
                    </a:lnTo>
                    <a:lnTo>
                      <a:pt x="1272" y="1368"/>
                    </a:lnTo>
                    <a:lnTo>
                      <a:pt x="1671" y="1379"/>
                    </a:lnTo>
                    <a:lnTo>
                      <a:pt x="1671" y="1379"/>
                    </a:lnTo>
                    <a:lnTo>
                      <a:pt x="2045" y="1368"/>
                    </a:lnTo>
                    <a:lnTo>
                      <a:pt x="2382" y="1327"/>
                    </a:lnTo>
                    <a:lnTo>
                      <a:pt x="2694" y="1254"/>
                    </a:lnTo>
                    <a:lnTo>
                      <a:pt x="2968" y="1171"/>
                    </a:lnTo>
                    <a:lnTo>
                      <a:pt x="3081" y="1120"/>
                    </a:lnTo>
                    <a:lnTo>
                      <a:pt x="3181" y="1057"/>
                    </a:lnTo>
                    <a:lnTo>
                      <a:pt x="3280" y="995"/>
                    </a:lnTo>
                    <a:lnTo>
                      <a:pt x="3355" y="933"/>
                    </a:lnTo>
                    <a:lnTo>
                      <a:pt x="3418" y="871"/>
                    </a:lnTo>
                    <a:lnTo>
                      <a:pt x="3455" y="798"/>
                    </a:lnTo>
                    <a:lnTo>
                      <a:pt x="3492" y="726"/>
                    </a:lnTo>
                    <a:lnTo>
                      <a:pt x="3492" y="653"/>
                    </a:lnTo>
                    <a:lnTo>
                      <a:pt x="3492" y="653"/>
                    </a:lnTo>
                    <a:lnTo>
                      <a:pt x="3492" y="581"/>
                    </a:lnTo>
                    <a:lnTo>
                      <a:pt x="3467" y="518"/>
                    </a:lnTo>
                    <a:lnTo>
                      <a:pt x="3430" y="456"/>
                    </a:lnTo>
                    <a:lnTo>
                      <a:pt x="3368" y="394"/>
                    </a:lnTo>
                    <a:lnTo>
                      <a:pt x="3218" y="290"/>
                    </a:lnTo>
                    <a:lnTo>
                      <a:pt x="3031" y="197"/>
                    </a:lnTo>
                    <a:lnTo>
                      <a:pt x="2794" y="114"/>
                    </a:lnTo>
                    <a:lnTo>
                      <a:pt x="2519" y="52"/>
                    </a:lnTo>
                    <a:lnTo>
                      <a:pt x="2220" y="21"/>
                    </a:lnTo>
                    <a:lnTo>
                      <a:pt x="1896" y="0"/>
                    </a:lnTo>
                    <a:lnTo>
                      <a:pt x="1896" y="0"/>
                    </a:lnTo>
                    <a:lnTo>
                      <a:pt x="1571" y="21"/>
                    </a:lnTo>
                    <a:lnTo>
                      <a:pt x="1260" y="52"/>
                    </a:lnTo>
                    <a:lnTo>
                      <a:pt x="985" y="114"/>
                    </a:lnTo>
                    <a:lnTo>
                      <a:pt x="748" y="197"/>
                    </a:lnTo>
                    <a:lnTo>
                      <a:pt x="561" y="290"/>
                    </a:lnTo>
                    <a:lnTo>
                      <a:pt x="411" y="394"/>
                    </a:lnTo>
                    <a:lnTo>
                      <a:pt x="349" y="456"/>
                    </a:lnTo>
                    <a:lnTo>
                      <a:pt x="311" y="518"/>
                    </a:lnTo>
                    <a:lnTo>
                      <a:pt x="287" y="581"/>
                    </a:lnTo>
                    <a:lnTo>
                      <a:pt x="287" y="653"/>
                    </a:lnTo>
                    <a:lnTo>
                      <a:pt x="287" y="653"/>
                    </a:lnTo>
                    <a:lnTo>
                      <a:pt x="287" y="705"/>
                    </a:lnTo>
                    <a:lnTo>
                      <a:pt x="311" y="767"/>
                    </a:lnTo>
                    <a:lnTo>
                      <a:pt x="349" y="829"/>
                    </a:lnTo>
                    <a:lnTo>
                      <a:pt x="399" y="881"/>
                    </a:lnTo>
                    <a:lnTo>
                      <a:pt x="399" y="881"/>
                    </a:lnTo>
                    <a:lnTo>
                      <a:pt x="499" y="954"/>
                    </a:lnTo>
                    <a:lnTo>
                      <a:pt x="623" y="1016"/>
                    </a:lnTo>
                    <a:lnTo>
                      <a:pt x="623" y="1016"/>
                    </a:lnTo>
                    <a:lnTo>
                      <a:pt x="835" y="1109"/>
                    </a:lnTo>
                    <a:lnTo>
                      <a:pt x="1097" y="1171"/>
                    </a:lnTo>
                    <a:lnTo>
                      <a:pt x="1397" y="1213"/>
                    </a:lnTo>
                    <a:lnTo>
                      <a:pt x="1709" y="1223"/>
                    </a:lnTo>
                    <a:lnTo>
                      <a:pt x="1709" y="1223"/>
                    </a:lnTo>
                    <a:lnTo>
                      <a:pt x="2008" y="1213"/>
                    </a:lnTo>
                    <a:lnTo>
                      <a:pt x="2270" y="1182"/>
                    </a:lnTo>
                    <a:lnTo>
                      <a:pt x="2519" y="1130"/>
                    </a:lnTo>
                    <a:lnTo>
                      <a:pt x="2731" y="1057"/>
                    </a:lnTo>
                    <a:lnTo>
                      <a:pt x="2906" y="975"/>
                    </a:lnTo>
                    <a:lnTo>
                      <a:pt x="3031" y="871"/>
                    </a:lnTo>
                    <a:lnTo>
                      <a:pt x="3081" y="819"/>
                    </a:lnTo>
                    <a:lnTo>
                      <a:pt x="3118" y="767"/>
                    </a:lnTo>
                    <a:lnTo>
                      <a:pt x="3143" y="705"/>
                    </a:lnTo>
                    <a:lnTo>
                      <a:pt x="3143" y="653"/>
                    </a:lnTo>
                    <a:lnTo>
                      <a:pt x="3143" y="653"/>
                    </a:lnTo>
                    <a:lnTo>
                      <a:pt x="3131" y="550"/>
                    </a:lnTo>
                    <a:lnTo>
                      <a:pt x="3056" y="456"/>
                    </a:lnTo>
                    <a:lnTo>
                      <a:pt x="2944" y="373"/>
                    </a:lnTo>
                    <a:lnTo>
                      <a:pt x="2794" y="301"/>
                    </a:lnTo>
                    <a:lnTo>
                      <a:pt x="2619" y="249"/>
                    </a:lnTo>
                    <a:lnTo>
                      <a:pt x="2407" y="197"/>
                    </a:lnTo>
                    <a:lnTo>
                      <a:pt x="2183" y="176"/>
                    </a:lnTo>
                    <a:lnTo>
                      <a:pt x="1933" y="166"/>
                    </a:lnTo>
                    <a:lnTo>
                      <a:pt x="1933" y="166"/>
                    </a:lnTo>
                    <a:lnTo>
                      <a:pt x="1696" y="176"/>
                    </a:lnTo>
                    <a:lnTo>
                      <a:pt x="1472" y="197"/>
                    </a:lnTo>
                    <a:lnTo>
                      <a:pt x="1260" y="249"/>
                    </a:lnTo>
                    <a:lnTo>
                      <a:pt x="1085" y="301"/>
                    </a:lnTo>
                    <a:lnTo>
                      <a:pt x="935" y="373"/>
                    </a:lnTo>
                    <a:lnTo>
                      <a:pt x="823" y="456"/>
                    </a:lnTo>
                    <a:lnTo>
                      <a:pt x="748" y="550"/>
                    </a:lnTo>
                    <a:lnTo>
                      <a:pt x="723" y="653"/>
                    </a:lnTo>
                    <a:lnTo>
                      <a:pt x="723" y="653"/>
                    </a:lnTo>
                    <a:lnTo>
                      <a:pt x="748" y="736"/>
                    </a:lnTo>
                    <a:lnTo>
                      <a:pt x="810" y="819"/>
                    </a:lnTo>
                    <a:lnTo>
                      <a:pt x="810" y="819"/>
                    </a:lnTo>
                    <a:lnTo>
                      <a:pt x="885" y="871"/>
                    </a:lnTo>
                    <a:lnTo>
                      <a:pt x="973" y="923"/>
                    </a:lnTo>
                    <a:lnTo>
                      <a:pt x="973" y="923"/>
                    </a:lnTo>
                    <a:lnTo>
                      <a:pt x="1135" y="975"/>
                    </a:lnTo>
                    <a:lnTo>
                      <a:pt x="1309" y="1016"/>
                    </a:lnTo>
                    <a:lnTo>
                      <a:pt x="1521" y="1047"/>
                    </a:lnTo>
                    <a:lnTo>
                      <a:pt x="1734" y="1057"/>
                    </a:lnTo>
                    <a:lnTo>
                      <a:pt x="1734" y="1057"/>
                    </a:lnTo>
                    <a:lnTo>
                      <a:pt x="1946" y="1047"/>
                    </a:lnTo>
                    <a:lnTo>
                      <a:pt x="2133" y="1026"/>
                    </a:lnTo>
                    <a:lnTo>
                      <a:pt x="2307" y="985"/>
                    </a:lnTo>
                    <a:lnTo>
                      <a:pt x="2457" y="933"/>
                    </a:lnTo>
                    <a:lnTo>
                      <a:pt x="2582" y="881"/>
                    </a:lnTo>
                    <a:lnTo>
                      <a:pt x="2669" y="809"/>
                    </a:lnTo>
                    <a:lnTo>
                      <a:pt x="2731" y="736"/>
                    </a:lnTo>
                    <a:lnTo>
                      <a:pt x="2756" y="653"/>
                    </a:lnTo>
                    <a:lnTo>
                      <a:pt x="2756" y="653"/>
                    </a:lnTo>
                    <a:lnTo>
                      <a:pt x="2731" y="581"/>
                    </a:lnTo>
                    <a:lnTo>
                      <a:pt x="2694" y="529"/>
                    </a:lnTo>
                    <a:lnTo>
                      <a:pt x="2619" y="467"/>
                    </a:lnTo>
                    <a:lnTo>
                      <a:pt x="2519" y="425"/>
                    </a:lnTo>
                    <a:lnTo>
                      <a:pt x="2395" y="384"/>
                    </a:lnTo>
                    <a:lnTo>
                      <a:pt x="2257" y="353"/>
                    </a:lnTo>
                    <a:lnTo>
                      <a:pt x="2108" y="332"/>
                    </a:lnTo>
                    <a:lnTo>
                      <a:pt x="1946" y="322"/>
                    </a:lnTo>
                    <a:lnTo>
                      <a:pt x="1946" y="322"/>
                    </a:lnTo>
                    <a:lnTo>
                      <a:pt x="1783" y="332"/>
                    </a:lnTo>
                    <a:lnTo>
                      <a:pt x="1634" y="353"/>
                    </a:lnTo>
                    <a:lnTo>
                      <a:pt x="1497" y="384"/>
                    </a:lnTo>
                    <a:lnTo>
                      <a:pt x="1372" y="425"/>
                    </a:lnTo>
                    <a:lnTo>
                      <a:pt x="1284" y="467"/>
                    </a:lnTo>
                    <a:lnTo>
                      <a:pt x="1210" y="529"/>
                    </a:lnTo>
                    <a:lnTo>
                      <a:pt x="1160" y="581"/>
                    </a:lnTo>
                    <a:lnTo>
                      <a:pt x="1147" y="653"/>
                    </a:lnTo>
                    <a:lnTo>
                      <a:pt x="1147" y="653"/>
                    </a:lnTo>
                    <a:lnTo>
                      <a:pt x="1160" y="705"/>
                    </a:lnTo>
                    <a:lnTo>
                      <a:pt x="1210" y="757"/>
                    </a:lnTo>
                    <a:lnTo>
                      <a:pt x="1210" y="757"/>
                    </a:lnTo>
                    <a:lnTo>
                      <a:pt x="0" y="94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795" name="Line 374"/>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6" name="Line 375"/>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7" name="Line 376"/>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8" name="Line 377"/>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9" name="Line 378"/>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0" name="Line 379"/>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1" name="Line 380"/>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2" name="Line 381"/>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3" name="Line 382"/>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4" name="Line 383"/>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5" name="Line 384"/>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6" name="Line 385"/>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7" name="Line 386"/>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8" name="Line 387"/>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9" name="Line 388"/>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0" name="Line 389"/>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1" name="Line 390"/>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2" name="Line 391"/>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3" name="Line 392"/>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4" name="Line 393"/>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5" name="Line 394"/>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6" name="Line 395"/>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7" name="Line 396"/>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8" name="Line 397"/>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9" name="Line 398"/>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0" name="Line 399"/>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1" name="Line 400"/>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2" name="Line 401"/>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3" name="Line 402"/>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4" name="Line 403"/>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5" name="Line 404"/>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6" name="Line 405"/>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6" name="Group 607"/>
            <p:cNvGrpSpPr>
              <a:grpSpLocks/>
            </p:cNvGrpSpPr>
            <p:nvPr/>
          </p:nvGrpSpPr>
          <p:grpSpPr bwMode="auto">
            <a:xfrm>
              <a:off x="2254" y="1938"/>
              <a:ext cx="3205" cy="1223"/>
              <a:chOff x="2254" y="1938"/>
              <a:chExt cx="3205" cy="1223"/>
            </a:xfrm>
          </p:grpSpPr>
          <p:sp>
            <p:nvSpPr>
              <p:cNvPr id="50427" name="Line 407"/>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8" name="Line 408"/>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9" name="Line 409"/>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0" name="Line 410"/>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1" name="Line 411"/>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2" name="Line 412"/>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3" name="Line 413"/>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4" name="Line 414"/>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5" name="Line 415"/>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6" name="Line 416"/>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7" name="Line 417"/>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8" name="Line 418"/>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9" name="Line 419"/>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0" name="Line 420"/>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1" name="Line 421"/>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2" name="Line 422"/>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3" name="Line 423"/>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4" name="Line 424"/>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5" name="Line 425"/>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6" name="Line 426"/>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7" name="Line 427"/>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8" name="Line 428"/>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9" name="Line 429"/>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0" name="Line 430"/>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1" name="Line 431"/>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2" name="Line 432"/>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3" name="Line 433"/>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4" name="Line 434"/>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5" name="Line 435"/>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6" name="Line 436"/>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7" name="Line 437"/>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8" name="Line 438"/>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9" name="Line 439"/>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0" name="Line 440"/>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1" name="Line 441"/>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2" name="Line 442"/>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3" name="Line 443"/>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4" name="Line 444"/>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5" name="Line 445"/>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6" name="Line 446"/>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7" name="Line 447"/>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8" name="Line 448"/>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9" name="Line 449"/>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0" name="Line 450"/>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1" name="Line 451"/>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2" name="Line 452"/>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3" name="Line 453"/>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4" name="Line 454"/>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5" name="Line 455"/>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6" name="Line 456"/>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7" name="Line 457"/>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8" name="Line 458"/>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9" name="Line 459"/>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0" name="Line 460"/>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1" name="Line 461"/>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2" name="Line 462"/>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3" name="Line 463"/>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4" name="Line 464"/>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5" name="Line 465"/>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6" name="Line 466"/>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7" name="Line 467"/>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8" name="Line 468"/>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9" name="Line 469"/>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0" name="Line 470"/>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1" name="Line 471"/>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2" name="Line 472"/>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3" name="Line 473"/>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4" name="Line 474"/>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5" name="Line 475"/>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6" name="Line 476"/>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7" name="Line 477"/>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8" name="Line 478"/>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9" name="Line 479"/>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0" name="Line 480"/>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1" name="Line 481"/>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2" name="Line 482"/>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3" name="Line 483"/>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4" name="Line 484"/>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5" name="Line 485"/>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6" name="Line 486"/>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7" name="Line 487"/>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8" name="Line 488"/>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9" name="Line 489"/>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0" name="Line 490"/>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1" name="Line 491"/>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2" name="Line 492"/>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3" name="Line 493"/>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4" name="Line 494"/>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5" name="Line 495"/>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6" name="Line 496"/>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7" name="Line 497"/>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8" name="Line 498"/>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9" name="Line 499"/>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0" name="Line 500"/>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1" name="Line 501"/>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2" name="Line 502"/>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3" name="Line 503"/>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4" name="Line 504"/>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5" name="Line 505"/>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6" name="Line 506"/>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7" name="Line 507"/>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8" name="Line 508"/>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9" name="Line 509"/>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0" name="Line 510"/>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1" name="Line 511"/>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2" name="Line 512"/>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3" name="Line 513"/>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4" name="Line 514"/>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5" name="Line 515"/>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6" name="Line 516"/>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7" name="Line 517"/>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8" name="Line 518"/>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9" name="Line 519"/>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0" name="Line 520"/>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1" name="Line 521"/>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2" name="Line 522"/>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3" name="Line 523"/>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4" name="Line 524"/>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5" name="Line 525"/>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6" name="Line 526"/>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7" name="Line 527"/>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8" name="Line 528"/>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9" name="Line 529"/>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0" name="Line 530"/>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1" name="Line 531"/>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2" name="Line 532"/>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3" name="Line 533"/>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4" name="Line 534"/>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5" name="Line 535"/>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6" name="Line 536"/>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7" name="Line 537"/>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8" name="Line 538"/>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9" name="Line 539"/>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0" name="Line 540"/>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1" name="Line 541"/>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2" name="Line 542"/>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3" name="Line 543"/>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4" name="Line 544"/>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5" name="Line 545"/>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6" name="Line 546"/>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7" name="Line 547"/>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8" name="Line 548"/>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9" name="Line 549"/>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0" name="Line 550"/>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1" name="Line 551"/>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2" name="Line 552"/>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3" name="Line 553"/>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4" name="Line 554"/>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5" name="Line 555"/>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6" name="Line 556"/>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7" name="Line 557"/>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8" name="Line 55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9" name="Line 55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0" name="Line 560"/>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1" name="Line 561"/>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2" name="Line 562"/>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3" name="Line 563"/>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4" name="Line 564"/>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5" name="Line 565"/>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6" name="Line 566"/>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7" name="Line 567"/>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8" name="Line 56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9" name="Line 56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0" name="Line 570"/>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1" name="Line 571"/>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2" name="Line 572"/>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3" name="Line 573"/>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4" name="Line 574"/>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5" name="Line 575"/>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6" name="Line 576"/>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7" name="Line 577"/>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8" name="Line 578"/>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9" name="Line 57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0" name="Line 58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1" name="Line 58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2" name="Line 58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3" name="Line 58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4" name="Line 58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5" name="Line 58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6" name="Line 58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7" name="Line 58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8" name="Line 58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9" name="Line 58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0" name="Line 59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1" name="Line 59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2" name="Line 59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3" name="Line 59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4" name="Line 59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5" name="Line 59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6" name="Line 59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7" name="Line 59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8" name="Line 59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9" name="Line 59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0" name="Line 60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1" name="Line 60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2" name="Line 60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3" name="Line 603"/>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4" name="Line 604"/>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5" name="Line 605"/>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6" name="Line 606"/>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7" name="Group 808"/>
            <p:cNvGrpSpPr>
              <a:grpSpLocks/>
            </p:cNvGrpSpPr>
            <p:nvPr/>
          </p:nvGrpSpPr>
          <p:grpSpPr bwMode="auto">
            <a:xfrm>
              <a:off x="2366" y="2104"/>
              <a:ext cx="2744" cy="1057"/>
              <a:chOff x="2366" y="2104"/>
              <a:chExt cx="2744" cy="1057"/>
            </a:xfrm>
          </p:grpSpPr>
          <p:sp>
            <p:nvSpPr>
              <p:cNvPr id="50227" name="Line 608"/>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8" name="Line 609"/>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9" name="Line 610"/>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0" name="Line 611"/>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1" name="Line 612"/>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2" name="Line 613"/>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3" name="Line 614"/>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4" name="Line 615"/>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5" name="Line 616"/>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6" name="Line 617"/>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7" name="Line 618"/>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8" name="Line 619"/>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9" name="Line 620"/>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0" name="Line 621"/>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1" name="Line 622"/>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2" name="Line 62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3" name="Line 62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4" name="Line 625"/>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5" name="Line 626"/>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6" name="Line 627"/>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7" name="Line 628"/>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8" name="Freeform 629"/>
              <p:cNvSpPr>
                <a:spLocks/>
              </p:cNvSpPr>
              <p:nvPr/>
            </p:nvSpPr>
            <p:spPr bwMode="auto">
              <a:xfrm>
                <a:off x="2366" y="2104"/>
                <a:ext cx="2744" cy="1057"/>
              </a:xfrm>
              <a:custGeom>
                <a:avLst/>
                <a:gdLst>
                  <a:gd name="T0" fmla="*/ 100 w 2744"/>
                  <a:gd name="T1" fmla="*/ 788 h 1057"/>
                  <a:gd name="T2" fmla="*/ 224 w 2744"/>
                  <a:gd name="T3" fmla="*/ 850 h 1057"/>
                  <a:gd name="T4" fmla="*/ 698 w 2744"/>
                  <a:gd name="T5" fmla="*/ 1005 h 1057"/>
                  <a:gd name="T6" fmla="*/ 1310 w 2744"/>
                  <a:gd name="T7" fmla="*/ 1057 h 1057"/>
                  <a:gd name="T8" fmla="*/ 1609 w 2744"/>
                  <a:gd name="T9" fmla="*/ 1047 h 1057"/>
                  <a:gd name="T10" fmla="*/ 2120 w 2744"/>
                  <a:gd name="T11" fmla="*/ 964 h 1057"/>
                  <a:gd name="T12" fmla="*/ 2507 w 2744"/>
                  <a:gd name="T13" fmla="*/ 809 h 1057"/>
                  <a:gd name="T14" fmla="*/ 2682 w 2744"/>
                  <a:gd name="T15" fmla="*/ 653 h 1057"/>
                  <a:gd name="T16" fmla="*/ 2744 w 2744"/>
                  <a:gd name="T17" fmla="*/ 539 h 1057"/>
                  <a:gd name="T18" fmla="*/ 2744 w 2744"/>
                  <a:gd name="T19" fmla="*/ 487 h 1057"/>
                  <a:gd name="T20" fmla="*/ 2657 w 2744"/>
                  <a:gd name="T21" fmla="*/ 290 h 1057"/>
                  <a:gd name="T22" fmla="*/ 2395 w 2744"/>
                  <a:gd name="T23" fmla="*/ 145 h 1057"/>
                  <a:gd name="T24" fmla="*/ 2008 w 2744"/>
                  <a:gd name="T25" fmla="*/ 31 h 1057"/>
                  <a:gd name="T26" fmla="*/ 1534 w 2744"/>
                  <a:gd name="T27" fmla="*/ 0 h 1057"/>
                  <a:gd name="T28" fmla="*/ 1297 w 2744"/>
                  <a:gd name="T29" fmla="*/ 10 h 1057"/>
                  <a:gd name="T30" fmla="*/ 861 w 2744"/>
                  <a:gd name="T31" fmla="*/ 83 h 1057"/>
                  <a:gd name="T32" fmla="*/ 536 w 2744"/>
                  <a:gd name="T33" fmla="*/ 207 h 1057"/>
                  <a:gd name="T34" fmla="*/ 349 w 2744"/>
                  <a:gd name="T35" fmla="*/ 384 h 1057"/>
                  <a:gd name="T36" fmla="*/ 324 w 2744"/>
                  <a:gd name="T37" fmla="*/ 487 h 1057"/>
                  <a:gd name="T38" fmla="*/ 411 w 2744"/>
                  <a:gd name="T39" fmla="*/ 653 h 1057"/>
                  <a:gd name="T40" fmla="*/ 486 w 2744"/>
                  <a:gd name="T41" fmla="*/ 705 h 1057"/>
                  <a:gd name="T42" fmla="*/ 574 w 2744"/>
                  <a:gd name="T43" fmla="*/ 757 h 1057"/>
                  <a:gd name="T44" fmla="*/ 910 w 2744"/>
                  <a:gd name="T45" fmla="*/ 850 h 1057"/>
                  <a:gd name="T46" fmla="*/ 1335 w 2744"/>
                  <a:gd name="T47" fmla="*/ 891 h 1057"/>
                  <a:gd name="T48" fmla="*/ 1547 w 2744"/>
                  <a:gd name="T49" fmla="*/ 881 h 1057"/>
                  <a:gd name="T50" fmla="*/ 1908 w 2744"/>
                  <a:gd name="T51" fmla="*/ 819 h 1057"/>
                  <a:gd name="T52" fmla="*/ 2183 w 2744"/>
                  <a:gd name="T53" fmla="*/ 715 h 1057"/>
                  <a:gd name="T54" fmla="*/ 2332 w 2744"/>
                  <a:gd name="T55" fmla="*/ 570 h 1057"/>
                  <a:gd name="T56" fmla="*/ 2357 w 2744"/>
                  <a:gd name="T57" fmla="*/ 487 h 1057"/>
                  <a:gd name="T58" fmla="*/ 2295 w 2744"/>
                  <a:gd name="T59" fmla="*/ 363 h 1057"/>
                  <a:gd name="T60" fmla="*/ 2120 w 2744"/>
                  <a:gd name="T61" fmla="*/ 259 h 1057"/>
                  <a:gd name="T62" fmla="*/ 1858 w 2744"/>
                  <a:gd name="T63" fmla="*/ 187 h 1057"/>
                  <a:gd name="T64" fmla="*/ 1547 w 2744"/>
                  <a:gd name="T65" fmla="*/ 166 h 1057"/>
                  <a:gd name="T66" fmla="*/ 1384 w 2744"/>
                  <a:gd name="T67" fmla="*/ 166 h 1057"/>
                  <a:gd name="T68" fmla="*/ 1098 w 2744"/>
                  <a:gd name="T69" fmla="*/ 218 h 1057"/>
                  <a:gd name="T70" fmla="*/ 885 w 2744"/>
                  <a:gd name="T71" fmla="*/ 301 h 1057"/>
                  <a:gd name="T72" fmla="*/ 761 w 2744"/>
                  <a:gd name="T73" fmla="*/ 415 h 1057"/>
                  <a:gd name="T74" fmla="*/ 748 w 2744"/>
                  <a:gd name="T75" fmla="*/ 487 h 1057"/>
                  <a:gd name="T76" fmla="*/ 798 w 2744"/>
                  <a:gd name="T77" fmla="*/ 591 h 1057"/>
                  <a:gd name="T78" fmla="*/ 0 w 2744"/>
                  <a:gd name="T79" fmla="*/ 715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4" h="1057">
                    <a:moveTo>
                      <a:pt x="0" y="715"/>
                    </a:moveTo>
                    <a:lnTo>
                      <a:pt x="100" y="788"/>
                    </a:lnTo>
                    <a:lnTo>
                      <a:pt x="224" y="850"/>
                    </a:lnTo>
                    <a:lnTo>
                      <a:pt x="224" y="850"/>
                    </a:lnTo>
                    <a:lnTo>
                      <a:pt x="436" y="943"/>
                    </a:lnTo>
                    <a:lnTo>
                      <a:pt x="698" y="1005"/>
                    </a:lnTo>
                    <a:lnTo>
                      <a:pt x="998" y="1047"/>
                    </a:lnTo>
                    <a:lnTo>
                      <a:pt x="1310" y="1057"/>
                    </a:lnTo>
                    <a:lnTo>
                      <a:pt x="1310" y="1057"/>
                    </a:lnTo>
                    <a:lnTo>
                      <a:pt x="1609" y="1047"/>
                    </a:lnTo>
                    <a:lnTo>
                      <a:pt x="1871" y="1016"/>
                    </a:lnTo>
                    <a:lnTo>
                      <a:pt x="2120" y="964"/>
                    </a:lnTo>
                    <a:lnTo>
                      <a:pt x="2332" y="891"/>
                    </a:lnTo>
                    <a:lnTo>
                      <a:pt x="2507" y="809"/>
                    </a:lnTo>
                    <a:lnTo>
                      <a:pt x="2632" y="705"/>
                    </a:lnTo>
                    <a:lnTo>
                      <a:pt x="2682" y="653"/>
                    </a:lnTo>
                    <a:lnTo>
                      <a:pt x="2719" y="601"/>
                    </a:lnTo>
                    <a:lnTo>
                      <a:pt x="2744" y="539"/>
                    </a:lnTo>
                    <a:lnTo>
                      <a:pt x="2744" y="487"/>
                    </a:lnTo>
                    <a:lnTo>
                      <a:pt x="2744" y="487"/>
                    </a:lnTo>
                    <a:lnTo>
                      <a:pt x="2719" y="384"/>
                    </a:lnTo>
                    <a:lnTo>
                      <a:pt x="2657" y="290"/>
                    </a:lnTo>
                    <a:lnTo>
                      <a:pt x="2545" y="207"/>
                    </a:lnTo>
                    <a:lnTo>
                      <a:pt x="2395" y="145"/>
                    </a:lnTo>
                    <a:lnTo>
                      <a:pt x="2220" y="83"/>
                    </a:lnTo>
                    <a:lnTo>
                      <a:pt x="2008" y="31"/>
                    </a:lnTo>
                    <a:lnTo>
                      <a:pt x="1784" y="10"/>
                    </a:lnTo>
                    <a:lnTo>
                      <a:pt x="1534" y="0"/>
                    </a:lnTo>
                    <a:lnTo>
                      <a:pt x="1534" y="0"/>
                    </a:lnTo>
                    <a:lnTo>
                      <a:pt x="1297" y="10"/>
                    </a:lnTo>
                    <a:lnTo>
                      <a:pt x="1073" y="31"/>
                    </a:lnTo>
                    <a:lnTo>
                      <a:pt x="861" y="83"/>
                    </a:lnTo>
                    <a:lnTo>
                      <a:pt x="686" y="145"/>
                    </a:lnTo>
                    <a:lnTo>
                      <a:pt x="536" y="207"/>
                    </a:lnTo>
                    <a:lnTo>
                      <a:pt x="424" y="290"/>
                    </a:lnTo>
                    <a:lnTo>
                      <a:pt x="349" y="384"/>
                    </a:lnTo>
                    <a:lnTo>
                      <a:pt x="324" y="487"/>
                    </a:lnTo>
                    <a:lnTo>
                      <a:pt x="324" y="487"/>
                    </a:lnTo>
                    <a:lnTo>
                      <a:pt x="349" y="570"/>
                    </a:lnTo>
                    <a:lnTo>
                      <a:pt x="411" y="653"/>
                    </a:lnTo>
                    <a:lnTo>
                      <a:pt x="411" y="653"/>
                    </a:lnTo>
                    <a:lnTo>
                      <a:pt x="486" y="705"/>
                    </a:lnTo>
                    <a:lnTo>
                      <a:pt x="574" y="757"/>
                    </a:lnTo>
                    <a:lnTo>
                      <a:pt x="574" y="757"/>
                    </a:lnTo>
                    <a:lnTo>
                      <a:pt x="736" y="809"/>
                    </a:lnTo>
                    <a:lnTo>
                      <a:pt x="910" y="850"/>
                    </a:lnTo>
                    <a:lnTo>
                      <a:pt x="1122" y="881"/>
                    </a:lnTo>
                    <a:lnTo>
                      <a:pt x="1335" y="891"/>
                    </a:lnTo>
                    <a:lnTo>
                      <a:pt x="1335" y="891"/>
                    </a:lnTo>
                    <a:lnTo>
                      <a:pt x="1547" y="881"/>
                    </a:lnTo>
                    <a:lnTo>
                      <a:pt x="1734" y="860"/>
                    </a:lnTo>
                    <a:lnTo>
                      <a:pt x="1908" y="819"/>
                    </a:lnTo>
                    <a:lnTo>
                      <a:pt x="2058" y="767"/>
                    </a:lnTo>
                    <a:lnTo>
                      <a:pt x="2183" y="715"/>
                    </a:lnTo>
                    <a:lnTo>
                      <a:pt x="2270" y="643"/>
                    </a:lnTo>
                    <a:lnTo>
                      <a:pt x="2332" y="570"/>
                    </a:lnTo>
                    <a:lnTo>
                      <a:pt x="2357" y="487"/>
                    </a:lnTo>
                    <a:lnTo>
                      <a:pt x="2357" y="487"/>
                    </a:lnTo>
                    <a:lnTo>
                      <a:pt x="2332" y="415"/>
                    </a:lnTo>
                    <a:lnTo>
                      <a:pt x="2295" y="363"/>
                    </a:lnTo>
                    <a:lnTo>
                      <a:pt x="2220" y="301"/>
                    </a:lnTo>
                    <a:lnTo>
                      <a:pt x="2120" y="259"/>
                    </a:lnTo>
                    <a:lnTo>
                      <a:pt x="1996" y="218"/>
                    </a:lnTo>
                    <a:lnTo>
                      <a:pt x="1858" y="187"/>
                    </a:lnTo>
                    <a:lnTo>
                      <a:pt x="1709" y="166"/>
                    </a:lnTo>
                    <a:lnTo>
                      <a:pt x="1547" y="166"/>
                    </a:lnTo>
                    <a:lnTo>
                      <a:pt x="1547" y="166"/>
                    </a:lnTo>
                    <a:lnTo>
                      <a:pt x="1384" y="166"/>
                    </a:lnTo>
                    <a:lnTo>
                      <a:pt x="1235" y="187"/>
                    </a:lnTo>
                    <a:lnTo>
                      <a:pt x="1098" y="218"/>
                    </a:lnTo>
                    <a:lnTo>
                      <a:pt x="973" y="259"/>
                    </a:lnTo>
                    <a:lnTo>
                      <a:pt x="885" y="301"/>
                    </a:lnTo>
                    <a:lnTo>
                      <a:pt x="811" y="363"/>
                    </a:lnTo>
                    <a:lnTo>
                      <a:pt x="761" y="415"/>
                    </a:lnTo>
                    <a:lnTo>
                      <a:pt x="748" y="487"/>
                    </a:lnTo>
                    <a:lnTo>
                      <a:pt x="748" y="487"/>
                    </a:lnTo>
                    <a:lnTo>
                      <a:pt x="761" y="539"/>
                    </a:lnTo>
                    <a:lnTo>
                      <a:pt x="798" y="591"/>
                    </a:lnTo>
                    <a:lnTo>
                      <a:pt x="798" y="591"/>
                    </a:lnTo>
                    <a:lnTo>
                      <a:pt x="0" y="71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49" name="Line 63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0" name="Line 63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1" name="Line 63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2" name="Line 63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3" name="Line 63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4" name="Line 63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5" name="Line 63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6" name="Line 63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7" name="Line 63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8" name="Line 63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9" name="Line 64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0" name="Line 64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1" name="Line 64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2" name="Line 64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3" name="Line 64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4" name="Line 64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5" name="Line 64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6" name="Line 64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7" name="Line 64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8" name="Line 64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9" name="Line 65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0" name="Line 65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1" name="Line 65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2" name="Line 65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3" name="Line 65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4" name="Line 65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5" name="Line 65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6" name="Line 65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7" name="Line 65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8" name="Line 65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9" name="Line 66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0" name="Line 66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1" name="Line 66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2" name="Line 66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3" name="Line 66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4" name="Line 66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5" name="Line 66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6" name="Line 66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7" name="Line 668"/>
              <p:cNvSpPr>
                <a:spLocks noChangeShapeType="1"/>
              </p:cNvSpPr>
              <p:nvPr/>
            </p:nvSpPr>
            <p:spPr bwMode="auto">
              <a:xfrm flipH="1" flipV="1">
                <a:off x="5085"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8" name="Line 669"/>
              <p:cNvSpPr>
                <a:spLocks noChangeShapeType="1"/>
              </p:cNvSpPr>
              <p:nvPr/>
            </p:nvSpPr>
            <p:spPr bwMode="auto">
              <a:xfrm>
                <a:off x="508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9" name="Line 670"/>
              <p:cNvSpPr>
                <a:spLocks noChangeShapeType="1"/>
              </p:cNvSpPr>
              <p:nvPr/>
            </p:nvSpPr>
            <p:spPr bwMode="auto">
              <a:xfrm flipH="1" flipV="1">
                <a:off x="5023" y="2394"/>
                <a:ext cx="6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0" name="Line 67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1" name="Line 67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2" name="Line 67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3" name="Line 674"/>
              <p:cNvSpPr>
                <a:spLocks noChangeShapeType="1"/>
              </p:cNvSpPr>
              <p:nvPr/>
            </p:nvSpPr>
            <p:spPr bwMode="auto">
              <a:xfrm flipH="1" flipV="1">
                <a:off x="4761"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4" name="Line 675"/>
              <p:cNvSpPr>
                <a:spLocks noChangeShapeType="1"/>
              </p:cNvSpPr>
              <p:nvPr/>
            </p:nvSpPr>
            <p:spPr bwMode="auto">
              <a:xfrm>
                <a:off x="4761"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5" name="Line 676"/>
              <p:cNvSpPr>
                <a:spLocks noChangeShapeType="1"/>
              </p:cNvSpPr>
              <p:nvPr/>
            </p:nvSpPr>
            <p:spPr bwMode="auto">
              <a:xfrm flipH="1" flipV="1">
                <a:off x="4586"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6" name="Line 67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7" name="Line 67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8" name="Line 67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9" name="Line 68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0" name="Line 68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1" name="Line 68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2" name="Line 68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3" name="Line 68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4" name="Line 68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5" name="Line 68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6" name="Line 68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7" name="Line 68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8" name="Line 68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9" name="Line 69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0" name="Line 69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1" name="Line 692"/>
              <p:cNvSpPr>
                <a:spLocks noChangeShapeType="1"/>
              </p:cNvSpPr>
              <p:nvPr/>
            </p:nvSpPr>
            <p:spPr bwMode="auto">
              <a:xfrm flipH="1">
                <a:off x="3052"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2" name="Line 693"/>
              <p:cNvSpPr>
                <a:spLocks noChangeShapeType="1"/>
              </p:cNvSpPr>
              <p:nvPr/>
            </p:nvSpPr>
            <p:spPr bwMode="auto">
              <a:xfrm>
                <a:off x="3052"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3" name="Line 694"/>
              <p:cNvSpPr>
                <a:spLocks noChangeShapeType="1"/>
              </p:cNvSpPr>
              <p:nvPr/>
            </p:nvSpPr>
            <p:spPr bwMode="auto">
              <a:xfrm flipH="1">
                <a:off x="2902"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4" name="Line 69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5" name="Line 69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6" name="Line 69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7" name="Line 69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8" name="Line 69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9" name="Line 70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0" name="Line 70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1" name="Line 70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2" name="Line 70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3" name="Line 70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4" name="Line 70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5" name="Line 70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6" name="Line 70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7" name="Line 70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8" name="Line 70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9" name="Line 71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0" name="Line 71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1" name="Line 71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2" name="Line 71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3" name="Line 71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4" name="Line 71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5" name="Line 71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6" name="Line 71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7" name="Line 71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8" name="Line 71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9" name="Line 72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0" name="Line 72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1" name="Line 72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2" name="Line 72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3" name="Line 72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4" name="Line 72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5" name="Line 72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6" name="Line 72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7" name="Line 72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8" name="Line 72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9" name="Line 73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0" name="Line 73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1" name="Line 73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2" name="Line 73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3" name="Line 73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4" name="Line 73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5" name="Line 73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6" name="Line 73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7" name="Line 73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8" name="Line 73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9" name="Line 74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0" name="Line 74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1" name="Line 74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2" name="Line 74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3" name="Line 74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4" name="Line 74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5" name="Line 74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6" name="Line 74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7" name="Line 74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8" name="Line 74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9" name="Line 75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0" name="Line 75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1" name="Line 75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2" name="Line 75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3" name="Line 75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4" name="Line 75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5" name="Line 75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6" name="Line 75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7" name="Line 758"/>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8" name="Line 759"/>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9" name="Line 760"/>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0" name="Line 761"/>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1" name="Line 762"/>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2" name="Line 76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3" name="Line 76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4" name="Line 76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5" name="Line 76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6" name="Line 76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7" name="Line 76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8" name="Line 76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9" name="Line 77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0" name="Line 77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1" name="Line 77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2" name="Line 77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3" name="Line 77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4" name="Line 77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5" name="Line 77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6" name="Line 77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7" name="Line 77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8" name="Line 77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9" name="Line 78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0" name="Line 78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1" name="Line 782"/>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2" name="Freeform 783"/>
              <p:cNvSpPr>
                <a:spLocks/>
              </p:cNvSpPr>
              <p:nvPr/>
            </p:nvSpPr>
            <p:spPr bwMode="auto">
              <a:xfrm>
                <a:off x="2777" y="2270"/>
                <a:ext cx="1946" cy="725"/>
              </a:xfrm>
              <a:custGeom>
                <a:avLst/>
                <a:gdLst>
                  <a:gd name="T0" fmla="*/ 0 w 1946"/>
                  <a:gd name="T1" fmla="*/ 487 h 725"/>
                  <a:gd name="T2" fmla="*/ 75 w 1946"/>
                  <a:gd name="T3" fmla="*/ 539 h 725"/>
                  <a:gd name="T4" fmla="*/ 163 w 1946"/>
                  <a:gd name="T5" fmla="*/ 591 h 725"/>
                  <a:gd name="T6" fmla="*/ 163 w 1946"/>
                  <a:gd name="T7" fmla="*/ 591 h 725"/>
                  <a:gd name="T8" fmla="*/ 325 w 1946"/>
                  <a:gd name="T9" fmla="*/ 643 h 725"/>
                  <a:gd name="T10" fmla="*/ 499 w 1946"/>
                  <a:gd name="T11" fmla="*/ 684 h 725"/>
                  <a:gd name="T12" fmla="*/ 711 w 1946"/>
                  <a:gd name="T13" fmla="*/ 715 h 725"/>
                  <a:gd name="T14" fmla="*/ 924 w 1946"/>
                  <a:gd name="T15" fmla="*/ 725 h 725"/>
                  <a:gd name="T16" fmla="*/ 924 w 1946"/>
                  <a:gd name="T17" fmla="*/ 725 h 725"/>
                  <a:gd name="T18" fmla="*/ 1136 w 1946"/>
                  <a:gd name="T19" fmla="*/ 715 h 725"/>
                  <a:gd name="T20" fmla="*/ 1323 w 1946"/>
                  <a:gd name="T21" fmla="*/ 694 h 725"/>
                  <a:gd name="T22" fmla="*/ 1497 w 1946"/>
                  <a:gd name="T23" fmla="*/ 653 h 725"/>
                  <a:gd name="T24" fmla="*/ 1647 w 1946"/>
                  <a:gd name="T25" fmla="*/ 601 h 725"/>
                  <a:gd name="T26" fmla="*/ 1772 w 1946"/>
                  <a:gd name="T27" fmla="*/ 549 h 725"/>
                  <a:gd name="T28" fmla="*/ 1859 w 1946"/>
                  <a:gd name="T29" fmla="*/ 477 h 725"/>
                  <a:gd name="T30" fmla="*/ 1921 w 1946"/>
                  <a:gd name="T31" fmla="*/ 404 h 725"/>
                  <a:gd name="T32" fmla="*/ 1946 w 1946"/>
                  <a:gd name="T33" fmla="*/ 321 h 725"/>
                  <a:gd name="T34" fmla="*/ 1946 w 1946"/>
                  <a:gd name="T35" fmla="*/ 321 h 725"/>
                  <a:gd name="T36" fmla="*/ 1921 w 1946"/>
                  <a:gd name="T37" fmla="*/ 249 h 725"/>
                  <a:gd name="T38" fmla="*/ 1884 w 1946"/>
                  <a:gd name="T39" fmla="*/ 197 h 725"/>
                  <a:gd name="T40" fmla="*/ 1809 w 1946"/>
                  <a:gd name="T41" fmla="*/ 135 h 725"/>
                  <a:gd name="T42" fmla="*/ 1709 w 1946"/>
                  <a:gd name="T43" fmla="*/ 93 h 725"/>
                  <a:gd name="T44" fmla="*/ 1585 w 1946"/>
                  <a:gd name="T45" fmla="*/ 52 h 725"/>
                  <a:gd name="T46" fmla="*/ 1447 w 1946"/>
                  <a:gd name="T47" fmla="*/ 21 h 725"/>
                  <a:gd name="T48" fmla="*/ 1298 w 1946"/>
                  <a:gd name="T49" fmla="*/ 0 h 725"/>
                  <a:gd name="T50" fmla="*/ 1136 w 1946"/>
                  <a:gd name="T51" fmla="*/ 0 h 725"/>
                  <a:gd name="T52" fmla="*/ 1136 w 1946"/>
                  <a:gd name="T53" fmla="*/ 0 h 725"/>
                  <a:gd name="T54" fmla="*/ 973 w 1946"/>
                  <a:gd name="T55" fmla="*/ 0 h 725"/>
                  <a:gd name="T56" fmla="*/ 824 w 1946"/>
                  <a:gd name="T57" fmla="*/ 21 h 725"/>
                  <a:gd name="T58" fmla="*/ 687 w 1946"/>
                  <a:gd name="T59" fmla="*/ 52 h 725"/>
                  <a:gd name="T60" fmla="*/ 562 w 1946"/>
                  <a:gd name="T61" fmla="*/ 93 h 725"/>
                  <a:gd name="T62" fmla="*/ 474 w 1946"/>
                  <a:gd name="T63" fmla="*/ 135 h 725"/>
                  <a:gd name="T64" fmla="*/ 400 w 1946"/>
                  <a:gd name="T65" fmla="*/ 197 h 725"/>
                  <a:gd name="T66" fmla="*/ 350 w 1946"/>
                  <a:gd name="T67" fmla="*/ 249 h 725"/>
                  <a:gd name="T68" fmla="*/ 337 w 1946"/>
                  <a:gd name="T69" fmla="*/ 321 h 725"/>
                  <a:gd name="T70" fmla="*/ 337 w 1946"/>
                  <a:gd name="T71" fmla="*/ 321 h 725"/>
                  <a:gd name="T72" fmla="*/ 350 w 1946"/>
                  <a:gd name="T73" fmla="*/ 373 h 725"/>
                  <a:gd name="T74" fmla="*/ 387 w 1946"/>
                  <a:gd name="T75" fmla="*/ 425 h 725"/>
                  <a:gd name="T76" fmla="*/ 387 w 1946"/>
                  <a:gd name="T77" fmla="*/ 425 h 725"/>
                  <a:gd name="T78" fmla="*/ 0 w 1946"/>
                  <a:gd name="T79" fmla="*/ 487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6" h="725">
                    <a:moveTo>
                      <a:pt x="0" y="487"/>
                    </a:moveTo>
                    <a:lnTo>
                      <a:pt x="75" y="539"/>
                    </a:lnTo>
                    <a:lnTo>
                      <a:pt x="163" y="591"/>
                    </a:lnTo>
                    <a:lnTo>
                      <a:pt x="163" y="591"/>
                    </a:lnTo>
                    <a:lnTo>
                      <a:pt x="325" y="643"/>
                    </a:lnTo>
                    <a:lnTo>
                      <a:pt x="499" y="684"/>
                    </a:lnTo>
                    <a:lnTo>
                      <a:pt x="711" y="715"/>
                    </a:lnTo>
                    <a:lnTo>
                      <a:pt x="924" y="725"/>
                    </a:lnTo>
                    <a:lnTo>
                      <a:pt x="924" y="725"/>
                    </a:lnTo>
                    <a:lnTo>
                      <a:pt x="1136" y="715"/>
                    </a:lnTo>
                    <a:lnTo>
                      <a:pt x="1323" y="694"/>
                    </a:lnTo>
                    <a:lnTo>
                      <a:pt x="1497" y="653"/>
                    </a:lnTo>
                    <a:lnTo>
                      <a:pt x="1647" y="601"/>
                    </a:lnTo>
                    <a:lnTo>
                      <a:pt x="1772" y="549"/>
                    </a:lnTo>
                    <a:lnTo>
                      <a:pt x="1859" y="477"/>
                    </a:lnTo>
                    <a:lnTo>
                      <a:pt x="1921" y="404"/>
                    </a:lnTo>
                    <a:lnTo>
                      <a:pt x="1946" y="321"/>
                    </a:lnTo>
                    <a:lnTo>
                      <a:pt x="1946" y="321"/>
                    </a:lnTo>
                    <a:lnTo>
                      <a:pt x="1921" y="249"/>
                    </a:lnTo>
                    <a:lnTo>
                      <a:pt x="1884" y="197"/>
                    </a:lnTo>
                    <a:lnTo>
                      <a:pt x="1809" y="135"/>
                    </a:lnTo>
                    <a:lnTo>
                      <a:pt x="1709" y="93"/>
                    </a:lnTo>
                    <a:lnTo>
                      <a:pt x="1585" y="52"/>
                    </a:lnTo>
                    <a:lnTo>
                      <a:pt x="1447" y="21"/>
                    </a:lnTo>
                    <a:lnTo>
                      <a:pt x="1298" y="0"/>
                    </a:lnTo>
                    <a:lnTo>
                      <a:pt x="1136" y="0"/>
                    </a:lnTo>
                    <a:lnTo>
                      <a:pt x="1136" y="0"/>
                    </a:lnTo>
                    <a:lnTo>
                      <a:pt x="973" y="0"/>
                    </a:lnTo>
                    <a:lnTo>
                      <a:pt x="824" y="21"/>
                    </a:lnTo>
                    <a:lnTo>
                      <a:pt x="687" y="52"/>
                    </a:lnTo>
                    <a:lnTo>
                      <a:pt x="562" y="93"/>
                    </a:lnTo>
                    <a:lnTo>
                      <a:pt x="474" y="135"/>
                    </a:lnTo>
                    <a:lnTo>
                      <a:pt x="400" y="197"/>
                    </a:lnTo>
                    <a:lnTo>
                      <a:pt x="350" y="249"/>
                    </a:lnTo>
                    <a:lnTo>
                      <a:pt x="337" y="321"/>
                    </a:lnTo>
                    <a:lnTo>
                      <a:pt x="337" y="321"/>
                    </a:lnTo>
                    <a:lnTo>
                      <a:pt x="350" y="373"/>
                    </a:lnTo>
                    <a:lnTo>
                      <a:pt x="387" y="425"/>
                    </a:lnTo>
                    <a:lnTo>
                      <a:pt x="387" y="425"/>
                    </a:lnTo>
                    <a:lnTo>
                      <a:pt x="0" y="48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403" name="Line 784"/>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4" name="Line 785"/>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5" name="Line 786"/>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6" name="Line 787"/>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7" name="Line 78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8" name="Line 78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9" name="Line 790"/>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0" name="Line 791"/>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1" name="Line 792"/>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2" name="Line 793"/>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3" name="Line 794"/>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4" name="Line 795"/>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5" name="Line 796"/>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6" name="Line 797"/>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7" name="Line 79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8" name="Line 79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9" name="Line 800"/>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0" name="Line 801"/>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1" name="Line 802"/>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2" name="Line 803"/>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3" name="Line 804"/>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4" name="Line 805"/>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5" name="Line 806"/>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6" name="Line 807"/>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sp>
          <p:nvSpPr>
            <p:cNvPr id="10" name="Line 80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1" name="Line 81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 name="Line 81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 name="Line 81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 name="Line 81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 name="Line 81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 name="Line 81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 name="Line 81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 name="Line 81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 name="Line 81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 name="Line 81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 name="Line 82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 name="Line 82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 name="Line 82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 name="Line 82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 name="Line 82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 name="Line 82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 name="Line 82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 name="Line 82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 name="Line 82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 name="Line 82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 name="Line 83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2" name="Line 83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3" name="Line 83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4" name="Line 833"/>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6" name="Line 834"/>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7" name="Line 835"/>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8" name="Line 836"/>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9" name="Line 837"/>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0" name="Line 838"/>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1" name="Line 839"/>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2" name="Line 840"/>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3" name="Line 841"/>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4" name="Line 842"/>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5" name="Line 843"/>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6" name="Line 844"/>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7" name="Line 845"/>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8" name="Line 846"/>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9" name="Line 847"/>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0" name="Line 848"/>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1" name="Line 849"/>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2" name="Line 850"/>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3" name="Line 851"/>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4" name="Line 852"/>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5" name="Line 85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6" name="Line 85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7" name="Line 855"/>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8" name="Line 856"/>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9" name="Line 857"/>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0" name="Freeform 858"/>
            <p:cNvSpPr>
              <a:spLocks/>
            </p:cNvSpPr>
            <p:nvPr/>
          </p:nvSpPr>
          <p:spPr bwMode="auto">
            <a:xfrm>
              <a:off x="1655" y="2519"/>
              <a:ext cx="50" cy="72"/>
            </a:xfrm>
            <a:custGeom>
              <a:avLst/>
              <a:gdLst>
                <a:gd name="T0" fmla="*/ 37 w 50"/>
                <a:gd name="T1" fmla="*/ 0 h 72"/>
                <a:gd name="T2" fmla="*/ 37 w 50"/>
                <a:gd name="T3" fmla="*/ 10 h 72"/>
                <a:gd name="T4" fmla="*/ 37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0 w 50"/>
                <a:gd name="T29" fmla="*/ 51 h 72"/>
                <a:gd name="T30" fmla="*/ 12 w 50"/>
                <a:gd name="T31" fmla="*/ 31 h 72"/>
                <a:gd name="T32" fmla="*/ 25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10"/>
                  </a:lnTo>
                  <a:lnTo>
                    <a:pt x="37"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0" y="51"/>
                  </a:lnTo>
                  <a:lnTo>
                    <a:pt x="12" y="31"/>
                  </a:lnTo>
                  <a:lnTo>
                    <a:pt x="25"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28701" name="Line 859"/>
            <p:cNvSpPr>
              <a:spLocks noChangeShapeType="1"/>
            </p:cNvSpPr>
            <p:nvPr/>
          </p:nvSpPr>
          <p:spPr bwMode="auto">
            <a:xfrm>
              <a:off x="1680" y="2570"/>
              <a:ext cx="1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2" name="Line 860"/>
            <p:cNvSpPr>
              <a:spLocks noChangeShapeType="1"/>
            </p:cNvSpPr>
            <p:nvPr/>
          </p:nvSpPr>
          <p:spPr bwMode="auto">
            <a:xfrm>
              <a:off x="1692"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3" name="Line 861"/>
            <p:cNvSpPr>
              <a:spLocks noChangeShapeType="1"/>
            </p:cNvSpPr>
            <p:nvPr/>
          </p:nvSpPr>
          <p:spPr bwMode="auto">
            <a:xfrm>
              <a:off x="1692" y="2664"/>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6" name="Line 862"/>
            <p:cNvSpPr>
              <a:spLocks noChangeShapeType="1"/>
            </p:cNvSpPr>
            <p:nvPr/>
          </p:nvSpPr>
          <p:spPr bwMode="auto">
            <a:xfrm>
              <a:off x="1717"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7" name="Line 863"/>
            <p:cNvSpPr>
              <a:spLocks noChangeShapeType="1"/>
            </p:cNvSpPr>
            <p:nvPr/>
          </p:nvSpPr>
          <p:spPr bwMode="auto">
            <a:xfrm>
              <a:off x="1717" y="2747"/>
              <a:ext cx="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0" name="Line 864"/>
            <p:cNvSpPr>
              <a:spLocks noChangeShapeType="1"/>
            </p:cNvSpPr>
            <p:nvPr/>
          </p:nvSpPr>
          <p:spPr bwMode="auto">
            <a:xfrm>
              <a:off x="1767"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1" name="Line 865"/>
            <p:cNvSpPr>
              <a:spLocks noChangeShapeType="1"/>
            </p:cNvSpPr>
            <p:nvPr/>
          </p:nvSpPr>
          <p:spPr bwMode="auto">
            <a:xfrm>
              <a:off x="1767" y="2809"/>
              <a:ext cx="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2" name="Freeform 866"/>
            <p:cNvSpPr>
              <a:spLocks/>
            </p:cNvSpPr>
            <p:nvPr/>
          </p:nvSpPr>
          <p:spPr bwMode="auto">
            <a:xfrm>
              <a:off x="2104" y="2519"/>
              <a:ext cx="50" cy="72"/>
            </a:xfrm>
            <a:custGeom>
              <a:avLst/>
              <a:gdLst>
                <a:gd name="T0" fmla="*/ 37 w 50"/>
                <a:gd name="T1" fmla="*/ 0 h 72"/>
                <a:gd name="T2" fmla="*/ 37 w 50"/>
                <a:gd name="T3" fmla="*/ 20 h 72"/>
                <a:gd name="T4" fmla="*/ 50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12 w 50"/>
                <a:gd name="T29" fmla="*/ 51 h 72"/>
                <a:gd name="T30" fmla="*/ 25 w 50"/>
                <a:gd name="T31" fmla="*/ 31 h 72"/>
                <a:gd name="T32" fmla="*/ 37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20"/>
                  </a:lnTo>
                  <a:lnTo>
                    <a:pt x="50"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12" y="51"/>
                  </a:lnTo>
                  <a:lnTo>
                    <a:pt x="25" y="31"/>
                  </a:lnTo>
                  <a:lnTo>
                    <a:pt x="37"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83" name="Line 867"/>
            <p:cNvSpPr>
              <a:spLocks noChangeShapeType="1"/>
            </p:cNvSpPr>
            <p:nvPr/>
          </p:nvSpPr>
          <p:spPr bwMode="auto">
            <a:xfrm>
              <a:off x="2129" y="2570"/>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4" name="Line 868"/>
            <p:cNvSpPr>
              <a:spLocks noChangeShapeType="1"/>
            </p:cNvSpPr>
            <p:nvPr/>
          </p:nvSpPr>
          <p:spPr bwMode="auto">
            <a:xfrm>
              <a:off x="2129"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5" name="Line 869"/>
            <p:cNvSpPr>
              <a:spLocks noChangeShapeType="1"/>
            </p:cNvSpPr>
            <p:nvPr/>
          </p:nvSpPr>
          <p:spPr bwMode="auto">
            <a:xfrm>
              <a:off x="2129"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6" name="Line 870"/>
            <p:cNvSpPr>
              <a:spLocks noChangeShapeType="1"/>
            </p:cNvSpPr>
            <p:nvPr/>
          </p:nvSpPr>
          <p:spPr bwMode="auto">
            <a:xfrm>
              <a:off x="2154"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7" name="Line 871"/>
            <p:cNvSpPr>
              <a:spLocks noChangeShapeType="1"/>
            </p:cNvSpPr>
            <p:nvPr/>
          </p:nvSpPr>
          <p:spPr bwMode="auto">
            <a:xfrm>
              <a:off x="2154" y="2705"/>
              <a:ext cx="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8" name="Line 872"/>
            <p:cNvSpPr>
              <a:spLocks noChangeShapeType="1"/>
            </p:cNvSpPr>
            <p:nvPr/>
          </p:nvSpPr>
          <p:spPr bwMode="auto">
            <a:xfrm>
              <a:off x="2179"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9" name="Line 873"/>
            <p:cNvSpPr>
              <a:spLocks noChangeShapeType="1"/>
            </p:cNvSpPr>
            <p:nvPr/>
          </p:nvSpPr>
          <p:spPr bwMode="auto">
            <a:xfrm>
              <a:off x="2179" y="2757"/>
              <a:ext cx="3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0" name="Freeform 874"/>
            <p:cNvSpPr>
              <a:spLocks/>
            </p:cNvSpPr>
            <p:nvPr/>
          </p:nvSpPr>
          <p:spPr bwMode="auto">
            <a:xfrm>
              <a:off x="2565" y="2508"/>
              <a:ext cx="38" cy="73"/>
            </a:xfrm>
            <a:custGeom>
              <a:avLst/>
              <a:gdLst>
                <a:gd name="T0" fmla="*/ 25 w 38"/>
                <a:gd name="T1" fmla="*/ 0 h 73"/>
                <a:gd name="T2" fmla="*/ 25 w 38"/>
                <a:gd name="T3" fmla="*/ 21 h 73"/>
                <a:gd name="T4" fmla="*/ 38 w 38"/>
                <a:gd name="T5" fmla="*/ 42 h 73"/>
                <a:gd name="T6" fmla="*/ 38 w 38"/>
                <a:gd name="T7" fmla="*/ 62 h 73"/>
                <a:gd name="T8" fmla="*/ 38 w 38"/>
                <a:gd name="T9" fmla="*/ 73 h 73"/>
                <a:gd name="T10" fmla="*/ 38 w 38"/>
                <a:gd name="T11" fmla="*/ 73 h 73"/>
                <a:gd name="T12" fmla="*/ 38 w 38"/>
                <a:gd name="T13" fmla="*/ 73 h 73"/>
                <a:gd name="T14" fmla="*/ 38 w 38"/>
                <a:gd name="T15" fmla="*/ 73 h 73"/>
                <a:gd name="T16" fmla="*/ 13 w 38"/>
                <a:gd name="T17" fmla="*/ 62 h 73"/>
                <a:gd name="T18" fmla="*/ 13 w 38"/>
                <a:gd name="T19" fmla="*/ 62 h 73"/>
                <a:gd name="T20" fmla="*/ 0 w 38"/>
                <a:gd name="T21" fmla="*/ 73 h 73"/>
                <a:gd name="T22" fmla="*/ 0 w 38"/>
                <a:gd name="T23" fmla="*/ 73 h 73"/>
                <a:gd name="T24" fmla="*/ 0 w 38"/>
                <a:gd name="T25" fmla="*/ 73 h 73"/>
                <a:gd name="T26" fmla="*/ 0 w 38"/>
                <a:gd name="T27" fmla="*/ 73 h 73"/>
                <a:gd name="T28" fmla="*/ 0 w 38"/>
                <a:gd name="T29" fmla="*/ 62 h 73"/>
                <a:gd name="T30" fmla="*/ 13 w 38"/>
                <a:gd name="T31" fmla="*/ 42 h 73"/>
                <a:gd name="T32" fmla="*/ 13 w 38"/>
                <a:gd name="T33" fmla="*/ 21 h 73"/>
                <a:gd name="T34" fmla="*/ 25 w 38"/>
                <a:gd name="T3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3">
                  <a:moveTo>
                    <a:pt x="25" y="0"/>
                  </a:moveTo>
                  <a:lnTo>
                    <a:pt x="25" y="21"/>
                  </a:lnTo>
                  <a:lnTo>
                    <a:pt x="38" y="42"/>
                  </a:lnTo>
                  <a:lnTo>
                    <a:pt x="38" y="62"/>
                  </a:lnTo>
                  <a:lnTo>
                    <a:pt x="38" y="73"/>
                  </a:lnTo>
                  <a:lnTo>
                    <a:pt x="38" y="73"/>
                  </a:lnTo>
                  <a:lnTo>
                    <a:pt x="38" y="73"/>
                  </a:lnTo>
                  <a:lnTo>
                    <a:pt x="38" y="73"/>
                  </a:lnTo>
                  <a:lnTo>
                    <a:pt x="13" y="62"/>
                  </a:lnTo>
                  <a:lnTo>
                    <a:pt x="13" y="62"/>
                  </a:lnTo>
                  <a:lnTo>
                    <a:pt x="0" y="73"/>
                  </a:lnTo>
                  <a:lnTo>
                    <a:pt x="0" y="73"/>
                  </a:lnTo>
                  <a:lnTo>
                    <a:pt x="0" y="73"/>
                  </a:lnTo>
                  <a:lnTo>
                    <a:pt x="0" y="73"/>
                  </a:lnTo>
                  <a:lnTo>
                    <a:pt x="0" y="62"/>
                  </a:lnTo>
                  <a:lnTo>
                    <a:pt x="13" y="42"/>
                  </a:lnTo>
                  <a:lnTo>
                    <a:pt x="13" y="21"/>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1" name="Line 875"/>
            <p:cNvSpPr>
              <a:spLocks noChangeShapeType="1"/>
            </p:cNvSpPr>
            <p:nvPr/>
          </p:nvSpPr>
          <p:spPr bwMode="auto">
            <a:xfrm>
              <a:off x="2590" y="2560"/>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2" name="Line 876"/>
            <p:cNvSpPr>
              <a:spLocks noChangeShapeType="1"/>
            </p:cNvSpPr>
            <p:nvPr/>
          </p:nvSpPr>
          <p:spPr bwMode="auto">
            <a:xfrm>
              <a:off x="2603"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3" name="Line 877"/>
            <p:cNvSpPr>
              <a:spLocks noChangeShapeType="1"/>
            </p:cNvSpPr>
            <p:nvPr/>
          </p:nvSpPr>
          <p:spPr bwMode="auto">
            <a:xfrm>
              <a:off x="2603" y="2643"/>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4" name="Freeform 878"/>
            <p:cNvSpPr>
              <a:spLocks/>
            </p:cNvSpPr>
            <p:nvPr/>
          </p:nvSpPr>
          <p:spPr bwMode="auto">
            <a:xfrm>
              <a:off x="3326" y="2581"/>
              <a:ext cx="562" cy="1264"/>
            </a:xfrm>
            <a:custGeom>
              <a:avLst/>
              <a:gdLst>
                <a:gd name="T0" fmla="*/ 25 w 562"/>
                <a:gd name="T1" fmla="*/ 1264 h 1264"/>
                <a:gd name="T2" fmla="*/ 0 w 562"/>
                <a:gd name="T3" fmla="*/ 1254 h 1264"/>
                <a:gd name="T4" fmla="*/ 537 w 562"/>
                <a:gd name="T5" fmla="*/ 0 h 1264"/>
                <a:gd name="T6" fmla="*/ 562 w 562"/>
                <a:gd name="T7" fmla="*/ 10 h 1264"/>
                <a:gd name="T8" fmla="*/ 25 w 562"/>
                <a:gd name="T9" fmla="*/ 1264 h 1264"/>
              </a:gdLst>
              <a:ahLst/>
              <a:cxnLst>
                <a:cxn ang="0">
                  <a:pos x="T0" y="T1"/>
                </a:cxn>
                <a:cxn ang="0">
                  <a:pos x="T2" y="T3"/>
                </a:cxn>
                <a:cxn ang="0">
                  <a:pos x="T4" y="T5"/>
                </a:cxn>
                <a:cxn ang="0">
                  <a:pos x="T6" y="T7"/>
                </a:cxn>
                <a:cxn ang="0">
                  <a:pos x="T8" y="T9"/>
                </a:cxn>
              </a:cxnLst>
              <a:rect l="0" t="0" r="r" b="b"/>
              <a:pathLst>
                <a:path w="562" h="1264">
                  <a:moveTo>
                    <a:pt x="25" y="1264"/>
                  </a:moveTo>
                  <a:lnTo>
                    <a:pt x="0" y="1254"/>
                  </a:lnTo>
                  <a:lnTo>
                    <a:pt x="537" y="0"/>
                  </a:lnTo>
                  <a:lnTo>
                    <a:pt x="562" y="10"/>
                  </a:lnTo>
                  <a:lnTo>
                    <a:pt x="25" y="12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5" name="Freeform 879"/>
            <p:cNvSpPr>
              <a:spLocks/>
            </p:cNvSpPr>
            <p:nvPr/>
          </p:nvSpPr>
          <p:spPr bwMode="auto">
            <a:xfrm>
              <a:off x="3863" y="2570"/>
              <a:ext cx="1771" cy="653"/>
            </a:xfrm>
            <a:custGeom>
              <a:avLst/>
              <a:gdLst>
                <a:gd name="T0" fmla="*/ 1771 w 1771"/>
                <a:gd name="T1" fmla="*/ 643 h 653"/>
                <a:gd name="T2" fmla="*/ 1759 w 1771"/>
                <a:gd name="T3" fmla="*/ 653 h 653"/>
                <a:gd name="T4" fmla="*/ 0 w 1771"/>
                <a:gd name="T5" fmla="*/ 21 h 653"/>
                <a:gd name="T6" fmla="*/ 12 w 1771"/>
                <a:gd name="T7" fmla="*/ 0 h 653"/>
                <a:gd name="T8" fmla="*/ 1771 w 1771"/>
                <a:gd name="T9" fmla="*/ 643 h 653"/>
              </a:gdLst>
              <a:ahLst/>
              <a:cxnLst>
                <a:cxn ang="0">
                  <a:pos x="T0" y="T1"/>
                </a:cxn>
                <a:cxn ang="0">
                  <a:pos x="T2" y="T3"/>
                </a:cxn>
                <a:cxn ang="0">
                  <a:pos x="T4" y="T5"/>
                </a:cxn>
                <a:cxn ang="0">
                  <a:pos x="T6" y="T7"/>
                </a:cxn>
                <a:cxn ang="0">
                  <a:pos x="T8" y="T9"/>
                </a:cxn>
              </a:cxnLst>
              <a:rect l="0" t="0" r="r" b="b"/>
              <a:pathLst>
                <a:path w="1771" h="653">
                  <a:moveTo>
                    <a:pt x="1771" y="643"/>
                  </a:moveTo>
                  <a:lnTo>
                    <a:pt x="1759" y="653"/>
                  </a:lnTo>
                  <a:lnTo>
                    <a:pt x="0" y="21"/>
                  </a:lnTo>
                  <a:lnTo>
                    <a:pt x="12" y="0"/>
                  </a:lnTo>
                  <a:lnTo>
                    <a:pt x="1771"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6" name="Freeform 880"/>
            <p:cNvSpPr>
              <a:spLocks/>
            </p:cNvSpPr>
            <p:nvPr/>
          </p:nvSpPr>
          <p:spPr bwMode="auto">
            <a:xfrm>
              <a:off x="1131" y="2570"/>
              <a:ext cx="2719" cy="457"/>
            </a:xfrm>
            <a:custGeom>
              <a:avLst/>
              <a:gdLst>
                <a:gd name="T0" fmla="*/ 2719 w 2719"/>
                <a:gd name="T1" fmla="*/ 0 h 457"/>
                <a:gd name="T2" fmla="*/ 2719 w 2719"/>
                <a:gd name="T3" fmla="*/ 21 h 457"/>
                <a:gd name="T4" fmla="*/ 12 w 2719"/>
                <a:gd name="T5" fmla="*/ 457 h 457"/>
                <a:gd name="T6" fmla="*/ 0 w 2719"/>
                <a:gd name="T7" fmla="*/ 436 h 457"/>
                <a:gd name="T8" fmla="*/ 2719 w 2719"/>
                <a:gd name="T9" fmla="*/ 0 h 457"/>
              </a:gdLst>
              <a:ahLst/>
              <a:cxnLst>
                <a:cxn ang="0">
                  <a:pos x="T0" y="T1"/>
                </a:cxn>
                <a:cxn ang="0">
                  <a:pos x="T2" y="T3"/>
                </a:cxn>
                <a:cxn ang="0">
                  <a:pos x="T4" y="T5"/>
                </a:cxn>
                <a:cxn ang="0">
                  <a:pos x="T6" y="T7"/>
                </a:cxn>
                <a:cxn ang="0">
                  <a:pos x="T8" y="T9"/>
                </a:cxn>
              </a:cxnLst>
              <a:rect l="0" t="0" r="r" b="b"/>
              <a:pathLst>
                <a:path w="2719" h="457">
                  <a:moveTo>
                    <a:pt x="2719" y="0"/>
                  </a:moveTo>
                  <a:lnTo>
                    <a:pt x="2719" y="21"/>
                  </a:lnTo>
                  <a:lnTo>
                    <a:pt x="12" y="457"/>
                  </a:lnTo>
                  <a:lnTo>
                    <a:pt x="0" y="436"/>
                  </a:lnTo>
                  <a:lnTo>
                    <a:pt x="27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7" name="Freeform 881"/>
            <p:cNvSpPr>
              <a:spLocks/>
            </p:cNvSpPr>
            <p:nvPr/>
          </p:nvSpPr>
          <p:spPr bwMode="auto">
            <a:xfrm>
              <a:off x="2927" y="1689"/>
              <a:ext cx="936" cy="892"/>
            </a:xfrm>
            <a:custGeom>
              <a:avLst/>
              <a:gdLst>
                <a:gd name="T0" fmla="*/ 936 w 936"/>
                <a:gd name="T1" fmla="*/ 881 h 892"/>
                <a:gd name="T2" fmla="*/ 911 w 936"/>
                <a:gd name="T3" fmla="*/ 892 h 892"/>
                <a:gd name="T4" fmla="*/ 0 w 936"/>
                <a:gd name="T5" fmla="*/ 11 h 892"/>
                <a:gd name="T6" fmla="*/ 25 w 936"/>
                <a:gd name="T7" fmla="*/ 0 h 892"/>
                <a:gd name="T8" fmla="*/ 936 w 936"/>
                <a:gd name="T9" fmla="*/ 881 h 892"/>
              </a:gdLst>
              <a:ahLst/>
              <a:cxnLst>
                <a:cxn ang="0">
                  <a:pos x="T0" y="T1"/>
                </a:cxn>
                <a:cxn ang="0">
                  <a:pos x="T2" y="T3"/>
                </a:cxn>
                <a:cxn ang="0">
                  <a:pos x="T4" y="T5"/>
                </a:cxn>
                <a:cxn ang="0">
                  <a:pos x="T6" y="T7"/>
                </a:cxn>
                <a:cxn ang="0">
                  <a:pos x="T8" y="T9"/>
                </a:cxn>
              </a:cxnLst>
              <a:rect l="0" t="0" r="r" b="b"/>
              <a:pathLst>
                <a:path w="936" h="892">
                  <a:moveTo>
                    <a:pt x="936" y="881"/>
                  </a:moveTo>
                  <a:lnTo>
                    <a:pt x="911" y="892"/>
                  </a:lnTo>
                  <a:lnTo>
                    <a:pt x="0" y="11"/>
                  </a:lnTo>
                  <a:lnTo>
                    <a:pt x="25" y="0"/>
                  </a:lnTo>
                  <a:lnTo>
                    <a:pt x="936" y="8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8" name="Freeform 882"/>
            <p:cNvSpPr>
              <a:spLocks/>
            </p:cNvSpPr>
            <p:nvPr/>
          </p:nvSpPr>
          <p:spPr bwMode="auto">
            <a:xfrm>
              <a:off x="3850" y="1762"/>
              <a:ext cx="1123" cy="840"/>
            </a:xfrm>
            <a:custGeom>
              <a:avLst/>
              <a:gdLst>
                <a:gd name="T0" fmla="*/ 25 w 1123"/>
                <a:gd name="T1" fmla="*/ 840 h 840"/>
                <a:gd name="T2" fmla="*/ 0 w 1123"/>
                <a:gd name="T3" fmla="*/ 829 h 840"/>
                <a:gd name="T4" fmla="*/ 1110 w 1123"/>
                <a:gd name="T5" fmla="*/ 0 h 840"/>
                <a:gd name="T6" fmla="*/ 1123 w 1123"/>
                <a:gd name="T7" fmla="*/ 10 h 840"/>
                <a:gd name="T8" fmla="*/ 25 w 1123"/>
                <a:gd name="T9" fmla="*/ 840 h 840"/>
              </a:gdLst>
              <a:ahLst/>
              <a:cxnLst>
                <a:cxn ang="0">
                  <a:pos x="T0" y="T1"/>
                </a:cxn>
                <a:cxn ang="0">
                  <a:pos x="T2" y="T3"/>
                </a:cxn>
                <a:cxn ang="0">
                  <a:pos x="T4" y="T5"/>
                </a:cxn>
                <a:cxn ang="0">
                  <a:pos x="T6" y="T7"/>
                </a:cxn>
                <a:cxn ang="0">
                  <a:pos x="T8" y="T9"/>
                </a:cxn>
              </a:cxnLst>
              <a:rect l="0" t="0" r="r" b="b"/>
              <a:pathLst>
                <a:path w="1123" h="840">
                  <a:moveTo>
                    <a:pt x="25" y="840"/>
                  </a:moveTo>
                  <a:lnTo>
                    <a:pt x="0" y="829"/>
                  </a:lnTo>
                  <a:lnTo>
                    <a:pt x="1110" y="0"/>
                  </a:lnTo>
                  <a:lnTo>
                    <a:pt x="1123" y="10"/>
                  </a:lnTo>
                  <a:lnTo>
                    <a:pt x="25" y="8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9" name="Rectangle 883"/>
            <p:cNvSpPr>
              <a:spLocks noChangeArrowheads="1"/>
            </p:cNvSpPr>
            <p:nvPr/>
          </p:nvSpPr>
          <p:spPr bwMode="auto">
            <a:xfrm>
              <a:off x="1068" y="1793"/>
              <a:ext cx="133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communication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0" name="Rectangle 884"/>
            <p:cNvSpPr>
              <a:spLocks noChangeArrowheads="1"/>
            </p:cNvSpPr>
            <p:nvPr/>
          </p:nvSpPr>
          <p:spPr bwMode="auto">
            <a:xfrm>
              <a:off x="3401" y="922"/>
              <a:ext cx="81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planning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1" name="Rectangle 885"/>
            <p:cNvSpPr>
              <a:spLocks noChangeArrowheads="1"/>
            </p:cNvSpPr>
            <p:nvPr/>
          </p:nvSpPr>
          <p:spPr bwMode="auto">
            <a:xfrm>
              <a:off x="5846" y="2125"/>
              <a:ext cx="82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modeling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3" name="Rectangle 887"/>
            <p:cNvSpPr>
              <a:spLocks noChangeArrowheads="1"/>
            </p:cNvSpPr>
            <p:nvPr/>
          </p:nvSpPr>
          <p:spPr bwMode="auto">
            <a:xfrm>
              <a:off x="1630" y="3420"/>
              <a:ext cx="107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deployment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4" name="Rectangle 888"/>
            <p:cNvSpPr>
              <a:spLocks noChangeArrowheads="1"/>
            </p:cNvSpPr>
            <p:nvPr/>
          </p:nvSpPr>
          <p:spPr bwMode="auto">
            <a:xfrm>
              <a:off x="1630" y="3617"/>
              <a:ext cx="23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5" name="Rectangle 889"/>
            <p:cNvSpPr>
              <a:spLocks noChangeArrowheads="1"/>
            </p:cNvSpPr>
            <p:nvPr/>
          </p:nvSpPr>
          <p:spPr bwMode="auto">
            <a:xfrm>
              <a:off x="1804" y="3628"/>
              <a:ext cx="61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delivery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6" name="Rectangle 890"/>
            <p:cNvSpPr>
              <a:spLocks noChangeArrowheads="1"/>
            </p:cNvSpPr>
            <p:nvPr/>
          </p:nvSpPr>
          <p:spPr bwMode="auto">
            <a:xfrm>
              <a:off x="1630" y="3804"/>
              <a:ext cx="8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    feedback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7" name="Rectangle 891"/>
            <p:cNvSpPr>
              <a:spLocks noChangeArrowheads="1"/>
            </p:cNvSpPr>
            <p:nvPr/>
          </p:nvSpPr>
          <p:spPr bwMode="auto">
            <a:xfrm>
              <a:off x="3139" y="2685"/>
              <a:ext cx="34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a:ln>
                    <a:noFill/>
                  </a:ln>
                  <a:solidFill>
                    <a:srgbClr val="000000"/>
                  </a:solidFill>
                  <a:effectLst/>
                  <a:latin typeface="Geneva" charset="0"/>
                </a:rPr>
                <a:t>start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8" name="Freeform 892"/>
            <p:cNvSpPr>
              <a:spLocks/>
            </p:cNvSpPr>
            <p:nvPr/>
          </p:nvSpPr>
          <p:spPr bwMode="auto">
            <a:xfrm>
              <a:off x="3002" y="2498"/>
              <a:ext cx="37" cy="52"/>
            </a:xfrm>
            <a:custGeom>
              <a:avLst/>
              <a:gdLst>
                <a:gd name="T0" fmla="*/ 12 w 37"/>
                <a:gd name="T1" fmla="*/ 0 h 52"/>
                <a:gd name="T2" fmla="*/ 25 w 37"/>
                <a:gd name="T3" fmla="*/ 10 h 52"/>
                <a:gd name="T4" fmla="*/ 25 w 37"/>
                <a:gd name="T5" fmla="*/ 31 h 52"/>
                <a:gd name="T6" fmla="*/ 25 w 37"/>
                <a:gd name="T7" fmla="*/ 52 h 52"/>
                <a:gd name="T8" fmla="*/ 37 w 37"/>
                <a:gd name="T9" fmla="*/ 52 h 52"/>
                <a:gd name="T10" fmla="*/ 37 w 37"/>
                <a:gd name="T11" fmla="*/ 52 h 52"/>
                <a:gd name="T12" fmla="*/ 37 w 37"/>
                <a:gd name="T13" fmla="*/ 52 h 52"/>
                <a:gd name="T14" fmla="*/ 37 w 37"/>
                <a:gd name="T15" fmla="*/ 52 h 52"/>
                <a:gd name="T16" fmla="*/ 12 w 37"/>
                <a:gd name="T17" fmla="*/ 52 h 52"/>
                <a:gd name="T18" fmla="*/ 12 w 37"/>
                <a:gd name="T19" fmla="*/ 52 h 52"/>
                <a:gd name="T20" fmla="*/ 0 w 37"/>
                <a:gd name="T21" fmla="*/ 52 h 52"/>
                <a:gd name="T22" fmla="*/ 0 w 37"/>
                <a:gd name="T23" fmla="*/ 52 h 52"/>
                <a:gd name="T24" fmla="*/ 0 w 37"/>
                <a:gd name="T25" fmla="*/ 52 h 52"/>
                <a:gd name="T26" fmla="*/ 0 w 37"/>
                <a:gd name="T27" fmla="*/ 52 h 52"/>
                <a:gd name="T28" fmla="*/ 0 w 37"/>
                <a:gd name="T29" fmla="*/ 52 h 52"/>
                <a:gd name="T30" fmla="*/ 0 w 37"/>
                <a:gd name="T31" fmla="*/ 31 h 52"/>
                <a:gd name="T32" fmla="*/ 12 w 37"/>
                <a:gd name="T33" fmla="*/ 10 h 52"/>
                <a:gd name="T34" fmla="*/ 12 w 37"/>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2">
                  <a:moveTo>
                    <a:pt x="12" y="0"/>
                  </a:moveTo>
                  <a:lnTo>
                    <a:pt x="25" y="10"/>
                  </a:lnTo>
                  <a:lnTo>
                    <a:pt x="25" y="31"/>
                  </a:lnTo>
                  <a:lnTo>
                    <a:pt x="25" y="52"/>
                  </a:lnTo>
                  <a:lnTo>
                    <a:pt x="37" y="52"/>
                  </a:lnTo>
                  <a:lnTo>
                    <a:pt x="37" y="52"/>
                  </a:lnTo>
                  <a:lnTo>
                    <a:pt x="37" y="52"/>
                  </a:lnTo>
                  <a:lnTo>
                    <a:pt x="37" y="52"/>
                  </a:lnTo>
                  <a:lnTo>
                    <a:pt x="12" y="52"/>
                  </a:lnTo>
                  <a:lnTo>
                    <a:pt x="12" y="52"/>
                  </a:lnTo>
                  <a:lnTo>
                    <a:pt x="0" y="52"/>
                  </a:lnTo>
                  <a:lnTo>
                    <a:pt x="0" y="52"/>
                  </a:lnTo>
                  <a:lnTo>
                    <a:pt x="0" y="52"/>
                  </a:lnTo>
                  <a:lnTo>
                    <a:pt x="0" y="52"/>
                  </a:lnTo>
                  <a:lnTo>
                    <a:pt x="0" y="52"/>
                  </a:lnTo>
                  <a:lnTo>
                    <a:pt x="0" y="31"/>
                  </a:lnTo>
                  <a:lnTo>
                    <a:pt x="12" y="1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09" name="Line 893"/>
            <p:cNvSpPr>
              <a:spLocks noChangeShapeType="1"/>
            </p:cNvSpPr>
            <p:nvPr/>
          </p:nvSpPr>
          <p:spPr bwMode="auto">
            <a:xfrm>
              <a:off x="3014" y="2539"/>
              <a:ext cx="25"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0" name="Line 894"/>
            <p:cNvSpPr>
              <a:spLocks noChangeShapeType="1"/>
            </p:cNvSpPr>
            <p:nvPr/>
          </p:nvSpPr>
          <p:spPr bwMode="auto">
            <a:xfrm>
              <a:off x="3039" y="261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1" name="Line 895"/>
            <p:cNvSpPr>
              <a:spLocks noChangeShapeType="1"/>
            </p:cNvSpPr>
            <p:nvPr/>
          </p:nvSpPr>
          <p:spPr bwMode="auto">
            <a:xfrm>
              <a:off x="3039" y="2612"/>
              <a:ext cx="3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2" name="Line 896"/>
            <p:cNvSpPr>
              <a:spLocks noChangeShapeType="1"/>
            </p:cNvSpPr>
            <p:nvPr/>
          </p:nvSpPr>
          <p:spPr bwMode="auto">
            <a:xfrm flipV="1">
              <a:off x="2503" y="2757"/>
              <a:ext cx="274"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3" name="Freeform 897"/>
            <p:cNvSpPr>
              <a:spLocks/>
            </p:cNvSpPr>
            <p:nvPr/>
          </p:nvSpPr>
          <p:spPr bwMode="auto">
            <a:xfrm>
              <a:off x="2653" y="2726"/>
              <a:ext cx="137" cy="104"/>
            </a:xfrm>
            <a:custGeom>
              <a:avLst/>
              <a:gdLst>
                <a:gd name="T0" fmla="*/ 0 w 137"/>
                <a:gd name="T1" fmla="*/ 0 h 104"/>
                <a:gd name="T2" fmla="*/ 137 w 137"/>
                <a:gd name="T3" fmla="*/ 31 h 104"/>
                <a:gd name="T4" fmla="*/ 25 w 137"/>
                <a:gd name="T5" fmla="*/ 104 h 104"/>
                <a:gd name="T6" fmla="*/ 62 w 137"/>
                <a:gd name="T7" fmla="*/ 41 h 104"/>
                <a:gd name="T8" fmla="*/ 0 w 137"/>
                <a:gd name="T9" fmla="*/ 0 h 104"/>
              </a:gdLst>
              <a:ahLst/>
              <a:cxnLst>
                <a:cxn ang="0">
                  <a:pos x="T0" y="T1"/>
                </a:cxn>
                <a:cxn ang="0">
                  <a:pos x="T2" y="T3"/>
                </a:cxn>
                <a:cxn ang="0">
                  <a:pos x="T4" y="T5"/>
                </a:cxn>
                <a:cxn ang="0">
                  <a:pos x="T6" y="T7"/>
                </a:cxn>
                <a:cxn ang="0">
                  <a:pos x="T8" y="T9"/>
                </a:cxn>
              </a:cxnLst>
              <a:rect l="0" t="0" r="r" b="b"/>
              <a:pathLst>
                <a:path w="137" h="104">
                  <a:moveTo>
                    <a:pt x="0" y="0"/>
                  </a:moveTo>
                  <a:lnTo>
                    <a:pt x="137" y="31"/>
                  </a:lnTo>
                  <a:lnTo>
                    <a:pt x="25" y="104"/>
                  </a:lnTo>
                  <a:lnTo>
                    <a:pt x="62"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4" name="Line 898"/>
            <p:cNvSpPr>
              <a:spLocks noChangeShapeType="1"/>
            </p:cNvSpPr>
            <p:nvPr/>
          </p:nvSpPr>
          <p:spPr bwMode="auto">
            <a:xfrm flipV="1">
              <a:off x="2104" y="2819"/>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5" name="Freeform 899"/>
            <p:cNvSpPr>
              <a:spLocks/>
            </p:cNvSpPr>
            <p:nvPr/>
          </p:nvSpPr>
          <p:spPr bwMode="auto">
            <a:xfrm>
              <a:off x="2241" y="2788"/>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6" name="Line 900"/>
            <p:cNvSpPr>
              <a:spLocks noChangeShapeType="1"/>
            </p:cNvSpPr>
            <p:nvPr/>
          </p:nvSpPr>
          <p:spPr bwMode="auto">
            <a:xfrm flipV="1">
              <a:off x="1692" y="2881"/>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7" name="Freeform 901"/>
            <p:cNvSpPr>
              <a:spLocks/>
            </p:cNvSpPr>
            <p:nvPr/>
          </p:nvSpPr>
          <p:spPr bwMode="auto">
            <a:xfrm>
              <a:off x="1829" y="2850"/>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8" name="Line 902"/>
            <p:cNvSpPr>
              <a:spLocks noChangeShapeType="1"/>
            </p:cNvSpPr>
            <p:nvPr/>
          </p:nvSpPr>
          <p:spPr bwMode="auto">
            <a:xfrm flipV="1">
              <a:off x="2877" y="2695"/>
              <a:ext cx="2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9" name="Freeform 903"/>
            <p:cNvSpPr>
              <a:spLocks/>
            </p:cNvSpPr>
            <p:nvPr/>
          </p:nvSpPr>
          <p:spPr bwMode="auto">
            <a:xfrm>
              <a:off x="3014" y="2664"/>
              <a:ext cx="150" cy="103"/>
            </a:xfrm>
            <a:custGeom>
              <a:avLst/>
              <a:gdLst>
                <a:gd name="T0" fmla="*/ 0 w 150"/>
                <a:gd name="T1" fmla="*/ 0 h 103"/>
                <a:gd name="T2" fmla="*/ 150 w 150"/>
                <a:gd name="T3" fmla="*/ 31 h 103"/>
                <a:gd name="T4" fmla="*/ 25 w 150"/>
                <a:gd name="T5" fmla="*/ 103 h 103"/>
                <a:gd name="T6" fmla="*/ 75 w 150"/>
                <a:gd name="T7" fmla="*/ 41 h 103"/>
                <a:gd name="T8" fmla="*/ 0 w 150"/>
                <a:gd name="T9" fmla="*/ 0 h 103"/>
              </a:gdLst>
              <a:ahLst/>
              <a:cxnLst>
                <a:cxn ang="0">
                  <a:pos x="T0" y="T1"/>
                </a:cxn>
                <a:cxn ang="0">
                  <a:pos x="T2" y="T3"/>
                </a:cxn>
                <a:cxn ang="0">
                  <a:pos x="T4" y="T5"/>
                </a:cxn>
                <a:cxn ang="0">
                  <a:pos x="T6" y="T7"/>
                </a:cxn>
                <a:cxn ang="0">
                  <a:pos x="T8" y="T9"/>
                </a:cxn>
              </a:cxnLst>
              <a:rect l="0" t="0" r="r" b="b"/>
              <a:pathLst>
                <a:path w="150" h="103">
                  <a:moveTo>
                    <a:pt x="0" y="0"/>
                  </a:moveTo>
                  <a:lnTo>
                    <a:pt x="150" y="31"/>
                  </a:lnTo>
                  <a:lnTo>
                    <a:pt x="25" y="103"/>
                  </a:lnTo>
                  <a:lnTo>
                    <a:pt x="75"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20" name="Rectangle 904"/>
            <p:cNvSpPr>
              <a:spLocks noChangeArrowheads="1"/>
            </p:cNvSpPr>
            <p:nvPr/>
          </p:nvSpPr>
          <p:spPr bwMode="auto">
            <a:xfrm>
              <a:off x="5996" y="2291"/>
              <a:ext cx="67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analysis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1" name="Rectangle 905"/>
            <p:cNvSpPr>
              <a:spLocks noChangeArrowheads="1"/>
            </p:cNvSpPr>
            <p:nvPr/>
          </p:nvSpPr>
          <p:spPr bwMode="auto">
            <a:xfrm>
              <a:off x="5996" y="2457"/>
              <a:ext cx="5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design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2" name="Rectangle 906"/>
            <p:cNvSpPr>
              <a:spLocks noChangeArrowheads="1"/>
            </p:cNvSpPr>
            <p:nvPr/>
          </p:nvSpPr>
          <p:spPr bwMode="auto">
            <a:xfrm>
              <a:off x="4499" y="3690"/>
              <a:ext cx="43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code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3" name="Rectangle 907"/>
            <p:cNvSpPr>
              <a:spLocks noChangeArrowheads="1"/>
            </p:cNvSpPr>
            <p:nvPr/>
          </p:nvSpPr>
          <p:spPr bwMode="auto">
            <a:xfrm>
              <a:off x="4499" y="3856"/>
              <a:ext cx="31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test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4" name="Rectangle 908"/>
            <p:cNvSpPr>
              <a:spLocks noChangeArrowheads="1"/>
            </p:cNvSpPr>
            <p:nvPr/>
          </p:nvSpPr>
          <p:spPr bwMode="auto">
            <a:xfrm>
              <a:off x="3513" y="1099"/>
              <a:ext cx="8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estimation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5" name="Rectangle 909"/>
            <p:cNvSpPr>
              <a:spLocks noChangeArrowheads="1"/>
            </p:cNvSpPr>
            <p:nvPr/>
          </p:nvSpPr>
          <p:spPr bwMode="auto">
            <a:xfrm>
              <a:off x="3513" y="1265"/>
              <a:ext cx="86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scheduling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6" name="Rectangle 910"/>
            <p:cNvSpPr>
              <a:spLocks noChangeArrowheads="1"/>
            </p:cNvSpPr>
            <p:nvPr/>
          </p:nvSpPr>
          <p:spPr bwMode="auto">
            <a:xfrm>
              <a:off x="3513" y="1431"/>
              <a:ext cx="9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risk analysis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916" name="Rectangle 2"/>
          <p:cNvSpPr>
            <a:spLocks noGrp="1" noChangeArrowheads="1"/>
          </p:cNvSpPr>
          <p:nvPr>
            <p:ph type="title"/>
          </p:nvPr>
        </p:nvSpPr>
        <p:spPr>
          <a:xfrm>
            <a:off x="609600" y="433745"/>
            <a:ext cx="10972800" cy="725142"/>
          </a:xfrm>
        </p:spPr>
        <p:txBody>
          <a:bodyPr>
            <a:noAutofit/>
          </a:bodyPr>
          <a:lstStyle/>
          <a:p>
            <a:pPr marL="541338" indent="-541338">
              <a:defRPr/>
            </a:pPr>
            <a:r>
              <a:rPr lang="en-MY" sz="2800" dirty="0"/>
              <a:t>5. Evolutionary Software Process Model: </a:t>
            </a:r>
            <a:br>
              <a:rPr lang="en-MY" sz="2800" dirty="0"/>
            </a:br>
            <a:r>
              <a:rPr lang="en-MY" sz="2800" dirty="0"/>
              <a:t>Spiral Model Example</a:t>
            </a:r>
            <a:endParaRPr sz="2800" dirty="0"/>
          </a:p>
        </p:txBody>
      </p:sp>
      <p:sp>
        <p:nvSpPr>
          <p:cNvPr id="8" name="Line Callout 1 7"/>
          <p:cNvSpPr/>
          <p:nvPr/>
        </p:nvSpPr>
        <p:spPr>
          <a:xfrm>
            <a:off x="7467600" y="1066800"/>
            <a:ext cx="2895600" cy="1219200"/>
          </a:xfrm>
          <a:prstGeom prst="borderCallout1">
            <a:avLst>
              <a:gd name="adj1" fmla="val 18750"/>
              <a:gd name="adj2" fmla="val -8333"/>
              <a:gd name="adj3" fmla="val 306324"/>
              <a:gd name="adj4" fmla="val -27585"/>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Prototype</a:t>
            </a:r>
          </a:p>
        </p:txBody>
      </p:sp>
    </p:spTree>
    <p:extLst>
      <p:ext uri="{BB962C8B-B14F-4D97-AF65-F5344CB8AC3E}">
        <p14:creationId xmlns:p14="http://schemas.microsoft.com/office/powerpoint/2010/main" val="19061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anim calcmode="discrete" valueType="clr">
                                      <p:cBhvr override="childStyle">
                                        <p:cTn id="7"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
                                        </p:tgtEl>
                                        <p:attrNameLst>
                                          <p:attrName>fillcolor</p:attrName>
                                        </p:attrNameLst>
                                      </p:cBhvr>
                                      <p:tavLst>
                                        <p:tav tm="0">
                                          <p:val>
                                            <p:clrVal>
                                              <a:schemeClr val="accent2"/>
                                            </p:clrVal>
                                          </p:val>
                                        </p:tav>
                                        <p:tav tm="50000">
                                          <p:val>
                                            <p:clrVal>
                                              <a:schemeClr val="hlink"/>
                                            </p:clrVal>
                                          </p:val>
                                        </p:tav>
                                      </p:tavLst>
                                    </p:anim>
                                    <p:set>
                                      <p:cBhvr>
                                        <p:cTn id="9" dur="8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5"/>
          <p:cNvSpPr>
            <a:spLocks noGrp="1"/>
          </p:cNvSpPr>
          <p:nvPr>
            <p:ph type="sldNum" sz="quarter" idx="12"/>
          </p:nvPr>
        </p:nvSpPr>
        <p:spPr bwMode="auto">
          <a:noFill/>
          <a:ln>
            <a:miter lim="800000"/>
            <a:headEnd/>
            <a:tailEnd/>
          </a:ln>
        </p:spPr>
        <p:txBody>
          <a:bodyPr/>
          <a:lstStyle/>
          <a:p>
            <a:fld id="{88DB3526-D103-4646-933F-88E2B07E43F6}" type="slidenum">
              <a:rPr lang="en-US" altLang="en-US" smtClean="0"/>
              <a:pPr/>
              <a:t>67</a:t>
            </a:fld>
            <a:endParaRPr lang="en-US" altLang="en-US"/>
          </a:p>
        </p:txBody>
      </p:sp>
      <p:sp>
        <p:nvSpPr>
          <p:cNvPr id="9" name="Rectangle 8"/>
          <p:cNvSpPr/>
          <p:nvPr/>
        </p:nvSpPr>
        <p:spPr>
          <a:xfrm>
            <a:off x="2286000" y="5257800"/>
            <a:ext cx="1676400" cy="4572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Deployment</a:t>
            </a:r>
            <a:endParaRPr lang="en-MY" dirty="0"/>
          </a:p>
        </p:txBody>
      </p:sp>
      <p:grpSp>
        <p:nvGrpSpPr>
          <p:cNvPr id="2" name="Group 4"/>
          <p:cNvGrpSpPr>
            <a:grpSpLocks noChangeAspect="1"/>
          </p:cNvGrpSpPr>
          <p:nvPr/>
        </p:nvGrpSpPr>
        <p:grpSpPr bwMode="auto">
          <a:xfrm>
            <a:off x="1695450" y="1463675"/>
            <a:ext cx="8893176" cy="4954588"/>
            <a:chOff x="1068" y="922"/>
            <a:chExt cx="5602" cy="3121"/>
          </a:xfrm>
        </p:grpSpPr>
        <p:grpSp>
          <p:nvGrpSpPr>
            <p:cNvPr id="4" name="Group 205"/>
            <p:cNvGrpSpPr>
              <a:grpSpLocks/>
            </p:cNvGrpSpPr>
            <p:nvPr/>
          </p:nvGrpSpPr>
          <p:grpSpPr bwMode="auto">
            <a:xfrm>
              <a:off x="1330" y="1793"/>
              <a:ext cx="4429" cy="1679"/>
              <a:chOff x="1330" y="1793"/>
              <a:chExt cx="4429" cy="1679"/>
            </a:xfrm>
          </p:grpSpPr>
          <p:sp>
            <p:nvSpPr>
              <p:cNvPr id="50827" name="Line 5"/>
              <p:cNvSpPr>
                <a:spLocks noChangeShapeType="1"/>
              </p:cNvSpPr>
              <p:nvPr/>
            </p:nvSpPr>
            <p:spPr bwMode="auto">
              <a:xfrm>
                <a:off x="1330"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8" name="Line 6"/>
              <p:cNvSpPr>
                <a:spLocks noChangeShapeType="1"/>
              </p:cNvSpPr>
              <p:nvPr/>
            </p:nvSpPr>
            <p:spPr bwMode="auto">
              <a:xfrm>
                <a:off x="1343"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9" name="Line 7"/>
              <p:cNvSpPr>
                <a:spLocks noChangeShapeType="1"/>
              </p:cNvSpPr>
              <p:nvPr/>
            </p:nvSpPr>
            <p:spPr bwMode="auto">
              <a:xfrm>
                <a:off x="1343" y="2674"/>
                <a:ext cx="25"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0" name="Line 8"/>
              <p:cNvSpPr>
                <a:spLocks noChangeShapeType="1"/>
              </p:cNvSpPr>
              <p:nvPr/>
            </p:nvSpPr>
            <p:spPr bwMode="auto">
              <a:xfrm>
                <a:off x="1368"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1" name="Line 9"/>
              <p:cNvSpPr>
                <a:spLocks noChangeShapeType="1"/>
              </p:cNvSpPr>
              <p:nvPr/>
            </p:nvSpPr>
            <p:spPr bwMode="auto">
              <a:xfrm>
                <a:off x="1368" y="2767"/>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2" name="Line 10"/>
              <p:cNvSpPr>
                <a:spLocks noChangeShapeType="1"/>
              </p:cNvSpPr>
              <p:nvPr/>
            </p:nvSpPr>
            <p:spPr bwMode="auto">
              <a:xfrm>
                <a:off x="1430"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3" name="Line 11"/>
              <p:cNvSpPr>
                <a:spLocks noChangeShapeType="1"/>
              </p:cNvSpPr>
              <p:nvPr/>
            </p:nvSpPr>
            <p:spPr bwMode="auto">
              <a:xfrm>
                <a:off x="1430"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4" name="Line 12"/>
              <p:cNvSpPr>
                <a:spLocks noChangeShapeType="1"/>
              </p:cNvSpPr>
              <p:nvPr/>
            </p:nvSpPr>
            <p:spPr bwMode="auto">
              <a:xfrm>
                <a:off x="1505"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5" name="Line 13"/>
              <p:cNvSpPr>
                <a:spLocks noChangeShapeType="1"/>
              </p:cNvSpPr>
              <p:nvPr/>
            </p:nvSpPr>
            <p:spPr bwMode="auto">
              <a:xfrm>
                <a:off x="1505"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6" name="Line 14"/>
              <p:cNvSpPr>
                <a:spLocks noChangeShapeType="1"/>
              </p:cNvSpPr>
              <p:nvPr/>
            </p:nvSpPr>
            <p:spPr bwMode="auto">
              <a:xfrm>
                <a:off x="1592"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7" name="Line 15"/>
              <p:cNvSpPr>
                <a:spLocks noChangeShapeType="1"/>
              </p:cNvSpPr>
              <p:nvPr/>
            </p:nvSpPr>
            <p:spPr bwMode="auto">
              <a:xfrm>
                <a:off x="1592" y="3016"/>
                <a:ext cx="11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8" name="Line 16"/>
              <p:cNvSpPr>
                <a:spLocks noChangeShapeType="1"/>
              </p:cNvSpPr>
              <p:nvPr/>
            </p:nvSpPr>
            <p:spPr bwMode="auto">
              <a:xfrm>
                <a:off x="170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9" name="Line 17"/>
              <p:cNvSpPr>
                <a:spLocks noChangeShapeType="1"/>
              </p:cNvSpPr>
              <p:nvPr/>
            </p:nvSpPr>
            <p:spPr bwMode="auto">
              <a:xfrm>
                <a:off x="1705" y="3089"/>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0" name="Line 18"/>
              <p:cNvSpPr>
                <a:spLocks noChangeShapeType="1"/>
              </p:cNvSpPr>
              <p:nvPr/>
            </p:nvSpPr>
            <p:spPr bwMode="auto">
              <a:xfrm>
                <a:off x="1829"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1" name="Line 19"/>
              <p:cNvSpPr>
                <a:spLocks noChangeShapeType="1"/>
              </p:cNvSpPr>
              <p:nvPr/>
            </p:nvSpPr>
            <p:spPr bwMode="auto">
              <a:xfrm>
                <a:off x="1829" y="3151"/>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2" name="Line 20"/>
              <p:cNvSpPr>
                <a:spLocks noChangeShapeType="1"/>
              </p:cNvSpPr>
              <p:nvPr/>
            </p:nvSpPr>
            <p:spPr bwMode="auto">
              <a:xfrm>
                <a:off x="1979"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3" name="Line 21"/>
              <p:cNvSpPr>
                <a:spLocks noChangeShapeType="1"/>
              </p:cNvSpPr>
              <p:nvPr/>
            </p:nvSpPr>
            <p:spPr bwMode="auto">
              <a:xfrm>
                <a:off x="1979"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4" name="Line 22"/>
              <p:cNvSpPr>
                <a:spLocks noChangeShapeType="1"/>
              </p:cNvSpPr>
              <p:nvPr/>
            </p:nvSpPr>
            <p:spPr bwMode="auto">
              <a:xfrm>
                <a:off x="2303"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5" name="Line 23"/>
              <p:cNvSpPr>
                <a:spLocks noChangeShapeType="1"/>
              </p:cNvSpPr>
              <p:nvPr/>
            </p:nvSpPr>
            <p:spPr bwMode="auto">
              <a:xfrm>
                <a:off x="2303" y="3327"/>
                <a:ext cx="3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6" name="Line 24"/>
              <p:cNvSpPr>
                <a:spLocks noChangeShapeType="1"/>
              </p:cNvSpPr>
              <p:nvPr/>
            </p:nvSpPr>
            <p:spPr bwMode="auto">
              <a:xfrm>
                <a:off x="2678"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7" name="Line 25"/>
              <p:cNvSpPr>
                <a:spLocks noChangeShapeType="1"/>
              </p:cNvSpPr>
              <p:nvPr/>
            </p:nvSpPr>
            <p:spPr bwMode="auto">
              <a:xfrm>
                <a:off x="2678" y="3410"/>
                <a:ext cx="424"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8" name="Line 26"/>
              <p:cNvSpPr>
                <a:spLocks noChangeShapeType="1"/>
              </p:cNvSpPr>
              <p:nvPr/>
            </p:nvSpPr>
            <p:spPr bwMode="auto">
              <a:xfrm>
                <a:off x="3102"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9" name="Line 27"/>
              <p:cNvSpPr>
                <a:spLocks noChangeShapeType="1"/>
              </p:cNvSpPr>
              <p:nvPr/>
            </p:nvSpPr>
            <p:spPr bwMode="auto">
              <a:xfrm>
                <a:off x="3102" y="3462"/>
                <a:ext cx="436"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0" name="Line 28"/>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1" name="Line 29"/>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2" name="Line 30"/>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3" name="Line 31"/>
              <p:cNvSpPr>
                <a:spLocks noChangeShapeType="1"/>
              </p:cNvSpPr>
              <p:nvPr/>
            </p:nvSpPr>
            <p:spPr bwMode="auto">
              <a:xfrm flipV="1">
                <a:off x="3538" y="3462"/>
                <a:ext cx="44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4" name="Line 32"/>
              <p:cNvSpPr>
                <a:spLocks noChangeShapeType="1"/>
              </p:cNvSpPr>
              <p:nvPr/>
            </p:nvSpPr>
            <p:spPr bwMode="auto">
              <a:xfrm>
                <a:off x="3987"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5" name="Line 33"/>
              <p:cNvSpPr>
                <a:spLocks noChangeShapeType="1"/>
              </p:cNvSpPr>
              <p:nvPr/>
            </p:nvSpPr>
            <p:spPr bwMode="auto">
              <a:xfrm flipV="1">
                <a:off x="3987" y="3410"/>
                <a:ext cx="4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6" name="Line 34"/>
              <p:cNvSpPr>
                <a:spLocks noChangeShapeType="1"/>
              </p:cNvSpPr>
              <p:nvPr/>
            </p:nvSpPr>
            <p:spPr bwMode="auto">
              <a:xfrm>
                <a:off x="4412"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7" name="Line 35"/>
              <p:cNvSpPr>
                <a:spLocks noChangeShapeType="1"/>
              </p:cNvSpPr>
              <p:nvPr/>
            </p:nvSpPr>
            <p:spPr bwMode="auto">
              <a:xfrm flipV="1">
                <a:off x="4412" y="3327"/>
                <a:ext cx="3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8" name="Line 36"/>
              <p:cNvSpPr>
                <a:spLocks noChangeShapeType="1"/>
              </p:cNvSpPr>
              <p:nvPr/>
            </p:nvSpPr>
            <p:spPr bwMode="auto">
              <a:xfrm>
                <a:off x="4786"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9" name="Line 37"/>
              <p:cNvSpPr>
                <a:spLocks noChangeShapeType="1"/>
              </p:cNvSpPr>
              <p:nvPr/>
            </p:nvSpPr>
            <p:spPr bwMode="auto">
              <a:xfrm flipV="1">
                <a:off x="4786"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0" name="Line 38"/>
              <p:cNvSpPr>
                <a:spLocks noChangeShapeType="1"/>
              </p:cNvSpPr>
              <p:nvPr/>
            </p:nvSpPr>
            <p:spPr bwMode="auto">
              <a:xfrm>
                <a:off x="511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1" name="Line 39"/>
              <p:cNvSpPr>
                <a:spLocks noChangeShapeType="1"/>
              </p:cNvSpPr>
              <p:nvPr/>
            </p:nvSpPr>
            <p:spPr bwMode="auto">
              <a:xfrm flipV="1">
                <a:off x="5110" y="3151"/>
                <a:ext cx="1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2" name="Line 40"/>
              <p:cNvSpPr>
                <a:spLocks noChangeShapeType="1"/>
              </p:cNvSpPr>
              <p:nvPr/>
            </p:nvSpPr>
            <p:spPr bwMode="auto">
              <a:xfrm>
                <a:off x="5247"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3" name="Line 41"/>
              <p:cNvSpPr>
                <a:spLocks noChangeShapeType="1"/>
              </p:cNvSpPr>
              <p:nvPr/>
            </p:nvSpPr>
            <p:spPr bwMode="auto">
              <a:xfrm flipV="1">
                <a:off x="5247" y="3089"/>
                <a:ext cx="1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4" name="Line 42"/>
              <p:cNvSpPr>
                <a:spLocks noChangeShapeType="1"/>
              </p:cNvSpPr>
              <p:nvPr/>
            </p:nvSpPr>
            <p:spPr bwMode="auto">
              <a:xfrm>
                <a:off x="538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5" name="Line 43"/>
              <p:cNvSpPr>
                <a:spLocks noChangeShapeType="1"/>
              </p:cNvSpPr>
              <p:nvPr/>
            </p:nvSpPr>
            <p:spPr bwMode="auto">
              <a:xfrm flipV="1">
                <a:off x="5385" y="3016"/>
                <a:ext cx="1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6" name="Line 44"/>
              <p:cNvSpPr>
                <a:spLocks noChangeShapeType="1"/>
              </p:cNvSpPr>
              <p:nvPr/>
            </p:nvSpPr>
            <p:spPr bwMode="auto">
              <a:xfrm>
                <a:off x="5497"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7" name="Line 45"/>
              <p:cNvSpPr>
                <a:spLocks noChangeShapeType="1"/>
              </p:cNvSpPr>
              <p:nvPr/>
            </p:nvSpPr>
            <p:spPr bwMode="auto">
              <a:xfrm flipV="1">
                <a:off x="5497"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8" name="Line 46"/>
              <p:cNvSpPr>
                <a:spLocks noChangeShapeType="1"/>
              </p:cNvSpPr>
              <p:nvPr/>
            </p:nvSpPr>
            <p:spPr bwMode="auto">
              <a:xfrm>
                <a:off x="5584"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9" name="Line 47"/>
              <p:cNvSpPr>
                <a:spLocks noChangeShapeType="1"/>
              </p:cNvSpPr>
              <p:nvPr/>
            </p:nvSpPr>
            <p:spPr bwMode="auto">
              <a:xfrm flipV="1">
                <a:off x="5584"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0" name="Line 48"/>
              <p:cNvSpPr>
                <a:spLocks noChangeShapeType="1"/>
              </p:cNvSpPr>
              <p:nvPr/>
            </p:nvSpPr>
            <p:spPr bwMode="auto">
              <a:xfrm>
                <a:off x="5659"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1" name="Line 49"/>
              <p:cNvSpPr>
                <a:spLocks noChangeShapeType="1"/>
              </p:cNvSpPr>
              <p:nvPr/>
            </p:nvSpPr>
            <p:spPr bwMode="auto">
              <a:xfrm flipV="1">
                <a:off x="5659" y="2767"/>
                <a:ext cx="50"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2" name="Line 50"/>
              <p:cNvSpPr>
                <a:spLocks noChangeShapeType="1"/>
              </p:cNvSpPr>
              <p:nvPr/>
            </p:nvSpPr>
            <p:spPr bwMode="auto">
              <a:xfrm>
                <a:off x="5709"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3" name="Line 51"/>
              <p:cNvSpPr>
                <a:spLocks noChangeShapeType="1"/>
              </p:cNvSpPr>
              <p:nvPr/>
            </p:nvSpPr>
            <p:spPr bwMode="auto">
              <a:xfrm flipV="1">
                <a:off x="5709" y="2674"/>
                <a:ext cx="3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4" name="Line 52"/>
              <p:cNvSpPr>
                <a:spLocks noChangeShapeType="1"/>
              </p:cNvSpPr>
              <p:nvPr/>
            </p:nvSpPr>
            <p:spPr bwMode="auto">
              <a:xfrm>
                <a:off x="5746"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5" name="Line 53"/>
              <p:cNvSpPr>
                <a:spLocks noChangeShapeType="1"/>
              </p:cNvSpPr>
              <p:nvPr/>
            </p:nvSpPr>
            <p:spPr bwMode="auto">
              <a:xfrm flipV="1">
                <a:off x="5746"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6" name="Line 54"/>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7" name="Line 55"/>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8" name="Line 56"/>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9" name="Line 57"/>
              <p:cNvSpPr>
                <a:spLocks noChangeShapeType="1"/>
              </p:cNvSpPr>
              <p:nvPr/>
            </p:nvSpPr>
            <p:spPr bwMode="auto">
              <a:xfrm flipH="1" flipV="1">
                <a:off x="5746" y="2508"/>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0" name="Line 58"/>
              <p:cNvSpPr>
                <a:spLocks noChangeShapeType="1"/>
              </p:cNvSpPr>
              <p:nvPr/>
            </p:nvSpPr>
            <p:spPr bwMode="auto">
              <a:xfrm>
                <a:off x="5746"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1" name="Line 59"/>
              <p:cNvSpPr>
                <a:spLocks noChangeShapeType="1"/>
              </p:cNvSpPr>
              <p:nvPr/>
            </p:nvSpPr>
            <p:spPr bwMode="auto">
              <a:xfrm flipH="1" flipV="1">
                <a:off x="5721"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2" name="Line 60"/>
              <p:cNvSpPr>
                <a:spLocks noChangeShapeType="1"/>
              </p:cNvSpPr>
              <p:nvPr/>
            </p:nvSpPr>
            <p:spPr bwMode="auto">
              <a:xfrm>
                <a:off x="5721"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3" name="Line 61"/>
              <p:cNvSpPr>
                <a:spLocks noChangeShapeType="1"/>
              </p:cNvSpPr>
              <p:nvPr/>
            </p:nvSpPr>
            <p:spPr bwMode="auto">
              <a:xfrm flipH="1" flipV="1">
                <a:off x="5671"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4" name="Line 62"/>
              <p:cNvSpPr>
                <a:spLocks noChangeShapeType="1"/>
              </p:cNvSpPr>
              <p:nvPr/>
            </p:nvSpPr>
            <p:spPr bwMode="auto">
              <a:xfrm>
                <a:off x="5671"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5" name="Line 63"/>
              <p:cNvSpPr>
                <a:spLocks noChangeShapeType="1"/>
              </p:cNvSpPr>
              <p:nvPr/>
            </p:nvSpPr>
            <p:spPr bwMode="auto">
              <a:xfrm flipH="1" flipV="1">
                <a:off x="5609" y="2280"/>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6" name="Line 64"/>
              <p:cNvSpPr>
                <a:spLocks noChangeShapeType="1"/>
              </p:cNvSpPr>
              <p:nvPr/>
            </p:nvSpPr>
            <p:spPr bwMode="auto">
              <a:xfrm>
                <a:off x="5609"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7" name="Line 65"/>
              <p:cNvSpPr>
                <a:spLocks noChangeShapeType="1"/>
              </p:cNvSpPr>
              <p:nvPr/>
            </p:nvSpPr>
            <p:spPr bwMode="auto">
              <a:xfrm flipH="1" flipV="1">
                <a:off x="5522"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8" name="Line 66"/>
              <p:cNvSpPr>
                <a:spLocks noChangeShapeType="1"/>
              </p:cNvSpPr>
              <p:nvPr/>
            </p:nvSpPr>
            <p:spPr bwMode="auto">
              <a:xfrm>
                <a:off x="5522"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9" name="Line 67"/>
              <p:cNvSpPr>
                <a:spLocks noChangeShapeType="1"/>
              </p:cNvSpPr>
              <p:nvPr/>
            </p:nvSpPr>
            <p:spPr bwMode="auto">
              <a:xfrm flipH="1" flipV="1">
                <a:off x="5422"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0" name="Line 68"/>
              <p:cNvSpPr>
                <a:spLocks noChangeShapeType="1"/>
              </p:cNvSpPr>
              <p:nvPr/>
            </p:nvSpPr>
            <p:spPr bwMode="auto">
              <a:xfrm>
                <a:off x="5422"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1" name="Line 69"/>
              <p:cNvSpPr>
                <a:spLocks noChangeShapeType="1"/>
              </p:cNvSpPr>
              <p:nvPr/>
            </p:nvSpPr>
            <p:spPr bwMode="auto">
              <a:xfrm flipH="1" flipV="1">
                <a:off x="5310"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2" name="Line 70"/>
              <p:cNvSpPr>
                <a:spLocks noChangeShapeType="1"/>
              </p:cNvSpPr>
              <p:nvPr/>
            </p:nvSpPr>
            <p:spPr bwMode="auto">
              <a:xfrm>
                <a:off x="5310"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3" name="Line 71"/>
              <p:cNvSpPr>
                <a:spLocks noChangeShapeType="1"/>
              </p:cNvSpPr>
              <p:nvPr/>
            </p:nvSpPr>
            <p:spPr bwMode="auto">
              <a:xfrm flipH="1" flipV="1">
                <a:off x="5185"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4" name="Line 72"/>
              <p:cNvSpPr>
                <a:spLocks noChangeShapeType="1"/>
              </p:cNvSpPr>
              <p:nvPr/>
            </p:nvSpPr>
            <p:spPr bwMode="auto">
              <a:xfrm>
                <a:off x="5185"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5" name="Line 73"/>
              <p:cNvSpPr>
                <a:spLocks noChangeShapeType="1"/>
              </p:cNvSpPr>
              <p:nvPr/>
            </p:nvSpPr>
            <p:spPr bwMode="auto">
              <a:xfrm flipH="1" flipV="1">
                <a:off x="4886" y="1928"/>
                <a:ext cx="299"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6" name="Line 74"/>
              <p:cNvSpPr>
                <a:spLocks noChangeShapeType="1"/>
              </p:cNvSpPr>
              <p:nvPr/>
            </p:nvSpPr>
            <p:spPr bwMode="auto">
              <a:xfrm>
                <a:off x="4886"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7" name="Line 75"/>
              <p:cNvSpPr>
                <a:spLocks noChangeShapeType="1"/>
              </p:cNvSpPr>
              <p:nvPr/>
            </p:nvSpPr>
            <p:spPr bwMode="auto">
              <a:xfrm flipH="1" flipV="1">
                <a:off x="4549" y="1855"/>
                <a:ext cx="3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8" name="Line 76"/>
              <p:cNvSpPr>
                <a:spLocks noChangeShapeType="1"/>
              </p:cNvSpPr>
              <p:nvPr/>
            </p:nvSpPr>
            <p:spPr bwMode="auto">
              <a:xfrm>
                <a:off x="4549"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9" name="Line 77"/>
              <p:cNvSpPr>
                <a:spLocks noChangeShapeType="1"/>
              </p:cNvSpPr>
              <p:nvPr/>
            </p:nvSpPr>
            <p:spPr bwMode="auto">
              <a:xfrm flipH="1" flipV="1">
                <a:off x="4187" y="1814"/>
                <a:ext cx="3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0" name="Line 78"/>
              <p:cNvSpPr>
                <a:spLocks noChangeShapeType="1"/>
              </p:cNvSpPr>
              <p:nvPr/>
            </p:nvSpPr>
            <p:spPr bwMode="auto">
              <a:xfrm>
                <a:off x="4187"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1" name="Line 79"/>
              <p:cNvSpPr>
                <a:spLocks noChangeShapeType="1"/>
              </p:cNvSpPr>
              <p:nvPr/>
            </p:nvSpPr>
            <p:spPr bwMode="auto">
              <a:xfrm flipH="1" flipV="1">
                <a:off x="3788"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2" name="Line 80"/>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3" name="Line 81"/>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4" name="Line 82"/>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5" name="Line 83"/>
              <p:cNvSpPr>
                <a:spLocks noChangeShapeType="1"/>
              </p:cNvSpPr>
              <p:nvPr/>
            </p:nvSpPr>
            <p:spPr bwMode="auto">
              <a:xfrm flipH="1">
                <a:off x="3389"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6" name="Line 84"/>
              <p:cNvSpPr>
                <a:spLocks noChangeShapeType="1"/>
              </p:cNvSpPr>
              <p:nvPr/>
            </p:nvSpPr>
            <p:spPr bwMode="auto">
              <a:xfrm>
                <a:off x="3389"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7" name="Line 85"/>
              <p:cNvSpPr>
                <a:spLocks noChangeShapeType="1"/>
              </p:cNvSpPr>
              <p:nvPr/>
            </p:nvSpPr>
            <p:spPr bwMode="auto">
              <a:xfrm flipH="1">
                <a:off x="3014" y="1814"/>
                <a:ext cx="37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8" name="Line 86"/>
              <p:cNvSpPr>
                <a:spLocks noChangeShapeType="1"/>
              </p:cNvSpPr>
              <p:nvPr/>
            </p:nvSpPr>
            <p:spPr bwMode="auto">
              <a:xfrm>
                <a:off x="3014"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9" name="Line 87"/>
              <p:cNvSpPr>
                <a:spLocks noChangeShapeType="1"/>
              </p:cNvSpPr>
              <p:nvPr/>
            </p:nvSpPr>
            <p:spPr bwMode="auto">
              <a:xfrm flipH="1">
                <a:off x="2678" y="1855"/>
                <a:ext cx="336"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0" name="Line 88"/>
              <p:cNvSpPr>
                <a:spLocks noChangeShapeType="1"/>
              </p:cNvSpPr>
              <p:nvPr/>
            </p:nvSpPr>
            <p:spPr bwMode="auto">
              <a:xfrm>
                <a:off x="2678"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1" name="Line 89"/>
              <p:cNvSpPr>
                <a:spLocks noChangeShapeType="1"/>
              </p:cNvSpPr>
              <p:nvPr/>
            </p:nvSpPr>
            <p:spPr bwMode="auto">
              <a:xfrm flipH="1">
                <a:off x="2391" y="1928"/>
                <a:ext cx="287"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2" name="Line 90"/>
              <p:cNvSpPr>
                <a:spLocks noChangeShapeType="1"/>
              </p:cNvSpPr>
              <p:nvPr/>
            </p:nvSpPr>
            <p:spPr bwMode="auto">
              <a:xfrm>
                <a:off x="2391"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3" name="Line 91"/>
              <p:cNvSpPr>
                <a:spLocks noChangeShapeType="1"/>
              </p:cNvSpPr>
              <p:nvPr/>
            </p:nvSpPr>
            <p:spPr bwMode="auto">
              <a:xfrm flipH="1">
                <a:off x="2266"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4" name="Line 92"/>
              <p:cNvSpPr>
                <a:spLocks noChangeShapeType="1"/>
              </p:cNvSpPr>
              <p:nvPr/>
            </p:nvSpPr>
            <p:spPr bwMode="auto">
              <a:xfrm>
                <a:off x="2266"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5" name="Line 93"/>
              <p:cNvSpPr>
                <a:spLocks noChangeShapeType="1"/>
              </p:cNvSpPr>
              <p:nvPr/>
            </p:nvSpPr>
            <p:spPr bwMode="auto">
              <a:xfrm flipH="1">
                <a:off x="2154"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6" name="Line 94"/>
              <p:cNvSpPr>
                <a:spLocks noChangeShapeType="1"/>
              </p:cNvSpPr>
              <p:nvPr/>
            </p:nvSpPr>
            <p:spPr bwMode="auto">
              <a:xfrm>
                <a:off x="2154"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7" name="Line 95"/>
              <p:cNvSpPr>
                <a:spLocks noChangeShapeType="1"/>
              </p:cNvSpPr>
              <p:nvPr/>
            </p:nvSpPr>
            <p:spPr bwMode="auto">
              <a:xfrm flipH="1">
                <a:off x="2054"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8" name="Line 96"/>
              <p:cNvSpPr>
                <a:spLocks noChangeShapeType="1"/>
              </p:cNvSpPr>
              <p:nvPr/>
            </p:nvSpPr>
            <p:spPr bwMode="auto">
              <a:xfrm>
                <a:off x="2054"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9" name="Line 97"/>
              <p:cNvSpPr>
                <a:spLocks noChangeShapeType="1"/>
              </p:cNvSpPr>
              <p:nvPr/>
            </p:nvSpPr>
            <p:spPr bwMode="auto">
              <a:xfrm flipH="1">
                <a:off x="1967"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0" name="Line 98"/>
              <p:cNvSpPr>
                <a:spLocks noChangeShapeType="1"/>
              </p:cNvSpPr>
              <p:nvPr/>
            </p:nvSpPr>
            <p:spPr bwMode="auto">
              <a:xfrm>
                <a:off x="1967"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1" name="Line 99"/>
              <p:cNvSpPr>
                <a:spLocks noChangeShapeType="1"/>
              </p:cNvSpPr>
              <p:nvPr/>
            </p:nvSpPr>
            <p:spPr bwMode="auto">
              <a:xfrm flipH="1">
                <a:off x="1904" y="2280"/>
                <a:ext cx="6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2" name="Line 100"/>
              <p:cNvSpPr>
                <a:spLocks noChangeShapeType="1"/>
              </p:cNvSpPr>
              <p:nvPr/>
            </p:nvSpPr>
            <p:spPr bwMode="auto">
              <a:xfrm>
                <a:off x="1904"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3" name="Line 101"/>
              <p:cNvSpPr>
                <a:spLocks noChangeShapeType="1"/>
              </p:cNvSpPr>
              <p:nvPr/>
            </p:nvSpPr>
            <p:spPr bwMode="auto">
              <a:xfrm flipH="1">
                <a:off x="1854"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4" name="Line 102"/>
              <p:cNvSpPr>
                <a:spLocks noChangeShapeType="1"/>
              </p:cNvSpPr>
              <p:nvPr/>
            </p:nvSpPr>
            <p:spPr bwMode="auto">
              <a:xfrm>
                <a:off x="1854"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5" name="Line 103"/>
              <p:cNvSpPr>
                <a:spLocks noChangeShapeType="1"/>
              </p:cNvSpPr>
              <p:nvPr/>
            </p:nvSpPr>
            <p:spPr bwMode="auto">
              <a:xfrm flipH="1">
                <a:off x="1829"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6" name="Line 104"/>
              <p:cNvSpPr>
                <a:spLocks noChangeShapeType="1"/>
              </p:cNvSpPr>
              <p:nvPr/>
            </p:nvSpPr>
            <p:spPr bwMode="auto">
              <a:xfrm>
                <a:off x="1829"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7" name="Line 105"/>
              <p:cNvSpPr>
                <a:spLocks noChangeShapeType="1"/>
              </p:cNvSpPr>
              <p:nvPr/>
            </p:nvSpPr>
            <p:spPr bwMode="auto">
              <a:xfrm flipH="1">
                <a:off x="1817" y="2508"/>
                <a:ext cx="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8" name="Line 106"/>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9" name="Line 107"/>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0" name="Line 108"/>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1" name="Line 109"/>
              <p:cNvSpPr>
                <a:spLocks noChangeShapeType="1"/>
              </p:cNvSpPr>
              <p:nvPr/>
            </p:nvSpPr>
            <p:spPr bwMode="auto">
              <a:xfrm>
                <a:off x="1817" y="2591"/>
                <a:ext cx="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2" name="Line 110"/>
              <p:cNvSpPr>
                <a:spLocks noChangeShapeType="1"/>
              </p:cNvSpPr>
              <p:nvPr/>
            </p:nvSpPr>
            <p:spPr bwMode="auto">
              <a:xfrm>
                <a:off x="182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3" name="Line 111"/>
              <p:cNvSpPr>
                <a:spLocks noChangeShapeType="1"/>
              </p:cNvSpPr>
              <p:nvPr/>
            </p:nvSpPr>
            <p:spPr bwMode="auto">
              <a:xfrm>
                <a:off x="1829" y="2664"/>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4" name="Line 112"/>
              <p:cNvSpPr>
                <a:spLocks noChangeShapeType="1"/>
              </p:cNvSpPr>
              <p:nvPr/>
            </p:nvSpPr>
            <p:spPr bwMode="auto">
              <a:xfrm>
                <a:off x="1854"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5" name="Line 113"/>
              <p:cNvSpPr>
                <a:spLocks noChangeShapeType="1"/>
              </p:cNvSpPr>
              <p:nvPr/>
            </p:nvSpPr>
            <p:spPr bwMode="auto">
              <a:xfrm>
                <a:off x="1854" y="2736"/>
                <a:ext cx="5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6" name="Line 114"/>
              <p:cNvSpPr>
                <a:spLocks noChangeShapeType="1"/>
              </p:cNvSpPr>
              <p:nvPr/>
            </p:nvSpPr>
            <p:spPr bwMode="auto">
              <a:xfrm>
                <a:off x="1904"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7" name="Line 115"/>
              <p:cNvSpPr>
                <a:spLocks noChangeShapeType="1"/>
              </p:cNvSpPr>
              <p:nvPr/>
            </p:nvSpPr>
            <p:spPr bwMode="auto">
              <a:xfrm>
                <a:off x="1904" y="2809"/>
                <a:ext cx="6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8" name="Line 116"/>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9" name="Line 117"/>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0" name="Line 118"/>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1" name="Line 119"/>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2" name="Line 120"/>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3" name="Line 121"/>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4" name="Line 122"/>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5" name="Line 123"/>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6" name="Line 124"/>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7" name="Line 125"/>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8" name="Line 126"/>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9" name="Line 127"/>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0" name="Line 128"/>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1" name="Line 129"/>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2" name="Line 130"/>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3" name="Line 131"/>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4" name="Line 132"/>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5" name="Line 133"/>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6" name="Line 134"/>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7" name="Line 135"/>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8" name="Line 136"/>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9" name="Line 137"/>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0" name="Line 138"/>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1" name="Line 139"/>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2" name="Line 140"/>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3" name="Line 141"/>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4" name="Line 142"/>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5" name="Line 143"/>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6" name="Line 144"/>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7" name="Line 145"/>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8" name="Line 146"/>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9" name="Line 147"/>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0" name="Line 148"/>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1" name="Line 149"/>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2" name="Line 150"/>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3" name="Line 151"/>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4" name="Line 152"/>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5" name="Line 153"/>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6" name="Line 154"/>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7" name="Line 155"/>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8" name="Line 156"/>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9" name="Line 157"/>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0" name="Line 158"/>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1" name="Line 159"/>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2" name="Line 160"/>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3" name="Line 161"/>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4" name="Line 162"/>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5" name="Line 163"/>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6" name="Line 164"/>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7" name="Line 165"/>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8" name="Line 166"/>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9" name="Line 167"/>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0" name="Line 168"/>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1" name="Line 169"/>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2" name="Line 170"/>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3" name="Line 171"/>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4" name="Line 172"/>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5" name="Line 173"/>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6" name="Line 174"/>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7" name="Line 175"/>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8" name="Line 176"/>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9" name="Line 177"/>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0" name="Line 178"/>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1" name="Line 179"/>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2" name="Line 180"/>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3" name="Line 181"/>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4" name="Line 182"/>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5" name="Line 183"/>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6" name="Line 184"/>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7" name="Line 185"/>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8" name="Line 186"/>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9" name="Line 187"/>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0" name="Line 188"/>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1" name="Line 189"/>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2" name="Line 190"/>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3" name="Line 191"/>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4" name="Line 192"/>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5" name="Line 193"/>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6" name="Line 194"/>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7" name="Line 195"/>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8" name="Line 196"/>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9" name="Line 197"/>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0" name="Line 198"/>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1" name="Line 199"/>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2" name="Line 200"/>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3" name="Line 201"/>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4" name="Line 202"/>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5" name="Line 203"/>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6" name="Line 204"/>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5" name="Group 406"/>
            <p:cNvGrpSpPr>
              <a:grpSpLocks/>
            </p:cNvGrpSpPr>
            <p:nvPr/>
          </p:nvGrpSpPr>
          <p:grpSpPr bwMode="auto">
            <a:xfrm>
              <a:off x="1967" y="1938"/>
              <a:ext cx="3492" cy="1379"/>
              <a:chOff x="1967" y="1938"/>
              <a:chExt cx="3492" cy="1379"/>
            </a:xfrm>
          </p:grpSpPr>
          <p:sp>
            <p:nvSpPr>
              <p:cNvPr id="50627" name="Line 206"/>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8" name="Line 207"/>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9" name="Line 208"/>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0" name="Line 209"/>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1" name="Line 210"/>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2" name="Line 211"/>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3" name="Line 212"/>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4" name="Line 213"/>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5" name="Line 214"/>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6" name="Line 215"/>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7" name="Line 216"/>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8" name="Line 217"/>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9" name="Line 218"/>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0" name="Line 219"/>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1" name="Line 22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2" name="Line 22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3" name="Line 22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4" name="Line 22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5" name="Line 22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6" name="Line 22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7" name="Line 22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8" name="Line 22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9" name="Line 22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0" name="Line 22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1" name="Line 23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2" name="Line 23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3" name="Line 23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4" name="Line 23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5" name="Line 23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6" name="Line 23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7" name="Line 23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8" name="Line 23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9" name="Line 23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0" name="Line 23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1" name="Line 24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2" name="Line 24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3" name="Line 24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4" name="Line 24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5" name="Line 24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6" name="Line 24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7" name="Line 24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8" name="Line 24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9" name="Line 24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0" name="Line 24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1" name="Line 25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2" name="Line 25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3" name="Line 25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4" name="Line 25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5" name="Line 25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6" name="Line 25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7" name="Line 25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8" name="Line 25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9" name="Line 258"/>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0" name="Line 259"/>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1" name="Line 260"/>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2" name="Line 26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3" name="Line 26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4" name="Line 26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5" name="Line 264"/>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6" name="Line 265"/>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7" name="Line 266"/>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8" name="Line 26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9" name="Line 26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0" name="Line 26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1" name="Line 27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2" name="Line 27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3" name="Line 27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4" name="Line 27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5" name="Line 27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6" name="Line 27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7" name="Line 27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8" name="Line 27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9" name="Line 27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0" name="Line 27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1" name="Line 28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2" name="Line 28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3" name="Line 282"/>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4" name="Line 283"/>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5" name="Line 284"/>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6" name="Line 28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7" name="Line 28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8" name="Line 28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9" name="Line 28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0" name="Line 28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1" name="Line 29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2" name="Line 29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3" name="Line 29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4" name="Line 29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5" name="Line 29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6" name="Line 29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7" name="Line 29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8" name="Line 29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9" name="Line 29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0" name="Line 29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1" name="Line 30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2" name="Line 30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3" name="Line 30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4" name="Line 30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5" name="Line 30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6" name="Line 30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7" name="Line 30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8" name="Line 30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9" name="Line 30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0" name="Line 30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1" name="Line 31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2" name="Line 31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3" name="Line 31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4" name="Line 31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5" name="Line 31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6" name="Line 31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7" name="Line 31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8" name="Line 31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9" name="Line 31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0" name="Line 31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1" name="Line 32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2" name="Line 32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3" name="Line 32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4" name="Line 32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5" name="Line 32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6" name="Line 32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7" name="Line 32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8" name="Line 32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9" name="Line 32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0" name="Line 32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1" name="Line 33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2" name="Line 33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3" name="Line 33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4" name="Line 33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5" name="Line 33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6" name="Line 33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7" name="Line 33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8" name="Line 33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9" name="Line 33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0" name="Line 33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1" name="Line 34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2" name="Line 34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3" name="Line 34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4" name="Line 34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5" name="Line 34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6" name="Line 34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7" name="Line 34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8" name="Line 34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9" name="Line 348"/>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0" name="Line 349"/>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1" name="Line 350"/>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2" name="Line 351"/>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3" name="Line 352"/>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4" name="Line 35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5" name="Line 35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6" name="Line 35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7" name="Line 35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8" name="Line 35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9" name="Line 35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0" name="Line 35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1" name="Line 36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2" name="Line 36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3" name="Line 36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4" name="Line 36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5" name="Line 36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6" name="Line 36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7" name="Line 36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8" name="Line 36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9" name="Line 36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0" name="Line 36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1" name="Line 37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2" name="Line 37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3" name="Line 372"/>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4" name="Freeform 373"/>
              <p:cNvSpPr>
                <a:spLocks/>
              </p:cNvSpPr>
              <p:nvPr/>
            </p:nvSpPr>
            <p:spPr bwMode="auto">
              <a:xfrm>
                <a:off x="1967" y="1938"/>
                <a:ext cx="3492" cy="1379"/>
              </a:xfrm>
              <a:custGeom>
                <a:avLst/>
                <a:gdLst>
                  <a:gd name="T0" fmla="*/ 287 w 3492"/>
                  <a:gd name="T1" fmla="*/ 1130 h 1379"/>
                  <a:gd name="T2" fmla="*/ 561 w 3492"/>
                  <a:gd name="T3" fmla="*/ 1234 h 1379"/>
                  <a:gd name="T4" fmla="*/ 1272 w 3492"/>
                  <a:gd name="T5" fmla="*/ 1368 h 1379"/>
                  <a:gd name="T6" fmla="*/ 2045 w 3492"/>
                  <a:gd name="T7" fmla="*/ 1368 h 1379"/>
                  <a:gd name="T8" fmla="*/ 2968 w 3492"/>
                  <a:gd name="T9" fmla="*/ 1171 h 1379"/>
                  <a:gd name="T10" fmla="*/ 3280 w 3492"/>
                  <a:gd name="T11" fmla="*/ 995 h 1379"/>
                  <a:gd name="T12" fmla="*/ 3455 w 3492"/>
                  <a:gd name="T13" fmla="*/ 798 h 1379"/>
                  <a:gd name="T14" fmla="*/ 3492 w 3492"/>
                  <a:gd name="T15" fmla="*/ 653 h 1379"/>
                  <a:gd name="T16" fmla="*/ 3430 w 3492"/>
                  <a:gd name="T17" fmla="*/ 456 h 1379"/>
                  <a:gd name="T18" fmla="*/ 3031 w 3492"/>
                  <a:gd name="T19" fmla="*/ 197 h 1379"/>
                  <a:gd name="T20" fmla="*/ 2220 w 3492"/>
                  <a:gd name="T21" fmla="*/ 21 h 1379"/>
                  <a:gd name="T22" fmla="*/ 1571 w 3492"/>
                  <a:gd name="T23" fmla="*/ 21 h 1379"/>
                  <a:gd name="T24" fmla="*/ 748 w 3492"/>
                  <a:gd name="T25" fmla="*/ 197 h 1379"/>
                  <a:gd name="T26" fmla="*/ 349 w 3492"/>
                  <a:gd name="T27" fmla="*/ 456 h 1379"/>
                  <a:gd name="T28" fmla="*/ 287 w 3492"/>
                  <a:gd name="T29" fmla="*/ 653 h 1379"/>
                  <a:gd name="T30" fmla="*/ 311 w 3492"/>
                  <a:gd name="T31" fmla="*/ 767 h 1379"/>
                  <a:gd name="T32" fmla="*/ 399 w 3492"/>
                  <a:gd name="T33" fmla="*/ 881 h 1379"/>
                  <a:gd name="T34" fmla="*/ 623 w 3492"/>
                  <a:gd name="T35" fmla="*/ 1016 h 1379"/>
                  <a:gd name="T36" fmla="*/ 1397 w 3492"/>
                  <a:gd name="T37" fmla="*/ 1213 h 1379"/>
                  <a:gd name="T38" fmla="*/ 2008 w 3492"/>
                  <a:gd name="T39" fmla="*/ 1213 h 1379"/>
                  <a:gd name="T40" fmla="*/ 2731 w 3492"/>
                  <a:gd name="T41" fmla="*/ 1057 h 1379"/>
                  <a:gd name="T42" fmla="*/ 3081 w 3492"/>
                  <a:gd name="T43" fmla="*/ 819 h 1379"/>
                  <a:gd name="T44" fmla="*/ 3143 w 3492"/>
                  <a:gd name="T45" fmla="*/ 653 h 1379"/>
                  <a:gd name="T46" fmla="*/ 3056 w 3492"/>
                  <a:gd name="T47" fmla="*/ 456 h 1379"/>
                  <a:gd name="T48" fmla="*/ 2619 w 3492"/>
                  <a:gd name="T49" fmla="*/ 249 h 1379"/>
                  <a:gd name="T50" fmla="*/ 1933 w 3492"/>
                  <a:gd name="T51" fmla="*/ 166 h 1379"/>
                  <a:gd name="T52" fmla="*/ 1472 w 3492"/>
                  <a:gd name="T53" fmla="*/ 197 h 1379"/>
                  <a:gd name="T54" fmla="*/ 935 w 3492"/>
                  <a:gd name="T55" fmla="*/ 373 h 1379"/>
                  <a:gd name="T56" fmla="*/ 723 w 3492"/>
                  <a:gd name="T57" fmla="*/ 653 h 1379"/>
                  <a:gd name="T58" fmla="*/ 810 w 3492"/>
                  <a:gd name="T59" fmla="*/ 819 h 1379"/>
                  <a:gd name="T60" fmla="*/ 973 w 3492"/>
                  <a:gd name="T61" fmla="*/ 923 h 1379"/>
                  <a:gd name="T62" fmla="*/ 1309 w 3492"/>
                  <a:gd name="T63" fmla="*/ 1016 h 1379"/>
                  <a:gd name="T64" fmla="*/ 1734 w 3492"/>
                  <a:gd name="T65" fmla="*/ 1057 h 1379"/>
                  <a:gd name="T66" fmla="*/ 2307 w 3492"/>
                  <a:gd name="T67" fmla="*/ 985 h 1379"/>
                  <a:gd name="T68" fmla="*/ 2669 w 3492"/>
                  <a:gd name="T69" fmla="*/ 809 h 1379"/>
                  <a:gd name="T70" fmla="*/ 2756 w 3492"/>
                  <a:gd name="T71" fmla="*/ 653 h 1379"/>
                  <a:gd name="T72" fmla="*/ 2619 w 3492"/>
                  <a:gd name="T73" fmla="*/ 467 h 1379"/>
                  <a:gd name="T74" fmla="*/ 2257 w 3492"/>
                  <a:gd name="T75" fmla="*/ 353 h 1379"/>
                  <a:gd name="T76" fmla="*/ 1946 w 3492"/>
                  <a:gd name="T77" fmla="*/ 322 h 1379"/>
                  <a:gd name="T78" fmla="*/ 1497 w 3492"/>
                  <a:gd name="T79" fmla="*/ 384 h 1379"/>
                  <a:gd name="T80" fmla="*/ 1210 w 3492"/>
                  <a:gd name="T81" fmla="*/ 529 h 1379"/>
                  <a:gd name="T82" fmla="*/ 1147 w 3492"/>
                  <a:gd name="T83" fmla="*/ 653 h 1379"/>
                  <a:gd name="T84" fmla="*/ 1210 w 3492"/>
                  <a:gd name="T85" fmla="*/ 757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2" h="1379">
                    <a:moveTo>
                      <a:pt x="0" y="943"/>
                    </a:moveTo>
                    <a:lnTo>
                      <a:pt x="124" y="1037"/>
                    </a:lnTo>
                    <a:lnTo>
                      <a:pt x="287" y="1130"/>
                    </a:lnTo>
                    <a:lnTo>
                      <a:pt x="287" y="1130"/>
                    </a:lnTo>
                    <a:lnTo>
                      <a:pt x="424" y="1182"/>
                    </a:lnTo>
                    <a:lnTo>
                      <a:pt x="561" y="1234"/>
                    </a:lnTo>
                    <a:lnTo>
                      <a:pt x="723" y="1275"/>
                    </a:lnTo>
                    <a:lnTo>
                      <a:pt x="898" y="1317"/>
                    </a:lnTo>
                    <a:lnTo>
                      <a:pt x="1272" y="1368"/>
                    </a:lnTo>
                    <a:lnTo>
                      <a:pt x="1671" y="1379"/>
                    </a:lnTo>
                    <a:lnTo>
                      <a:pt x="1671" y="1379"/>
                    </a:lnTo>
                    <a:lnTo>
                      <a:pt x="2045" y="1368"/>
                    </a:lnTo>
                    <a:lnTo>
                      <a:pt x="2382" y="1327"/>
                    </a:lnTo>
                    <a:lnTo>
                      <a:pt x="2694" y="1254"/>
                    </a:lnTo>
                    <a:lnTo>
                      <a:pt x="2968" y="1171"/>
                    </a:lnTo>
                    <a:lnTo>
                      <a:pt x="3081" y="1120"/>
                    </a:lnTo>
                    <a:lnTo>
                      <a:pt x="3181" y="1057"/>
                    </a:lnTo>
                    <a:lnTo>
                      <a:pt x="3280" y="995"/>
                    </a:lnTo>
                    <a:lnTo>
                      <a:pt x="3355" y="933"/>
                    </a:lnTo>
                    <a:lnTo>
                      <a:pt x="3418" y="871"/>
                    </a:lnTo>
                    <a:lnTo>
                      <a:pt x="3455" y="798"/>
                    </a:lnTo>
                    <a:lnTo>
                      <a:pt x="3492" y="726"/>
                    </a:lnTo>
                    <a:lnTo>
                      <a:pt x="3492" y="653"/>
                    </a:lnTo>
                    <a:lnTo>
                      <a:pt x="3492" y="653"/>
                    </a:lnTo>
                    <a:lnTo>
                      <a:pt x="3492" y="581"/>
                    </a:lnTo>
                    <a:lnTo>
                      <a:pt x="3467" y="518"/>
                    </a:lnTo>
                    <a:lnTo>
                      <a:pt x="3430" y="456"/>
                    </a:lnTo>
                    <a:lnTo>
                      <a:pt x="3368" y="394"/>
                    </a:lnTo>
                    <a:lnTo>
                      <a:pt x="3218" y="290"/>
                    </a:lnTo>
                    <a:lnTo>
                      <a:pt x="3031" y="197"/>
                    </a:lnTo>
                    <a:lnTo>
                      <a:pt x="2794" y="114"/>
                    </a:lnTo>
                    <a:lnTo>
                      <a:pt x="2519" y="52"/>
                    </a:lnTo>
                    <a:lnTo>
                      <a:pt x="2220" y="21"/>
                    </a:lnTo>
                    <a:lnTo>
                      <a:pt x="1896" y="0"/>
                    </a:lnTo>
                    <a:lnTo>
                      <a:pt x="1896" y="0"/>
                    </a:lnTo>
                    <a:lnTo>
                      <a:pt x="1571" y="21"/>
                    </a:lnTo>
                    <a:lnTo>
                      <a:pt x="1260" y="52"/>
                    </a:lnTo>
                    <a:lnTo>
                      <a:pt x="985" y="114"/>
                    </a:lnTo>
                    <a:lnTo>
                      <a:pt x="748" y="197"/>
                    </a:lnTo>
                    <a:lnTo>
                      <a:pt x="561" y="290"/>
                    </a:lnTo>
                    <a:lnTo>
                      <a:pt x="411" y="394"/>
                    </a:lnTo>
                    <a:lnTo>
                      <a:pt x="349" y="456"/>
                    </a:lnTo>
                    <a:lnTo>
                      <a:pt x="311" y="518"/>
                    </a:lnTo>
                    <a:lnTo>
                      <a:pt x="287" y="581"/>
                    </a:lnTo>
                    <a:lnTo>
                      <a:pt x="287" y="653"/>
                    </a:lnTo>
                    <a:lnTo>
                      <a:pt x="287" y="653"/>
                    </a:lnTo>
                    <a:lnTo>
                      <a:pt x="287" y="705"/>
                    </a:lnTo>
                    <a:lnTo>
                      <a:pt x="311" y="767"/>
                    </a:lnTo>
                    <a:lnTo>
                      <a:pt x="349" y="829"/>
                    </a:lnTo>
                    <a:lnTo>
                      <a:pt x="399" y="881"/>
                    </a:lnTo>
                    <a:lnTo>
                      <a:pt x="399" y="881"/>
                    </a:lnTo>
                    <a:lnTo>
                      <a:pt x="499" y="954"/>
                    </a:lnTo>
                    <a:lnTo>
                      <a:pt x="623" y="1016"/>
                    </a:lnTo>
                    <a:lnTo>
                      <a:pt x="623" y="1016"/>
                    </a:lnTo>
                    <a:lnTo>
                      <a:pt x="835" y="1109"/>
                    </a:lnTo>
                    <a:lnTo>
                      <a:pt x="1097" y="1171"/>
                    </a:lnTo>
                    <a:lnTo>
                      <a:pt x="1397" y="1213"/>
                    </a:lnTo>
                    <a:lnTo>
                      <a:pt x="1709" y="1223"/>
                    </a:lnTo>
                    <a:lnTo>
                      <a:pt x="1709" y="1223"/>
                    </a:lnTo>
                    <a:lnTo>
                      <a:pt x="2008" y="1213"/>
                    </a:lnTo>
                    <a:lnTo>
                      <a:pt x="2270" y="1182"/>
                    </a:lnTo>
                    <a:lnTo>
                      <a:pt x="2519" y="1130"/>
                    </a:lnTo>
                    <a:lnTo>
                      <a:pt x="2731" y="1057"/>
                    </a:lnTo>
                    <a:lnTo>
                      <a:pt x="2906" y="975"/>
                    </a:lnTo>
                    <a:lnTo>
                      <a:pt x="3031" y="871"/>
                    </a:lnTo>
                    <a:lnTo>
                      <a:pt x="3081" y="819"/>
                    </a:lnTo>
                    <a:lnTo>
                      <a:pt x="3118" y="767"/>
                    </a:lnTo>
                    <a:lnTo>
                      <a:pt x="3143" y="705"/>
                    </a:lnTo>
                    <a:lnTo>
                      <a:pt x="3143" y="653"/>
                    </a:lnTo>
                    <a:lnTo>
                      <a:pt x="3143" y="653"/>
                    </a:lnTo>
                    <a:lnTo>
                      <a:pt x="3131" y="550"/>
                    </a:lnTo>
                    <a:lnTo>
                      <a:pt x="3056" y="456"/>
                    </a:lnTo>
                    <a:lnTo>
                      <a:pt x="2944" y="373"/>
                    </a:lnTo>
                    <a:lnTo>
                      <a:pt x="2794" y="301"/>
                    </a:lnTo>
                    <a:lnTo>
                      <a:pt x="2619" y="249"/>
                    </a:lnTo>
                    <a:lnTo>
                      <a:pt x="2407" y="197"/>
                    </a:lnTo>
                    <a:lnTo>
                      <a:pt x="2183" y="176"/>
                    </a:lnTo>
                    <a:lnTo>
                      <a:pt x="1933" y="166"/>
                    </a:lnTo>
                    <a:lnTo>
                      <a:pt x="1933" y="166"/>
                    </a:lnTo>
                    <a:lnTo>
                      <a:pt x="1696" y="176"/>
                    </a:lnTo>
                    <a:lnTo>
                      <a:pt x="1472" y="197"/>
                    </a:lnTo>
                    <a:lnTo>
                      <a:pt x="1260" y="249"/>
                    </a:lnTo>
                    <a:lnTo>
                      <a:pt x="1085" y="301"/>
                    </a:lnTo>
                    <a:lnTo>
                      <a:pt x="935" y="373"/>
                    </a:lnTo>
                    <a:lnTo>
                      <a:pt x="823" y="456"/>
                    </a:lnTo>
                    <a:lnTo>
                      <a:pt x="748" y="550"/>
                    </a:lnTo>
                    <a:lnTo>
                      <a:pt x="723" y="653"/>
                    </a:lnTo>
                    <a:lnTo>
                      <a:pt x="723" y="653"/>
                    </a:lnTo>
                    <a:lnTo>
                      <a:pt x="748" y="736"/>
                    </a:lnTo>
                    <a:lnTo>
                      <a:pt x="810" y="819"/>
                    </a:lnTo>
                    <a:lnTo>
                      <a:pt x="810" y="819"/>
                    </a:lnTo>
                    <a:lnTo>
                      <a:pt x="885" y="871"/>
                    </a:lnTo>
                    <a:lnTo>
                      <a:pt x="973" y="923"/>
                    </a:lnTo>
                    <a:lnTo>
                      <a:pt x="973" y="923"/>
                    </a:lnTo>
                    <a:lnTo>
                      <a:pt x="1135" y="975"/>
                    </a:lnTo>
                    <a:lnTo>
                      <a:pt x="1309" y="1016"/>
                    </a:lnTo>
                    <a:lnTo>
                      <a:pt x="1521" y="1047"/>
                    </a:lnTo>
                    <a:lnTo>
                      <a:pt x="1734" y="1057"/>
                    </a:lnTo>
                    <a:lnTo>
                      <a:pt x="1734" y="1057"/>
                    </a:lnTo>
                    <a:lnTo>
                      <a:pt x="1946" y="1047"/>
                    </a:lnTo>
                    <a:lnTo>
                      <a:pt x="2133" y="1026"/>
                    </a:lnTo>
                    <a:lnTo>
                      <a:pt x="2307" y="985"/>
                    </a:lnTo>
                    <a:lnTo>
                      <a:pt x="2457" y="933"/>
                    </a:lnTo>
                    <a:lnTo>
                      <a:pt x="2582" y="881"/>
                    </a:lnTo>
                    <a:lnTo>
                      <a:pt x="2669" y="809"/>
                    </a:lnTo>
                    <a:lnTo>
                      <a:pt x="2731" y="736"/>
                    </a:lnTo>
                    <a:lnTo>
                      <a:pt x="2756" y="653"/>
                    </a:lnTo>
                    <a:lnTo>
                      <a:pt x="2756" y="653"/>
                    </a:lnTo>
                    <a:lnTo>
                      <a:pt x="2731" y="581"/>
                    </a:lnTo>
                    <a:lnTo>
                      <a:pt x="2694" y="529"/>
                    </a:lnTo>
                    <a:lnTo>
                      <a:pt x="2619" y="467"/>
                    </a:lnTo>
                    <a:lnTo>
                      <a:pt x="2519" y="425"/>
                    </a:lnTo>
                    <a:lnTo>
                      <a:pt x="2395" y="384"/>
                    </a:lnTo>
                    <a:lnTo>
                      <a:pt x="2257" y="353"/>
                    </a:lnTo>
                    <a:lnTo>
                      <a:pt x="2108" y="332"/>
                    </a:lnTo>
                    <a:lnTo>
                      <a:pt x="1946" y="322"/>
                    </a:lnTo>
                    <a:lnTo>
                      <a:pt x="1946" y="322"/>
                    </a:lnTo>
                    <a:lnTo>
                      <a:pt x="1783" y="332"/>
                    </a:lnTo>
                    <a:lnTo>
                      <a:pt x="1634" y="353"/>
                    </a:lnTo>
                    <a:lnTo>
                      <a:pt x="1497" y="384"/>
                    </a:lnTo>
                    <a:lnTo>
                      <a:pt x="1372" y="425"/>
                    </a:lnTo>
                    <a:lnTo>
                      <a:pt x="1284" y="467"/>
                    </a:lnTo>
                    <a:lnTo>
                      <a:pt x="1210" y="529"/>
                    </a:lnTo>
                    <a:lnTo>
                      <a:pt x="1160" y="581"/>
                    </a:lnTo>
                    <a:lnTo>
                      <a:pt x="1147" y="653"/>
                    </a:lnTo>
                    <a:lnTo>
                      <a:pt x="1147" y="653"/>
                    </a:lnTo>
                    <a:lnTo>
                      <a:pt x="1160" y="705"/>
                    </a:lnTo>
                    <a:lnTo>
                      <a:pt x="1210" y="757"/>
                    </a:lnTo>
                    <a:lnTo>
                      <a:pt x="1210" y="757"/>
                    </a:lnTo>
                    <a:lnTo>
                      <a:pt x="0" y="94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795" name="Line 374"/>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6" name="Line 375"/>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7" name="Line 376"/>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8" name="Line 377"/>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9" name="Line 378"/>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0" name="Line 379"/>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1" name="Line 380"/>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2" name="Line 381"/>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3" name="Line 382"/>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4" name="Line 383"/>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5" name="Line 384"/>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6" name="Line 385"/>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7" name="Line 386"/>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8" name="Line 387"/>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9" name="Line 388"/>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0" name="Line 389"/>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1" name="Line 390"/>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2" name="Line 391"/>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3" name="Line 392"/>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4" name="Line 393"/>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5" name="Line 394"/>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6" name="Line 395"/>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7" name="Line 396"/>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8" name="Line 397"/>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9" name="Line 398"/>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0" name="Line 399"/>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1" name="Line 400"/>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2" name="Line 401"/>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3" name="Line 402"/>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4" name="Line 403"/>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5" name="Line 404"/>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6" name="Line 405"/>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6" name="Group 607"/>
            <p:cNvGrpSpPr>
              <a:grpSpLocks/>
            </p:cNvGrpSpPr>
            <p:nvPr/>
          </p:nvGrpSpPr>
          <p:grpSpPr bwMode="auto">
            <a:xfrm>
              <a:off x="2254" y="1938"/>
              <a:ext cx="3205" cy="1223"/>
              <a:chOff x="2254" y="1938"/>
              <a:chExt cx="3205" cy="1223"/>
            </a:xfrm>
          </p:grpSpPr>
          <p:sp>
            <p:nvSpPr>
              <p:cNvPr id="50427" name="Line 407"/>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8" name="Line 408"/>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9" name="Line 409"/>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0" name="Line 410"/>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1" name="Line 411"/>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2" name="Line 412"/>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3" name="Line 413"/>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4" name="Line 414"/>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5" name="Line 415"/>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6" name="Line 416"/>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7" name="Line 417"/>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8" name="Line 418"/>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9" name="Line 419"/>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0" name="Line 420"/>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1" name="Line 421"/>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2" name="Line 422"/>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3" name="Line 423"/>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4" name="Line 424"/>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5" name="Line 425"/>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6" name="Line 426"/>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7" name="Line 427"/>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8" name="Line 428"/>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9" name="Line 429"/>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0" name="Line 430"/>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1" name="Line 431"/>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2" name="Line 432"/>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3" name="Line 433"/>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4" name="Line 434"/>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5" name="Line 435"/>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6" name="Line 436"/>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7" name="Line 437"/>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8" name="Line 438"/>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9" name="Line 439"/>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0" name="Line 440"/>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1" name="Line 441"/>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2" name="Line 442"/>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3" name="Line 443"/>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4" name="Line 444"/>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5" name="Line 445"/>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6" name="Line 446"/>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7" name="Line 447"/>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8" name="Line 448"/>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9" name="Line 449"/>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0" name="Line 450"/>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1" name="Line 451"/>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2" name="Line 452"/>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3" name="Line 453"/>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4" name="Line 454"/>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5" name="Line 455"/>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6" name="Line 456"/>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7" name="Line 457"/>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8" name="Line 458"/>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9" name="Line 459"/>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0" name="Line 460"/>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1" name="Line 461"/>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2" name="Line 462"/>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3" name="Line 463"/>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4" name="Line 464"/>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5" name="Line 465"/>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6" name="Line 466"/>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7" name="Line 467"/>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8" name="Line 468"/>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9" name="Line 469"/>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0" name="Line 470"/>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1" name="Line 471"/>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2" name="Line 472"/>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3" name="Line 473"/>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4" name="Line 474"/>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5" name="Line 475"/>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6" name="Line 476"/>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7" name="Line 477"/>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8" name="Line 478"/>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9" name="Line 479"/>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0" name="Line 480"/>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1" name="Line 481"/>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2" name="Line 482"/>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3" name="Line 483"/>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4" name="Line 484"/>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5" name="Line 485"/>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6" name="Line 486"/>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7" name="Line 487"/>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8" name="Line 488"/>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9" name="Line 489"/>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0" name="Line 490"/>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1" name="Line 491"/>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2" name="Line 492"/>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3" name="Line 493"/>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4" name="Line 494"/>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5" name="Line 495"/>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6" name="Line 496"/>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7" name="Line 497"/>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8" name="Line 498"/>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9" name="Line 499"/>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0" name="Line 500"/>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1" name="Line 501"/>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2" name="Line 502"/>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3" name="Line 503"/>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4" name="Line 504"/>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5" name="Line 505"/>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6" name="Line 506"/>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7" name="Line 507"/>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8" name="Line 508"/>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9" name="Line 509"/>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0" name="Line 510"/>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1" name="Line 511"/>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2" name="Line 512"/>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3" name="Line 513"/>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4" name="Line 514"/>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5" name="Line 515"/>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6" name="Line 516"/>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7" name="Line 517"/>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8" name="Line 518"/>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9" name="Line 519"/>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0" name="Line 520"/>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1" name="Line 521"/>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2" name="Line 522"/>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3" name="Line 523"/>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4" name="Line 524"/>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5" name="Line 525"/>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6" name="Line 526"/>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7" name="Line 527"/>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8" name="Line 528"/>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9" name="Line 529"/>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0" name="Line 530"/>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1" name="Line 531"/>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2" name="Line 532"/>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3" name="Line 533"/>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4" name="Line 534"/>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5" name="Line 535"/>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6" name="Line 536"/>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7" name="Line 537"/>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8" name="Line 538"/>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9" name="Line 539"/>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0" name="Line 540"/>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1" name="Line 541"/>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2" name="Line 542"/>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3" name="Line 543"/>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4" name="Line 544"/>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5" name="Line 545"/>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6" name="Line 546"/>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7" name="Line 547"/>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8" name="Line 548"/>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9" name="Line 549"/>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0" name="Line 550"/>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1" name="Line 551"/>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2" name="Line 552"/>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3" name="Line 553"/>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4" name="Line 554"/>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5" name="Line 555"/>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6" name="Line 556"/>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7" name="Line 557"/>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8" name="Line 55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9" name="Line 55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0" name="Line 560"/>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1" name="Line 561"/>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2" name="Line 562"/>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3" name="Line 563"/>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4" name="Line 564"/>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5" name="Line 565"/>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6" name="Line 566"/>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7" name="Line 567"/>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8" name="Line 56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9" name="Line 56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0" name="Line 570"/>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1" name="Line 571"/>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2" name="Line 572"/>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3" name="Line 573"/>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4" name="Line 574"/>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5" name="Line 575"/>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6" name="Line 576"/>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7" name="Line 577"/>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8" name="Line 578"/>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9" name="Line 57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0" name="Line 58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1" name="Line 58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2" name="Line 58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3" name="Line 58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4" name="Line 58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5" name="Line 58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6" name="Line 58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7" name="Line 58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8" name="Line 58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9" name="Line 58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0" name="Line 59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1" name="Line 59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2" name="Line 59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3" name="Line 59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4" name="Line 59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5" name="Line 59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6" name="Line 59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7" name="Line 59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8" name="Line 59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9" name="Line 59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0" name="Line 60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1" name="Line 60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2" name="Line 60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3" name="Line 603"/>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4" name="Line 604"/>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5" name="Line 605"/>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6" name="Line 606"/>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7" name="Group 808"/>
            <p:cNvGrpSpPr>
              <a:grpSpLocks/>
            </p:cNvGrpSpPr>
            <p:nvPr/>
          </p:nvGrpSpPr>
          <p:grpSpPr bwMode="auto">
            <a:xfrm>
              <a:off x="2366" y="2104"/>
              <a:ext cx="2744" cy="1057"/>
              <a:chOff x="2366" y="2104"/>
              <a:chExt cx="2744" cy="1057"/>
            </a:xfrm>
          </p:grpSpPr>
          <p:sp>
            <p:nvSpPr>
              <p:cNvPr id="50227" name="Line 608"/>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8" name="Line 609"/>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9" name="Line 610"/>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0" name="Line 611"/>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1" name="Line 612"/>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2" name="Line 613"/>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3" name="Line 614"/>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4" name="Line 615"/>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5" name="Line 616"/>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6" name="Line 617"/>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7" name="Line 618"/>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8" name="Line 619"/>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9" name="Line 620"/>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0" name="Line 621"/>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1" name="Line 622"/>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2" name="Line 62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3" name="Line 62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4" name="Line 625"/>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5" name="Line 626"/>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6" name="Line 627"/>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7" name="Line 628"/>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8" name="Freeform 629"/>
              <p:cNvSpPr>
                <a:spLocks/>
              </p:cNvSpPr>
              <p:nvPr/>
            </p:nvSpPr>
            <p:spPr bwMode="auto">
              <a:xfrm>
                <a:off x="2366" y="2104"/>
                <a:ext cx="2744" cy="1057"/>
              </a:xfrm>
              <a:custGeom>
                <a:avLst/>
                <a:gdLst>
                  <a:gd name="T0" fmla="*/ 100 w 2744"/>
                  <a:gd name="T1" fmla="*/ 788 h 1057"/>
                  <a:gd name="T2" fmla="*/ 224 w 2744"/>
                  <a:gd name="T3" fmla="*/ 850 h 1057"/>
                  <a:gd name="T4" fmla="*/ 698 w 2744"/>
                  <a:gd name="T5" fmla="*/ 1005 h 1057"/>
                  <a:gd name="T6" fmla="*/ 1310 w 2744"/>
                  <a:gd name="T7" fmla="*/ 1057 h 1057"/>
                  <a:gd name="T8" fmla="*/ 1609 w 2744"/>
                  <a:gd name="T9" fmla="*/ 1047 h 1057"/>
                  <a:gd name="T10" fmla="*/ 2120 w 2744"/>
                  <a:gd name="T11" fmla="*/ 964 h 1057"/>
                  <a:gd name="T12" fmla="*/ 2507 w 2744"/>
                  <a:gd name="T13" fmla="*/ 809 h 1057"/>
                  <a:gd name="T14" fmla="*/ 2682 w 2744"/>
                  <a:gd name="T15" fmla="*/ 653 h 1057"/>
                  <a:gd name="T16" fmla="*/ 2744 w 2744"/>
                  <a:gd name="T17" fmla="*/ 539 h 1057"/>
                  <a:gd name="T18" fmla="*/ 2744 w 2744"/>
                  <a:gd name="T19" fmla="*/ 487 h 1057"/>
                  <a:gd name="T20" fmla="*/ 2657 w 2744"/>
                  <a:gd name="T21" fmla="*/ 290 h 1057"/>
                  <a:gd name="T22" fmla="*/ 2395 w 2744"/>
                  <a:gd name="T23" fmla="*/ 145 h 1057"/>
                  <a:gd name="T24" fmla="*/ 2008 w 2744"/>
                  <a:gd name="T25" fmla="*/ 31 h 1057"/>
                  <a:gd name="T26" fmla="*/ 1534 w 2744"/>
                  <a:gd name="T27" fmla="*/ 0 h 1057"/>
                  <a:gd name="T28" fmla="*/ 1297 w 2744"/>
                  <a:gd name="T29" fmla="*/ 10 h 1057"/>
                  <a:gd name="T30" fmla="*/ 861 w 2744"/>
                  <a:gd name="T31" fmla="*/ 83 h 1057"/>
                  <a:gd name="T32" fmla="*/ 536 w 2744"/>
                  <a:gd name="T33" fmla="*/ 207 h 1057"/>
                  <a:gd name="T34" fmla="*/ 349 w 2744"/>
                  <a:gd name="T35" fmla="*/ 384 h 1057"/>
                  <a:gd name="T36" fmla="*/ 324 w 2744"/>
                  <a:gd name="T37" fmla="*/ 487 h 1057"/>
                  <a:gd name="T38" fmla="*/ 411 w 2744"/>
                  <a:gd name="T39" fmla="*/ 653 h 1057"/>
                  <a:gd name="T40" fmla="*/ 486 w 2744"/>
                  <a:gd name="T41" fmla="*/ 705 h 1057"/>
                  <a:gd name="T42" fmla="*/ 574 w 2744"/>
                  <a:gd name="T43" fmla="*/ 757 h 1057"/>
                  <a:gd name="T44" fmla="*/ 910 w 2744"/>
                  <a:gd name="T45" fmla="*/ 850 h 1057"/>
                  <a:gd name="T46" fmla="*/ 1335 w 2744"/>
                  <a:gd name="T47" fmla="*/ 891 h 1057"/>
                  <a:gd name="T48" fmla="*/ 1547 w 2744"/>
                  <a:gd name="T49" fmla="*/ 881 h 1057"/>
                  <a:gd name="T50" fmla="*/ 1908 w 2744"/>
                  <a:gd name="T51" fmla="*/ 819 h 1057"/>
                  <a:gd name="T52" fmla="*/ 2183 w 2744"/>
                  <a:gd name="T53" fmla="*/ 715 h 1057"/>
                  <a:gd name="T54" fmla="*/ 2332 w 2744"/>
                  <a:gd name="T55" fmla="*/ 570 h 1057"/>
                  <a:gd name="T56" fmla="*/ 2357 w 2744"/>
                  <a:gd name="T57" fmla="*/ 487 h 1057"/>
                  <a:gd name="T58" fmla="*/ 2295 w 2744"/>
                  <a:gd name="T59" fmla="*/ 363 h 1057"/>
                  <a:gd name="T60" fmla="*/ 2120 w 2744"/>
                  <a:gd name="T61" fmla="*/ 259 h 1057"/>
                  <a:gd name="T62" fmla="*/ 1858 w 2744"/>
                  <a:gd name="T63" fmla="*/ 187 h 1057"/>
                  <a:gd name="T64" fmla="*/ 1547 w 2744"/>
                  <a:gd name="T65" fmla="*/ 166 h 1057"/>
                  <a:gd name="T66" fmla="*/ 1384 w 2744"/>
                  <a:gd name="T67" fmla="*/ 166 h 1057"/>
                  <a:gd name="T68" fmla="*/ 1098 w 2744"/>
                  <a:gd name="T69" fmla="*/ 218 h 1057"/>
                  <a:gd name="T70" fmla="*/ 885 w 2744"/>
                  <a:gd name="T71" fmla="*/ 301 h 1057"/>
                  <a:gd name="T72" fmla="*/ 761 w 2744"/>
                  <a:gd name="T73" fmla="*/ 415 h 1057"/>
                  <a:gd name="T74" fmla="*/ 748 w 2744"/>
                  <a:gd name="T75" fmla="*/ 487 h 1057"/>
                  <a:gd name="T76" fmla="*/ 798 w 2744"/>
                  <a:gd name="T77" fmla="*/ 591 h 1057"/>
                  <a:gd name="T78" fmla="*/ 0 w 2744"/>
                  <a:gd name="T79" fmla="*/ 715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4" h="1057">
                    <a:moveTo>
                      <a:pt x="0" y="715"/>
                    </a:moveTo>
                    <a:lnTo>
                      <a:pt x="100" y="788"/>
                    </a:lnTo>
                    <a:lnTo>
                      <a:pt x="224" y="850"/>
                    </a:lnTo>
                    <a:lnTo>
                      <a:pt x="224" y="850"/>
                    </a:lnTo>
                    <a:lnTo>
                      <a:pt x="436" y="943"/>
                    </a:lnTo>
                    <a:lnTo>
                      <a:pt x="698" y="1005"/>
                    </a:lnTo>
                    <a:lnTo>
                      <a:pt x="998" y="1047"/>
                    </a:lnTo>
                    <a:lnTo>
                      <a:pt x="1310" y="1057"/>
                    </a:lnTo>
                    <a:lnTo>
                      <a:pt x="1310" y="1057"/>
                    </a:lnTo>
                    <a:lnTo>
                      <a:pt x="1609" y="1047"/>
                    </a:lnTo>
                    <a:lnTo>
                      <a:pt x="1871" y="1016"/>
                    </a:lnTo>
                    <a:lnTo>
                      <a:pt x="2120" y="964"/>
                    </a:lnTo>
                    <a:lnTo>
                      <a:pt x="2332" y="891"/>
                    </a:lnTo>
                    <a:lnTo>
                      <a:pt x="2507" y="809"/>
                    </a:lnTo>
                    <a:lnTo>
                      <a:pt x="2632" y="705"/>
                    </a:lnTo>
                    <a:lnTo>
                      <a:pt x="2682" y="653"/>
                    </a:lnTo>
                    <a:lnTo>
                      <a:pt x="2719" y="601"/>
                    </a:lnTo>
                    <a:lnTo>
                      <a:pt x="2744" y="539"/>
                    </a:lnTo>
                    <a:lnTo>
                      <a:pt x="2744" y="487"/>
                    </a:lnTo>
                    <a:lnTo>
                      <a:pt x="2744" y="487"/>
                    </a:lnTo>
                    <a:lnTo>
                      <a:pt x="2719" y="384"/>
                    </a:lnTo>
                    <a:lnTo>
                      <a:pt x="2657" y="290"/>
                    </a:lnTo>
                    <a:lnTo>
                      <a:pt x="2545" y="207"/>
                    </a:lnTo>
                    <a:lnTo>
                      <a:pt x="2395" y="145"/>
                    </a:lnTo>
                    <a:lnTo>
                      <a:pt x="2220" y="83"/>
                    </a:lnTo>
                    <a:lnTo>
                      <a:pt x="2008" y="31"/>
                    </a:lnTo>
                    <a:lnTo>
                      <a:pt x="1784" y="10"/>
                    </a:lnTo>
                    <a:lnTo>
                      <a:pt x="1534" y="0"/>
                    </a:lnTo>
                    <a:lnTo>
                      <a:pt x="1534" y="0"/>
                    </a:lnTo>
                    <a:lnTo>
                      <a:pt x="1297" y="10"/>
                    </a:lnTo>
                    <a:lnTo>
                      <a:pt x="1073" y="31"/>
                    </a:lnTo>
                    <a:lnTo>
                      <a:pt x="861" y="83"/>
                    </a:lnTo>
                    <a:lnTo>
                      <a:pt x="686" y="145"/>
                    </a:lnTo>
                    <a:lnTo>
                      <a:pt x="536" y="207"/>
                    </a:lnTo>
                    <a:lnTo>
                      <a:pt x="424" y="290"/>
                    </a:lnTo>
                    <a:lnTo>
                      <a:pt x="349" y="384"/>
                    </a:lnTo>
                    <a:lnTo>
                      <a:pt x="324" y="487"/>
                    </a:lnTo>
                    <a:lnTo>
                      <a:pt x="324" y="487"/>
                    </a:lnTo>
                    <a:lnTo>
                      <a:pt x="349" y="570"/>
                    </a:lnTo>
                    <a:lnTo>
                      <a:pt x="411" y="653"/>
                    </a:lnTo>
                    <a:lnTo>
                      <a:pt x="411" y="653"/>
                    </a:lnTo>
                    <a:lnTo>
                      <a:pt x="486" y="705"/>
                    </a:lnTo>
                    <a:lnTo>
                      <a:pt x="574" y="757"/>
                    </a:lnTo>
                    <a:lnTo>
                      <a:pt x="574" y="757"/>
                    </a:lnTo>
                    <a:lnTo>
                      <a:pt x="736" y="809"/>
                    </a:lnTo>
                    <a:lnTo>
                      <a:pt x="910" y="850"/>
                    </a:lnTo>
                    <a:lnTo>
                      <a:pt x="1122" y="881"/>
                    </a:lnTo>
                    <a:lnTo>
                      <a:pt x="1335" y="891"/>
                    </a:lnTo>
                    <a:lnTo>
                      <a:pt x="1335" y="891"/>
                    </a:lnTo>
                    <a:lnTo>
                      <a:pt x="1547" y="881"/>
                    </a:lnTo>
                    <a:lnTo>
                      <a:pt x="1734" y="860"/>
                    </a:lnTo>
                    <a:lnTo>
                      <a:pt x="1908" y="819"/>
                    </a:lnTo>
                    <a:lnTo>
                      <a:pt x="2058" y="767"/>
                    </a:lnTo>
                    <a:lnTo>
                      <a:pt x="2183" y="715"/>
                    </a:lnTo>
                    <a:lnTo>
                      <a:pt x="2270" y="643"/>
                    </a:lnTo>
                    <a:lnTo>
                      <a:pt x="2332" y="570"/>
                    </a:lnTo>
                    <a:lnTo>
                      <a:pt x="2357" y="487"/>
                    </a:lnTo>
                    <a:lnTo>
                      <a:pt x="2357" y="487"/>
                    </a:lnTo>
                    <a:lnTo>
                      <a:pt x="2332" y="415"/>
                    </a:lnTo>
                    <a:lnTo>
                      <a:pt x="2295" y="363"/>
                    </a:lnTo>
                    <a:lnTo>
                      <a:pt x="2220" y="301"/>
                    </a:lnTo>
                    <a:lnTo>
                      <a:pt x="2120" y="259"/>
                    </a:lnTo>
                    <a:lnTo>
                      <a:pt x="1996" y="218"/>
                    </a:lnTo>
                    <a:lnTo>
                      <a:pt x="1858" y="187"/>
                    </a:lnTo>
                    <a:lnTo>
                      <a:pt x="1709" y="166"/>
                    </a:lnTo>
                    <a:lnTo>
                      <a:pt x="1547" y="166"/>
                    </a:lnTo>
                    <a:lnTo>
                      <a:pt x="1547" y="166"/>
                    </a:lnTo>
                    <a:lnTo>
                      <a:pt x="1384" y="166"/>
                    </a:lnTo>
                    <a:lnTo>
                      <a:pt x="1235" y="187"/>
                    </a:lnTo>
                    <a:lnTo>
                      <a:pt x="1098" y="218"/>
                    </a:lnTo>
                    <a:lnTo>
                      <a:pt x="973" y="259"/>
                    </a:lnTo>
                    <a:lnTo>
                      <a:pt x="885" y="301"/>
                    </a:lnTo>
                    <a:lnTo>
                      <a:pt x="811" y="363"/>
                    </a:lnTo>
                    <a:lnTo>
                      <a:pt x="761" y="415"/>
                    </a:lnTo>
                    <a:lnTo>
                      <a:pt x="748" y="487"/>
                    </a:lnTo>
                    <a:lnTo>
                      <a:pt x="748" y="487"/>
                    </a:lnTo>
                    <a:lnTo>
                      <a:pt x="761" y="539"/>
                    </a:lnTo>
                    <a:lnTo>
                      <a:pt x="798" y="591"/>
                    </a:lnTo>
                    <a:lnTo>
                      <a:pt x="798" y="591"/>
                    </a:lnTo>
                    <a:lnTo>
                      <a:pt x="0" y="71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49" name="Line 63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0" name="Line 63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1" name="Line 63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2" name="Line 63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3" name="Line 63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4" name="Line 63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5" name="Line 63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6" name="Line 63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7" name="Line 63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8" name="Line 63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9" name="Line 64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0" name="Line 64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1" name="Line 64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2" name="Line 64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3" name="Line 64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4" name="Line 64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5" name="Line 64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6" name="Line 64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7" name="Line 64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8" name="Line 64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9" name="Line 65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0" name="Line 65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1" name="Line 65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2" name="Line 65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3" name="Line 65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4" name="Line 65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5" name="Line 65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6" name="Line 65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7" name="Line 65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8" name="Line 65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9" name="Line 66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0" name="Line 66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1" name="Line 66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2" name="Line 66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3" name="Line 66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4" name="Line 66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5" name="Line 66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6" name="Line 66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7" name="Line 668"/>
              <p:cNvSpPr>
                <a:spLocks noChangeShapeType="1"/>
              </p:cNvSpPr>
              <p:nvPr/>
            </p:nvSpPr>
            <p:spPr bwMode="auto">
              <a:xfrm flipH="1" flipV="1">
                <a:off x="5085"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8" name="Line 669"/>
              <p:cNvSpPr>
                <a:spLocks noChangeShapeType="1"/>
              </p:cNvSpPr>
              <p:nvPr/>
            </p:nvSpPr>
            <p:spPr bwMode="auto">
              <a:xfrm>
                <a:off x="508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9" name="Line 670"/>
              <p:cNvSpPr>
                <a:spLocks noChangeShapeType="1"/>
              </p:cNvSpPr>
              <p:nvPr/>
            </p:nvSpPr>
            <p:spPr bwMode="auto">
              <a:xfrm flipH="1" flipV="1">
                <a:off x="5023" y="2394"/>
                <a:ext cx="6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0" name="Line 67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1" name="Line 67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2" name="Line 67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3" name="Line 674"/>
              <p:cNvSpPr>
                <a:spLocks noChangeShapeType="1"/>
              </p:cNvSpPr>
              <p:nvPr/>
            </p:nvSpPr>
            <p:spPr bwMode="auto">
              <a:xfrm flipH="1" flipV="1">
                <a:off x="4761"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4" name="Line 675"/>
              <p:cNvSpPr>
                <a:spLocks noChangeShapeType="1"/>
              </p:cNvSpPr>
              <p:nvPr/>
            </p:nvSpPr>
            <p:spPr bwMode="auto">
              <a:xfrm>
                <a:off x="4761"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5" name="Line 676"/>
              <p:cNvSpPr>
                <a:spLocks noChangeShapeType="1"/>
              </p:cNvSpPr>
              <p:nvPr/>
            </p:nvSpPr>
            <p:spPr bwMode="auto">
              <a:xfrm flipH="1" flipV="1">
                <a:off x="4586"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6" name="Line 67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7" name="Line 67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8" name="Line 67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9" name="Line 68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0" name="Line 68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1" name="Line 68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2" name="Line 68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3" name="Line 68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4" name="Line 68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5" name="Line 68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6" name="Line 68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7" name="Line 68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8" name="Line 68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9" name="Line 69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0" name="Line 69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1" name="Line 692"/>
              <p:cNvSpPr>
                <a:spLocks noChangeShapeType="1"/>
              </p:cNvSpPr>
              <p:nvPr/>
            </p:nvSpPr>
            <p:spPr bwMode="auto">
              <a:xfrm flipH="1">
                <a:off x="3052"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2" name="Line 693"/>
              <p:cNvSpPr>
                <a:spLocks noChangeShapeType="1"/>
              </p:cNvSpPr>
              <p:nvPr/>
            </p:nvSpPr>
            <p:spPr bwMode="auto">
              <a:xfrm>
                <a:off x="3052"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3" name="Line 694"/>
              <p:cNvSpPr>
                <a:spLocks noChangeShapeType="1"/>
              </p:cNvSpPr>
              <p:nvPr/>
            </p:nvSpPr>
            <p:spPr bwMode="auto">
              <a:xfrm flipH="1">
                <a:off x="2902"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4" name="Line 69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5" name="Line 69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6" name="Line 69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7" name="Line 69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8" name="Line 69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9" name="Line 70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0" name="Line 70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1" name="Line 70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2" name="Line 70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3" name="Line 70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4" name="Line 70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5" name="Line 70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6" name="Line 70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7" name="Line 70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8" name="Line 70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9" name="Line 71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0" name="Line 71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1" name="Line 71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2" name="Line 71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3" name="Line 71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4" name="Line 71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5" name="Line 71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6" name="Line 71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7" name="Line 71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8" name="Line 71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9" name="Line 72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0" name="Line 72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1" name="Line 72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2" name="Line 72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3" name="Line 72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4" name="Line 72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5" name="Line 72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6" name="Line 72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7" name="Line 72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8" name="Line 72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9" name="Line 73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0" name="Line 73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1" name="Line 73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2" name="Line 73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3" name="Line 73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4" name="Line 73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5" name="Line 73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6" name="Line 73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7" name="Line 73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8" name="Line 73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9" name="Line 74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0" name="Line 74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1" name="Line 74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2" name="Line 74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3" name="Line 74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4" name="Line 74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5" name="Line 74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6" name="Line 74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7" name="Line 74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8" name="Line 74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9" name="Line 75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0" name="Line 75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1" name="Line 75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2" name="Line 75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3" name="Line 75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4" name="Line 75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5" name="Line 75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6" name="Line 75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7" name="Line 758"/>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8" name="Line 759"/>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9" name="Line 760"/>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0" name="Line 761"/>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1" name="Line 762"/>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2" name="Line 76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3" name="Line 76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4" name="Line 76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5" name="Line 76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6" name="Line 76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7" name="Line 76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8" name="Line 76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9" name="Line 77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0" name="Line 77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1" name="Line 77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2" name="Line 77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3" name="Line 77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4" name="Line 77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5" name="Line 77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6" name="Line 77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7" name="Line 77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8" name="Line 77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9" name="Line 78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0" name="Line 78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1" name="Line 782"/>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2" name="Freeform 783"/>
              <p:cNvSpPr>
                <a:spLocks/>
              </p:cNvSpPr>
              <p:nvPr/>
            </p:nvSpPr>
            <p:spPr bwMode="auto">
              <a:xfrm>
                <a:off x="2777" y="2270"/>
                <a:ext cx="1946" cy="725"/>
              </a:xfrm>
              <a:custGeom>
                <a:avLst/>
                <a:gdLst>
                  <a:gd name="T0" fmla="*/ 0 w 1946"/>
                  <a:gd name="T1" fmla="*/ 487 h 725"/>
                  <a:gd name="T2" fmla="*/ 75 w 1946"/>
                  <a:gd name="T3" fmla="*/ 539 h 725"/>
                  <a:gd name="T4" fmla="*/ 163 w 1946"/>
                  <a:gd name="T5" fmla="*/ 591 h 725"/>
                  <a:gd name="T6" fmla="*/ 163 w 1946"/>
                  <a:gd name="T7" fmla="*/ 591 h 725"/>
                  <a:gd name="T8" fmla="*/ 325 w 1946"/>
                  <a:gd name="T9" fmla="*/ 643 h 725"/>
                  <a:gd name="T10" fmla="*/ 499 w 1946"/>
                  <a:gd name="T11" fmla="*/ 684 h 725"/>
                  <a:gd name="T12" fmla="*/ 711 w 1946"/>
                  <a:gd name="T13" fmla="*/ 715 h 725"/>
                  <a:gd name="T14" fmla="*/ 924 w 1946"/>
                  <a:gd name="T15" fmla="*/ 725 h 725"/>
                  <a:gd name="T16" fmla="*/ 924 w 1946"/>
                  <a:gd name="T17" fmla="*/ 725 h 725"/>
                  <a:gd name="T18" fmla="*/ 1136 w 1946"/>
                  <a:gd name="T19" fmla="*/ 715 h 725"/>
                  <a:gd name="T20" fmla="*/ 1323 w 1946"/>
                  <a:gd name="T21" fmla="*/ 694 h 725"/>
                  <a:gd name="T22" fmla="*/ 1497 w 1946"/>
                  <a:gd name="T23" fmla="*/ 653 h 725"/>
                  <a:gd name="T24" fmla="*/ 1647 w 1946"/>
                  <a:gd name="T25" fmla="*/ 601 h 725"/>
                  <a:gd name="T26" fmla="*/ 1772 w 1946"/>
                  <a:gd name="T27" fmla="*/ 549 h 725"/>
                  <a:gd name="T28" fmla="*/ 1859 w 1946"/>
                  <a:gd name="T29" fmla="*/ 477 h 725"/>
                  <a:gd name="T30" fmla="*/ 1921 w 1946"/>
                  <a:gd name="T31" fmla="*/ 404 h 725"/>
                  <a:gd name="T32" fmla="*/ 1946 w 1946"/>
                  <a:gd name="T33" fmla="*/ 321 h 725"/>
                  <a:gd name="T34" fmla="*/ 1946 w 1946"/>
                  <a:gd name="T35" fmla="*/ 321 h 725"/>
                  <a:gd name="T36" fmla="*/ 1921 w 1946"/>
                  <a:gd name="T37" fmla="*/ 249 h 725"/>
                  <a:gd name="T38" fmla="*/ 1884 w 1946"/>
                  <a:gd name="T39" fmla="*/ 197 h 725"/>
                  <a:gd name="T40" fmla="*/ 1809 w 1946"/>
                  <a:gd name="T41" fmla="*/ 135 h 725"/>
                  <a:gd name="T42" fmla="*/ 1709 w 1946"/>
                  <a:gd name="T43" fmla="*/ 93 h 725"/>
                  <a:gd name="T44" fmla="*/ 1585 w 1946"/>
                  <a:gd name="T45" fmla="*/ 52 h 725"/>
                  <a:gd name="T46" fmla="*/ 1447 w 1946"/>
                  <a:gd name="T47" fmla="*/ 21 h 725"/>
                  <a:gd name="T48" fmla="*/ 1298 w 1946"/>
                  <a:gd name="T49" fmla="*/ 0 h 725"/>
                  <a:gd name="T50" fmla="*/ 1136 w 1946"/>
                  <a:gd name="T51" fmla="*/ 0 h 725"/>
                  <a:gd name="T52" fmla="*/ 1136 w 1946"/>
                  <a:gd name="T53" fmla="*/ 0 h 725"/>
                  <a:gd name="T54" fmla="*/ 973 w 1946"/>
                  <a:gd name="T55" fmla="*/ 0 h 725"/>
                  <a:gd name="T56" fmla="*/ 824 w 1946"/>
                  <a:gd name="T57" fmla="*/ 21 h 725"/>
                  <a:gd name="T58" fmla="*/ 687 w 1946"/>
                  <a:gd name="T59" fmla="*/ 52 h 725"/>
                  <a:gd name="T60" fmla="*/ 562 w 1946"/>
                  <a:gd name="T61" fmla="*/ 93 h 725"/>
                  <a:gd name="T62" fmla="*/ 474 w 1946"/>
                  <a:gd name="T63" fmla="*/ 135 h 725"/>
                  <a:gd name="T64" fmla="*/ 400 w 1946"/>
                  <a:gd name="T65" fmla="*/ 197 h 725"/>
                  <a:gd name="T66" fmla="*/ 350 w 1946"/>
                  <a:gd name="T67" fmla="*/ 249 h 725"/>
                  <a:gd name="T68" fmla="*/ 337 w 1946"/>
                  <a:gd name="T69" fmla="*/ 321 h 725"/>
                  <a:gd name="T70" fmla="*/ 337 w 1946"/>
                  <a:gd name="T71" fmla="*/ 321 h 725"/>
                  <a:gd name="T72" fmla="*/ 350 w 1946"/>
                  <a:gd name="T73" fmla="*/ 373 h 725"/>
                  <a:gd name="T74" fmla="*/ 387 w 1946"/>
                  <a:gd name="T75" fmla="*/ 425 h 725"/>
                  <a:gd name="T76" fmla="*/ 387 w 1946"/>
                  <a:gd name="T77" fmla="*/ 425 h 725"/>
                  <a:gd name="T78" fmla="*/ 0 w 1946"/>
                  <a:gd name="T79" fmla="*/ 487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6" h="725">
                    <a:moveTo>
                      <a:pt x="0" y="487"/>
                    </a:moveTo>
                    <a:lnTo>
                      <a:pt x="75" y="539"/>
                    </a:lnTo>
                    <a:lnTo>
                      <a:pt x="163" y="591"/>
                    </a:lnTo>
                    <a:lnTo>
                      <a:pt x="163" y="591"/>
                    </a:lnTo>
                    <a:lnTo>
                      <a:pt x="325" y="643"/>
                    </a:lnTo>
                    <a:lnTo>
                      <a:pt x="499" y="684"/>
                    </a:lnTo>
                    <a:lnTo>
                      <a:pt x="711" y="715"/>
                    </a:lnTo>
                    <a:lnTo>
                      <a:pt x="924" y="725"/>
                    </a:lnTo>
                    <a:lnTo>
                      <a:pt x="924" y="725"/>
                    </a:lnTo>
                    <a:lnTo>
                      <a:pt x="1136" y="715"/>
                    </a:lnTo>
                    <a:lnTo>
                      <a:pt x="1323" y="694"/>
                    </a:lnTo>
                    <a:lnTo>
                      <a:pt x="1497" y="653"/>
                    </a:lnTo>
                    <a:lnTo>
                      <a:pt x="1647" y="601"/>
                    </a:lnTo>
                    <a:lnTo>
                      <a:pt x="1772" y="549"/>
                    </a:lnTo>
                    <a:lnTo>
                      <a:pt x="1859" y="477"/>
                    </a:lnTo>
                    <a:lnTo>
                      <a:pt x="1921" y="404"/>
                    </a:lnTo>
                    <a:lnTo>
                      <a:pt x="1946" y="321"/>
                    </a:lnTo>
                    <a:lnTo>
                      <a:pt x="1946" y="321"/>
                    </a:lnTo>
                    <a:lnTo>
                      <a:pt x="1921" y="249"/>
                    </a:lnTo>
                    <a:lnTo>
                      <a:pt x="1884" y="197"/>
                    </a:lnTo>
                    <a:lnTo>
                      <a:pt x="1809" y="135"/>
                    </a:lnTo>
                    <a:lnTo>
                      <a:pt x="1709" y="93"/>
                    </a:lnTo>
                    <a:lnTo>
                      <a:pt x="1585" y="52"/>
                    </a:lnTo>
                    <a:lnTo>
                      <a:pt x="1447" y="21"/>
                    </a:lnTo>
                    <a:lnTo>
                      <a:pt x="1298" y="0"/>
                    </a:lnTo>
                    <a:lnTo>
                      <a:pt x="1136" y="0"/>
                    </a:lnTo>
                    <a:lnTo>
                      <a:pt x="1136" y="0"/>
                    </a:lnTo>
                    <a:lnTo>
                      <a:pt x="973" y="0"/>
                    </a:lnTo>
                    <a:lnTo>
                      <a:pt x="824" y="21"/>
                    </a:lnTo>
                    <a:lnTo>
                      <a:pt x="687" y="52"/>
                    </a:lnTo>
                    <a:lnTo>
                      <a:pt x="562" y="93"/>
                    </a:lnTo>
                    <a:lnTo>
                      <a:pt x="474" y="135"/>
                    </a:lnTo>
                    <a:lnTo>
                      <a:pt x="400" y="197"/>
                    </a:lnTo>
                    <a:lnTo>
                      <a:pt x="350" y="249"/>
                    </a:lnTo>
                    <a:lnTo>
                      <a:pt x="337" y="321"/>
                    </a:lnTo>
                    <a:lnTo>
                      <a:pt x="337" y="321"/>
                    </a:lnTo>
                    <a:lnTo>
                      <a:pt x="350" y="373"/>
                    </a:lnTo>
                    <a:lnTo>
                      <a:pt x="387" y="425"/>
                    </a:lnTo>
                    <a:lnTo>
                      <a:pt x="387" y="425"/>
                    </a:lnTo>
                    <a:lnTo>
                      <a:pt x="0" y="48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403" name="Line 784"/>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4" name="Line 785"/>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5" name="Line 786"/>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6" name="Line 787"/>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7" name="Line 78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8" name="Line 78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9" name="Line 790"/>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0" name="Line 791"/>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1" name="Line 792"/>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2" name="Line 793"/>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3" name="Line 794"/>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4" name="Line 795"/>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5" name="Line 796"/>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6" name="Line 797"/>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7" name="Line 79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8" name="Line 79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9" name="Line 800"/>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0" name="Line 801"/>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1" name="Line 802"/>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2" name="Line 803"/>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3" name="Line 804"/>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4" name="Line 805"/>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5" name="Line 806"/>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6" name="Line 807"/>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sp>
          <p:nvSpPr>
            <p:cNvPr id="10" name="Line 80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1" name="Line 81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 name="Line 81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 name="Line 81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 name="Line 81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 name="Line 81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 name="Line 81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 name="Line 81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 name="Line 81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 name="Line 81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 name="Line 81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 name="Line 82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 name="Line 82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 name="Line 82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 name="Line 82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 name="Line 82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 name="Line 82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 name="Line 82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 name="Line 82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 name="Line 82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 name="Line 82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 name="Line 83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2" name="Line 83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3" name="Line 83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4" name="Line 833"/>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6" name="Line 834"/>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7" name="Line 835"/>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8" name="Line 836"/>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9" name="Line 837"/>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0" name="Line 838"/>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1" name="Line 839"/>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2" name="Line 840"/>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3" name="Line 841"/>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4" name="Line 842"/>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5" name="Line 843"/>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6" name="Line 844"/>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7" name="Line 845"/>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8" name="Line 846"/>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9" name="Line 847"/>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0" name="Line 848"/>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1" name="Line 849"/>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2" name="Line 850"/>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3" name="Line 851"/>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4" name="Line 852"/>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5" name="Line 85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6" name="Line 85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7" name="Line 855"/>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8" name="Line 856"/>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9" name="Line 857"/>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0" name="Freeform 858"/>
            <p:cNvSpPr>
              <a:spLocks/>
            </p:cNvSpPr>
            <p:nvPr/>
          </p:nvSpPr>
          <p:spPr bwMode="auto">
            <a:xfrm>
              <a:off x="1655" y="2519"/>
              <a:ext cx="50" cy="72"/>
            </a:xfrm>
            <a:custGeom>
              <a:avLst/>
              <a:gdLst>
                <a:gd name="T0" fmla="*/ 37 w 50"/>
                <a:gd name="T1" fmla="*/ 0 h 72"/>
                <a:gd name="T2" fmla="*/ 37 w 50"/>
                <a:gd name="T3" fmla="*/ 10 h 72"/>
                <a:gd name="T4" fmla="*/ 37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0 w 50"/>
                <a:gd name="T29" fmla="*/ 51 h 72"/>
                <a:gd name="T30" fmla="*/ 12 w 50"/>
                <a:gd name="T31" fmla="*/ 31 h 72"/>
                <a:gd name="T32" fmla="*/ 25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10"/>
                  </a:lnTo>
                  <a:lnTo>
                    <a:pt x="37"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0" y="51"/>
                  </a:lnTo>
                  <a:lnTo>
                    <a:pt x="12" y="31"/>
                  </a:lnTo>
                  <a:lnTo>
                    <a:pt x="25"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28701" name="Line 859"/>
            <p:cNvSpPr>
              <a:spLocks noChangeShapeType="1"/>
            </p:cNvSpPr>
            <p:nvPr/>
          </p:nvSpPr>
          <p:spPr bwMode="auto">
            <a:xfrm>
              <a:off x="1680" y="2570"/>
              <a:ext cx="1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2" name="Line 860"/>
            <p:cNvSpPr>
              <a:spLocks noChangeShapeType="1"/>
            </p:cNvSpPr>
            <p:nvPr/>
          </p:nvSpPr>
          <p:spPr bwMode="auto">
            <a:xfrm>
              <a:off x="1692"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3" name="Line 861"/>
            <p:cNvSpPr>
              <a:spLocks noChangeShapeType="1"/>
            </p:cNvSpPr>
            <p:nvPr/>
          </p:nvSpPr>
          <p:spPr bwMode="auto">
            <a:xfrm>
              <a:off x="1692" y="2664"/>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6" name="Line 862"/>
            <p:cNvSpPr>
              <a:spLocks noChangeShapeType="1"/>
            </p:cNvSpPr>
            <p:nvPr/>
          </p:nvSpPr>
          <p:spPr bwMode="auto">
            <a:xfrm>
              <a:off x="1717"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7" name="Line 863"/>
            <p:cNvSpPr>
              <a:spLocks noChangeShapeType="1"/>
            </p:cNvSpPr>
            <p:nvPr/>
          </p:nvSpPr>
          <p:spPr bwMode="auto">
            <a:xfrm>
              <a:off x="1717" y="2747"/>
              <a:ext cx="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0" name="Line 864"/>
            <p:cNvSpPr>
              <a:spLocks noChangeShapeType="1"/>
            </p:cNvSpPr>
            <p:nvPr/>
          </p:nvSpPr>
          <p:spPr bwMode="auto">
            <a:xfrm>
              <a:off x="1767"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1" name="Line 865"/>
            <p:cNvSpPr>
              <a:spLocks noChangeShapeType="1"/>
            </p:cNvSpPr>
            <p:nvPr/>
          </p:nvSpPr>
          <p:spPr bwMode="auto">
            <a:xfrm>
              <a:off x="1767" y="2809"/>
              <a:ext cx="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2" name="Freeform 866"/>
            <p:cNvSpPr>
              <a:spLocks/>
            </p:cNvSpPr>
            <p:nvPr/>
          </p:nvSpPr>
          <p:spPr bwMode="auto">
            <a:xfrm>
              <a:off x="2104" y="2519"/>
              <a:ext cx="50" cy="72"/>
            </a:xfrm>
            <a:custGeom>
              <a:avLst/>
              <a:gdLst>
                <a:gd name="T0" fmla="*/ 37 w 50"/>
                <a:gd name="T1" fmla="*/ 0 h 72"/>
                <a:gd name="T2" fmla="*/ 37 w 50"/>
                <a:gd name="T3" fmla="*/ 20 h 72"/>
                <a:gd name="T4" fmla="*/ 50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12 w 50"/>
                <a:gd name="T29" fmla="*/ 51 h 72"/>
                <a:gd name="T30" fmla="*/ 25 w 50"/>
                <a:gd name="T31" fmla="*/ 31 h 72"/>
                <a:gd name="T32" fmla="*/ 37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20"/>
                  </a:lnTo>
                  <a:lnTo>
                    <a:pt x="50"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12" y="51"/>
                  </a:lnTo>
                  <a:lnTo>
                    <a:pt x="25" y="31"/>
                  </a:lnTo>
                  <a:lnTo>
                    <a:pt x="37"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83" name="Line 867"/>
            <p:cNvSpPr>
              <a:spLocks noChangeShapeType="1"/>
            </p:cNvSpPr>
            <p:nvPr/>
          </p:nvSpPr>
          <p:spPr bwMode="auto">
            <a:xfrm>
              <a:off x="2129" y="2570"/>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4" name="Line 868"/>
            <p:cNvSpPr>
              <a:spLocks noChangeShapeType="1"/>
            </p:cNvSpPr>
            <p:nvPr/>
          </p:nvSpPr>
          <p:spPr bwMode="auto">
            <a:xfrm>
              <a:off x="2129"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5" name="Line 869"/>
            <p:cNvSpPr>
              <a:spLocks noChangeShapeType="1"/>
            </p:cNvSpPr>
            <p:nvPr/>
          </p:nvSpPr>
          <p:spPr bwMode="auto">
            <a:xfrm>
              <a:off x="2129"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6" name="Line 870"/>
            <p:cNvSpPr>
              <a:spLocks noChangeShapeType="1"/>
            </p:cNvSpPr>
            <p:nvPr/>
          </p:nvSpPr>
          <p:spPr bwMode="auto">
            <a:xfrm>
              <a:off x="2154"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7" name="Line 871"/>
            <p:cNvSpPr>
              <a:spLocks noChangeShapeType="1"/>
            </p:cNvSpPr>
            <p:nvPr/>
          </p:nvSpPr>
          <p:spPr bwMode="auto">
            <a:xfrm>
              <a:off x="2154" y="2705"/>
              <a:ext cx="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8" name="Line 872"/>
            <p:cNvSpPr>
              <a:spLocks noChangeShapeType="1"/>
            </p:cNvSpPr>
            <p:nvPr/>
          </p:nvSpPr>
          <p:spPr bwMode="auto">
            <a:xfrm>
              <a:off x="2179"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9" name="Line 873"/>
            <p:cNvSpPr>
              <a:spLocks noChangeShapeType="1"/>
            </p:cNvSpPr>
            <p:nvPr/>
          </p:nvSpPr>
          <p:spPr bwMode="auto">
            <a:xfrm>
              <a:off x="2179" y="2757"/>
              <a:ext cx="3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0" name="Freeform 874"/>
            <p:cNvSpPr>
              <a:spLocks/>
            </p:cNvSpPr>
            <p:nvPr/>
          </p:nvSpPr>
          <p:spPr bwMode="auto">
            <a:xfrm>
              <a:off x="2565" y="2508"/>
              <a:ext cx="38" cy="73"/>
            </a:xfrm>
            <a:custGeom>
              <a:avLst/>
              <a:gdLst>
                <a:gd name="T0" fmla="*/ 25 w 38"/>
                <a:gd name="T1" fmla="*/ 0 h 73"/>
                <a:gd name="T2" fmla="*/ 25 w 38"/>
                <a:gd name="T3" fmla="*/ 21 h 73"/>
                <a:gd name="T4" fmla="*/ 38 w 38"/>
                <a:gd name="T5" fmla="*/ 42 h 73"/>
                <a:gd name="T6" fmla="*/ 38 w 38"/>
                <a:gd name="T7" fmla="*/ 62 h 73"/>
                <a:gd name="T8" fmla="*/ 38 w 38"/>
                <a:gd name="T9" fmla="*/ 73 h 73"/>
                <a:gd name="T10" fmla="*/ 38 w 38"/>
                <a:gd name="T11" fmla="*/ 73 h 73"/>
                <a:gd name="T12" fmla="*/ 38 w 38"/>
                <a:gd name="T13" fmla="*/ 73 h 73"/>
                <a:gd name="T14" fmla="*/ 38 w 38"/>
                <a:gd name="T15" fmla="*/ 73 h 73"/>
                <a:gd name="T16" fmla="*/ 13 w 38"/>
                <a:gd name="T17" fmla="*/ 62 h 73"/>
                <a:gd name="T18" fmla="*/ 13 w 38"/>
                <a:gd name="T19" fmla="*/ 62 h 73"/>
                <a:gd name="T20" fmla="*/ 0 w 38"/>
                <a:gd name="T21" fmla="*/ 73 h 73"/>
                <a:gd name="T22" fmla="*/ 0 w 38"/>
                <a:gd name="T23" fmla="*/ 73 h 73"/>
                <a:gd name="T24" fmla="*/ 0 w 38"/>
                <a:gd name="T25" fmla="*/ 73 h 73"/>
                <a:gd name="T26" fmla="*/ 0 w 38"/>
                <a:gd name="T27" fmla="*/ 73 h 73"/>
                <a:gd name="T28" fmla="*/ 0 w 38"/>
                <a:gd name="T29" fmla="*/ 62 h 73"/>
                <a:gd name="T30" fmla="*/ 13 w 38"/>
                <a:gd name="T31" fmla="*/ 42 h 73"/>
                <a:gd name="T32" fmla="*/ 13 w 38"/>
                <a:gd name="T33" fmla="*/ 21 h 73"/>
                <a:gd name="T34" fmla="*/ 25 w 38"/>
                <a:gd name="T3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3">
                  <a:moveTo>
                    <a:pt x="25" y="0"/>
                  </a:moveTo>
                  <a:lnTo>
                    <a:pt x="25" y="21"/>
                  </a:lnTo>
                  <a:lnTo>
                    <a:pt x="38" y="42"/>
                  </a:lnTo>
                  <a:lnTo>
                    <a:pt x="38" y="62"/>
                  </a:lnTo>
                  <a:lnTo>
                    <a:pt x="38" y="73"/>
                  </a:lnTo>
                  <a:lnTo>
                    <a:pt x="38" y="73"/>
                  </a:lnTo>
                  <a:lnTo>
                    <a:pt x="38" y="73"/>
                  </a:lnTo>
                  <a:lnTo>
                    <a:pt x="38" y="73"/>
                  </a:lnTo>
                  <a:lnTo>
                    <a:pt x="13" y="62"/>
                  </a:lnTo>
                  <a:lnTo>
                    <a:pt x="13" y="62"/>
                  </a:lnTo>
                  <a:lnTo>
                    <a:pt x="0" y="73"/>
                  </a:lnTo>
                  <a:lnTo>
                    <a:pt x="0" y="73"/>
                  </a:lnTo>
                  <a:lnTo>
                    <a:pt x="0" y="73"/>
                  </a:lnTo>
                  <a:lnTo>
                    <a:pt x="0" y="73"/>
                  </a:lnTo>
                  <a:lnTo>
                    <a:pt x="0" y="62"/>
                  </a:lnTo>
                  <a:lnTo>
                    <a:pt x="13" y="42"/>
                  </a:lnTo>
                  <a:lnTo>
                    <a:pt x="13" y="21"/>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1" name="Line 875"/>
            <p:cNvSpPr>
              <a:spLocks noChangeShapeType="1"/>
            </p:cNvSpPr>
            <p:nvPr/>
          </p:nvSpPr>
          <p:spPr bwMode="auto">
            <a:xfrm>
              <a:off x="2590" y="2560"/>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2" name="Line 876"/>
            <p:cNvSpPr>
              <a:spLocks noChangeShapeType="1"/>
            </p:cNvSpPr>
            <p:nvPr/>
          </p:nvSpPr>
          <p:spPr bwMode="auto">
            <a:xfrm>
              <a:off x="2603"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3" name="Line 877"/>
            <p:cNvSpPr>
              <a:spLocks noChangeShapeType="1"/>
            </p:cNvSpPr>
            <p:nvPr/>
          </p:nvSpPr>
          <p:spPr bwMode="auto">
            <a:xfrm>
              <a:off x="2603" y="2643"/>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4" name="Freeform 878"/>
            <p:cNvSpPr>
              <a:spLocks/>
            </p:cNvSpPr>
            <p:nvPr/>
          </p:nvSpPr>
          <p:spPr bwMode="auto">
            <a:xfrm>
              <a:off x="3326" y="2581"/>
              <a:ext cx="562" cy="1264"/>
            </a:xfrm>
            <a:custGeom>
              <a:avLst/>
              <a:gdLst>
                <a:gd name="T0" fmla="*/ 25 w 562"/>
                <a:gd name="T1" fmla="*/ 1264 h 1264"/>
                <a:gd name="T2" fmla="*/ 0 w 562"/>
                <a:gd name="T3" fmla="*/ 1254 h 1264"/>
                <a:gd name="T4" fmla="*/ 537 w 562"/>
                <a:gd name="T5" fmla="*/ 0 h 1264"/>
                <a:gd name="T6" fmla="*/ 562 w 562"/>
                <a:gd name="T7" fmla="*/ 10 h 1264"/>
                <a:gd name="T8" fmla="*/ 25 w 562"/>
                <a:gd name="T9" fmla="*/ 1264 h 1264"/>
              </a:gdLst>
              <a:ahLst/>
              <a:cxnLst>
                <a:cxn ang="0">
                  <a:pos x="T0" y="T1"/>
                </a:cxn>
                <a:cxn ang="0">
                  <a:pos x="T2" y="T3"/>
                </a:cxn>
                <a:cxn ang="0">
                  <a:pos x="T4" y="T5"/>
                </a:cxn>
                <a:cxn ang="0">
                  <a:pos x="T6" y="T7"/>
                </a:cxn>
                <a:cxn ang="0">
                  <a:pos x="T8" y="T9"/>
                </a:cxn>
              </a:cxnLst>
              <a:rect l="0" t="0" r="r" b="b"/>
              <a:pathLst>
                <a:path w="562" h="1264">
                  <a:moveTo>
                    <a:pt x="25" y="1264"/>
                  </a:moveTo>
                  <a:lnTo>
                    <a:pt x="0" y="1254"/>
                  </a:lnTo>
                  <a:lnTo>
                    <a:pt x="537" y="0"/>
                  </a:lnTo>
                  <a:lnTo>
                    <a:pt x="562" y="10"/>
                  </a:lnTo>
                  <a:lnTo>
                    <a:pt x="25" y="12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5" name="Freeform 879"/>
            <p:cNvSpPr>
              <a:spLocks/>
            </p:cNvSpPr>
            <p:nvPr/>
          </p:nvSpPr>
          <p:spPr bwMode="auto">
            <a:xfrm>
              <a:off x="3863" y="2570"/>
              <a:ext cx="1771" cy="653"/>
            </a:xfrm>
            <a:custGeom>
              <a:avLst/>
              <a:gdLst>
                <a:gd name="T0" fmla="*/ 1771 w 1771"/>
                <a:gd name="T1" fmla="*/ 643 h 653"/>
                <a:gd name="T2" fmla="*/ 1759 w 1771"/>
                <a:gd name="T3" fmla="*/ 653 h 653"/>
                <a:gd name="T4" fmla="*/ 0 w 1771"/>
                <a:gd name="T5" fmla="*/ 21 h 653"/>
                <a:gd name="T6" fmla="*/ 12 w 1771"/>
                <a:gd name="T7" fmla="*/ 0 h 653"/>
                <a:gd name="T8" fmla="*/ 1771 w 1771"/>
                <a:gd name="T9" fmla="*/ 643 h 653"/>
              </a:gdLst>
              <a:ahLst/>
              <a:cxnLst>
                <a:cxn ang="0">
                  <a:pos x="T0" y="T1"/>
                </a:cxn>
                <a:cxn ang="0">
                  <a:pos x="T2" y="T3"/>
                </a:cxn>
                <a:cxn ang="0">
                  <a:pos x="T4" y="T5"/>
                </a:cxn>
                <a:cxn ang="0">
                  <a:pos x="T6" y="T7"/>
                </a:cxn>
                <a:cxn ang="0">
                  <a:pos x="T8" y="T9"/>
                </a:cxn>
              </a:cxnLst>
              <a:rect l="0" t="0" r="r" b="b"/>
              <a:pathLst>
                <a:path w="1771" h="653">
                  <a:moveTo>
                    <a:pt x="1771" y="643"/>
                  </a:moveTo>
                  <a:lnTo>
                    <a:pt x="1759" y="653"/>
                  </a:lnTo>
                  <a:lnTo>
                    <a:pt x="0" y="21"/>
                  </a:lnTo>
                  <a:lnTo>
                    <a:pt x="12" y="0"/>
                  </a:lnTo>
                  <a:lnTo>
                    <a:pt x="1771"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6" name="Freeform 880"/>
            <p:cNvSpPr>
              <a:spLocks/>
            </p:cNvSpPr>
            <p:nvPr/>
          </p:nvSpPr>
          <p:spPr bwMode="auto">
            <a:xfrm>
              <a:off x="1131" y="2570"/>
              <a:ext cx="2719" cy="457"/>
            </a:xfrm>
            <a:custGeom>
              <a:avLst/>
              <a:gdLst>
                <a:gd name="T0" fmla="*/ 2719 w 2719"/>
                <a:gd name="T1" fmla="*/ 0 h 457"/>
                <a:gd name="T2" fmla="*/ 2719 w 2719"/>
                <a:gd name="T3" fmla="*/ 21 h 457"/>
                <a:gd name="T4" fmla="*/ 12 w 2719"/>
                <a:gd name="T5" fmla="*/ 457 h 457"/>
                <a:gd name="T6" fmla="*/ 0 w 2719"/>
                <a:gd name="T7" fmla="*/ 436 h 457"/>
                <a:gd name="T8" fmla="*/ 2719 w 2719"/>
                <a:gd name="T9" fmla="*/ 0 h 457"/>
              </a:gdLst>
              <a:ahLst/>
              <a:cxnLst>
                <a:cxn ang="0">
                  <a:pos x="T0" y="T1"/>
                </a:cxn>
                <a:cxn ang="0">
                  <a:pos x="T2" y="T3"/>
                </a:cxn>
                <a:cxn ang="0">
                  <a:pos x="T4" y="T5"/>
                </a:cxn>
                <a:cxn ang="0">
                  <a:pos x="T6" y="T7"/>
                </a:cxn>
                <a:cxn ang="0">
                  <a:pos x="T8" y="T9"/>
                </a:cxn>
              </a:cxnLst>
              <a:rect l="0" t="0" r="r" b="b"/>
              <a:pathLst>
                <a:path w="2719" h="457">
                  <a:moveTo>
                    <a:pt x="2719" y="0"/>
                  </a:moveTo>
                  <a:lnTo>
                    <a:pt x="2719" y="21"/>
                  </a:lnTo>
                  <a:lnTo>
                    <a:pt x="12" y="457"/>
                  </a:lnTo>
                  <a:lnTo>
                    <a:pt x="0" y="436"/>
                  </a:lnTo>
                  <a:lnTo>
                    <a:pt x="27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7" name="Freeform 881"/>
            <p:cNvSpPr>
              <a:spLocks/>
            </p:cNvSpPr>
            <p:nvPr/>
          </p:nvSpPr>
          <p:spPr bwMode="auto">
            <a:xfrm>
              <a:off x="2927" y="1689"/>
              <a:ext cx="936" cy="892"/>
            </a:xfrm>
            <a:custGeom>
              <a:avLst/>
              <a:gdLst>
                <a:gd name="T0" fmla="*/ 936 w 936"/>
                <a:gd name="T1" fmla="*/ 881 h 892"/>
                <a:gd name="T2" fmla="*/ 911 w 936"/>
                <a:gd name="T3" fmla="*/ 892 h 892"/>
                <a:gd name="T4" fmla="*/ 0 w 936"/>
                <a:gd name="T5" fmla="*/ 11 h 892"/>
                <a:gd name="T6" fmla="*/ 25 w 936"/>
                <a:gd name="T7" fmla="*/ 0 h 892"/>
                <a:gd name="T8" fmla="*/ 936 w 936"/>
                <a:gd name="T9" fmla="*/ 881 h 892"/>
              </a:gdLst>
              <a:ahLst/>
              <a:cxnLst>
                <a:cxn ang="0">
                  <a:pos x="T0" y="T1"/>
                </a:cxn>
                <a:cxn ang="0">
                  <a:pos x="T2" y="T3"/>
                </a:cxn>
                <a:cxn ang="0">
                  <a:pos x="T4" y="T5"/>
                </a:cxn>
                <a:cxn ang="0">
                  <a:pos x="T6" y="T7"/>
                </a:cxn>
                <a:cxn ang="0">
                  <a:pos x="T8" y="T9"/>
                </a:cxn>
              </a:cxnLst>
              <a:rect l="0" t="0" r="r" b="b"/>
              <a:pathLst>
                <a:path w="936" h="892">
                  <a:moveTo>
                    <a:pt x="936" y="881"/>
                  </a:moveTo>
                  <a:lnTo>
                    <a:pt x="911" y="892"/>
                  </a:lnTo>
                  <a:lnTo>
                    <a:pt x="0" y="11"/>
                  </a:lnTo>
                  <a:lnTo>
                    <a:pt x="25" y="0"/>
                  </a:lnTo>
                  <a:lnTo>
                    <a:pt x="936" y="8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8" name="Freeform 882"/>
            <p:cNvSpPr>
              <a:spLocks/>
            </p:cNvSpPr>
            <p:nvPr/>
          </p:nvSpPr>
          <p:spPr bwMode="auto">
            <a:xfrm>
              <a:off x="3850" y="1762"/>
              <a:ext cx="1123" cy="840"/>
            </a:xfrm>
            <a:custGeom>
              <a:avLst/>
              <a:gdLst>
                <a:gd name="T0" fmla="*/ 25 w 1123"/>
                <a:gd name="T1" fmla="*/ 840 h 840"/>
                <a:gd name="T2" fmla="*/ 0 w 1123"/>
                <a:gd name="T3" fmla="*/ 829 h 840"/>
                <a:gd name="T4" fmla="*/ 1110 w 1123"/>
                <a:gd name="T5" fmla="*/ 0 h 840"/>
                <a:gd name="T6" fmla="*/ 1123 w 1123"/>
                <a:gd name="T7" fmla="*/ 10 h 840"/>
                <a:gd name="T8" fmla="*/ 25 w 1123"/>
                <a:gd name="T9" fmla="*/ 840 h 840"/>
              </a:gdLst>
              <a:ahLst/>
              <a:cxnLst>
                <a:cxn ang="0">
                  <a:pos x="T0" y="T1"/>
                </a:cxn>
                <a:cxn ang="0">
                  <a:pos x="T2" y="T3"/>
                </a:cxn>
                <a:cxn ang="0">
                  <a:pos x="T4" y="T5"/>
                </a:cxn>
                <a:cxn ang="0">
                  <a:pos x="T6" y="T7"/>
                </a:cxn>
                <a:cxn ang="0">
                  <a:pos x="T8" y="T9"/>
                </a:cxn>
              </a:cxnLst>
              <a:rect l="0" t="0" r="r" b="b"/>
              <a:pathLst>
                <a:path w="1123" h="840">
                  <a:moveTo>
                    <a:pt x="25" y="840"/>
                  </a:moveTo>
                  <a:lnTo>
                    <a:pt x="0" y="829"/>
                  </a:lnTo>
                  <a:lnTo>
                    <a:pt x="1110" y="0"/>
                  </a:lnTo>
                  <a:lnTo>
                    <a:pt x="1123" y="10"/>
                  </a:lnTo>
                  <a:lnTo>
                    <a:pt x="25" y="8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9" name="Rectangle 883"/>
            <p:cNvSpPr>
              <a:spLocks noChangeArrowheads="1"/>
            </p:cNvSpPr>
            <p:nvPr/>
          </p:nvSpPr>
          <p:spPr bwMode="auto">
            <a:xfrm>
              <a:off x="1068" y="1793"/>
              <a:ext cx="133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communication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0" name="Rectangle 884"/>
            <p:cNvSpPr>
              <a:spLocks noChangeArrowheads="1"/>
            </p:cNvSpPr>
            <p:nvPr/>
          </p:nvSpPr>
          <p:spPr bwMode="auto">
            <a:xfrm>
              <a:off x="3401" y="922"/>
              <a:ext cx="81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planning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1" name="Rectangle 885"/>
            <p:cNvSpPr>
              <a:spLocks noChangeArrowheads="1"/>
            </p:cNvSpPr>
            <p:nvPr/>
          </p:nvSpPr>
          <p:spPr bwMode="auto">
            <a:xfrm>
              <a:off x="5846" y="2125"/>
              <a:ext cx="82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modeling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2" name="Rectangle 886"/>
            <p:cNvSpPr>
              <a:spLocks noChangeArrowheads="1"/>
            </p:cNvSpPr>
            <p:nvPr/>
          </p:nvSpPr>
          <p:spPr bwMode="auto">
            <a:xfrm>
              <a:off x="4299" y="3534"/>
              <a:ext cx="108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construction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4" name="Rectangle 888"/>
            <p:cNvSpPr>
              <a:spLocks noChangeArrowheads="1"/>
            </p:cNvSpPr>
            <p:nvPr/>
          </p:nvSpPr>
          <p:spPr bwMode="auto">
            <a:xfrm>
              <a:off x="1630" y="3617"/>
              <a:ext cx="23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5" name="Rectangle 889"/>
            <p:cNvSpPr>
              <a:spLocks noChangeArrowheads="1"/>
            </p:cNvSpPr>
            <p:nvPr/>
          </p:nvSpPr>
          <p:spPr bwMode="auto">
            <a:xfrm>
              <a:off x="1804" y="3628"/>
              <a:ext cx="61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delivery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6" name="Rectangle 890"/>
            <p:cNvSpPr>
              <a:spLocks noChangeArrowheads="1"/>
            </p:cNvSpPr>
            <p:nvPr/>
          </p:nvSpPr>
          <p:spPr bwMode="auto">
            <a:xfrm>
              <a:off x="1630" y="3804"/>
              <a:ext cx="8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    feedback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7" name="Rectangle 891"/>
            <p:cNvSpPr>
              <a:spLocks noChangeArrowheads="1"/>
            </p:cNvSpPr>
            <p:nvPr/>
          </p:nvSpPr>
          <p:spPr bwMode="auto">
            <a:xfrm>
              <a:off x="3139" y="2685"/>
              <a:ext cx="34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a:ln>
                    <a:noFill/>
                  </a:ln>
                  <a:solidFill>
                    <a:srgbClr val="000000"/>
                  </a:solidFill>
                  <a:effectLst/>
                  <a:latin typeface="Geneva" charset="0"/>
                </a:rPr>
                <a:t>start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8" name="Freeform 892"/>
            <p:cNvSpPr>
              <a:spLocks/>
            </p:cNvSpPr>
            <p:nvPr/>
          </p:nvSpPr>
          <p:spPr bwMode="auto">
            <a:xfrm>
              <a:off x="3002" y="2498"/>
              <a:ext cx="37" cy="52"/>
            </a:xfrm>
            <a:custGeom>
              <a:avLst/>
              <a:gdLst>
                <a:gd name="T0" fmla="*/ 12 w 37"/>
                <a:gd name="T1" fmla="*/ 0 h 52"/>
                <a:gd name="T2" fmla="*/ 25 w 37"/>
                <a:gd name="T3" fmla="*/ 10 h 52"/>
                <a:gd name="T4" fmla="*/ 25 w 37"/>
                <a:gd name="T5" fmla="*/ 31 h 52"/>
                <a:gd name="T6" fmla="*/ 25 w 37"/>
                <a:gd name="T7" fmla="*/ 52 h 52"/>
                <a:gd name="T8" fmla="*/ 37 w 37"/>
                <a:gd name="T9" fmla="*/ 52 h 52"/>
                <a:gd name="T10" fmla="*/ 37 w 37"/>
                <a:gd name="T11" fmla="*/ 52 h 52"/>
                <a:gd name="T12" fmla="*/ 37 w 37"/>
                <a:gd name="T13" fmla="*/ 52 h 52"/>
                <a:gd name="T14" fmla="*/ 37 w 37"/>
                <a:gd name="T15" fmla="*/ 52 h 52"/>
                <a:gd name="T16" fmla="*/ 12 w 37"/>
                <a:gd name="T17" fmla="*/ 52 h 52"/>
                <a:gd name="T18" fmla="*/ 12 w 37"/>
                <a:gd name="T19" fmla="*/ 52 h 52"/>
                <a:gd name="T20" fmla="*/ 0 w 37"/>
                <a:gd name="T21" fmla="*/ 52 h 52"/>
                <a:gd name="T22" fmla="*/ 0 w 37"/>
                <a:gd name="T23" fmla="*/ 52 h 52"/>
                <a:gd name="T24" fmla="*/ 0 w 37"/>
                <a:gd name="T25" fmla="*/ 52 h 52"/>
                <a:gd name="T26" fmla="*/ 0 w 37"/>
                <a:gd name="T27" fmla="*/ 52 h 52"/>
                <a:gd name="T28" fmla="*/ 0 w 37"/>
                <a:gd name="T29" fmla="*/ 52 h 52"/>
                <a:gd name="T30" fmla="*/ 0 w 37"/>
                <a:gd name="T31" fmla="*/ 31 h 52"/>
                <a:gd name="T32" fmla="*/ 12 w 37"/>
                <a:gd name="T33" fmla="*/ 10 h 52"/>
                <a:gd name="T34" fmla="*/ 12 w 37"/>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2">
                  <a:moveTo>
                    <a:pt x="12" y="0"/>
                  </a:moveTo>
                  <a:lnTo>
                    <a:pt x="25" y="10"/>
                  </a:lnTo>
                  <a:lnTo>
                    <a:pt x="25" y="31"/>
                  </a:lnTo>
                  <a:lnTo>
                    <a:pt x="25" y="52"/>
                  </a:lnTo>
                  <a:lnTo>
                    <a:pt x="37" y="52"/>
                  </a:lnTo>
                  <a:lnTo>
                    <a:pt x="37" y="52"/>
                  </a:lnTo>
                  <a:lnTo>
                    <a:pt x="37" y="52"/>
                  </a:lnTo>
                  <a:lnTo>
                    <a:pt x="37" y="52"/>
                  </a:lnTo>
                  <a:lnTo>
                    <a:pt x="12" y="52"/>
                  </a:lnTo>
                  <a:lnTo>
                    <a:pt x="12" y="52"/>
                  </a:lnTo>
                  <a:lnTo>
                    <a:pt x="0" y="52"/>
                  </a:lnTo>
                  <a:lnTo>
                    <a:pt x="0" y="52"/>
                  </a:lnTo>
                  <a:lnTo>
                    <a:pt x="0" y="52"/>
                  </a:lnTo>
                  <a:lnTo>
                    <a:pt x="0" y="52"/>
                  </a:lnTo>
                  <a:lnTo>
                    <a:pt x="0" y="52"/>
                  </a:lnTo>
                  <a:lnTo>
                    <a:pt x="0" y="31"/>
                  </a:lnTo>
                  <a:lnTo>
                    <a:pt x="12" y="1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09" name="Line 893"/>
            <p:cNvSpPr>
              <a:spLocks noChangeShapeType="1"/>
            </p:cNvSpPr>
            <p:nvPr/>
          </p:nvSpPr>
          <p:spPr bwMode="auto">
            <a:xfrm>
              <a:off x="3014" y="2539"/>
              <a:ext cx="25"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0" name="Line 894"/>
            <p:cNvSpPr>
              <a:spLocks noChangeShapeType="1"/>
            </p:cNvSpPr>
            <p:nvPr/>
          </p:nvSpPr>
          <p:spPr bwMode="auto">
            <a:xfrm>
              <a:off x="3039" y="261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1" name="Line 895"/>
            <p:cNvSpPr>
              <a:spLocks noChangeShapeType="1"/>
            </p:cNvSpPr>
            <p:nvPr/>
          </p:nvSpPr>
          <p:spPr bwMode="auto">
            <a:xfrm>
              <a:off x="3039" y="2612"/>
              <a:ext cx="3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2" name="Line 896"/>
            <p:cNvSpPr>
              <a:spLocks noChangeShapeType="1"/>
            </p:cNvSpPr>
            <p:nvPr/>
          </p:nvSpPr>
          <p:spPr bwMode="auto">
            <a:xfrm flipV="1">
              <a:off x="2503" y="2757"/>
              <a:ext cx="274"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3" name="Freeform 897"/>
            <p:cNvSpPr>
              <a:spLocks/>
            </p:cNvSpPr>
            <p:nvPr/>
          </p:nvSpPr>
          <p:spPr bwMode="auto">
            <a:xfrm>
              <a:off x="2653" y="2726"/>
              <a:ext cx="137" cy="104"/>
            </a:xfrm>
            <a:custGeom>
              <a:avLst/>
              <a:gdLst>
                <a:gd name="T0" fmla="*/ 0 w 137"/>
                <a:gd name="T1" fmla="*/ 0 h 104"/>
                <a:gd name="T2" fmla="*/ 137 w 137"/>
                <a:gd name="T3" fmla="*/ 31 h 104"/>
                <a:gd name="T4" fmla="*/ 25 w 137"/>
                <a:gd name="T5" fmla="*/ 104 h 104"/>
                <a:gd name="T6" fmla="*/ 62 w 137"/>
                <a:gd name="T7" fmla="*/ 41 h 104"/>
                <a:gd name="T8" fmla="*/ 0 w 137"/>
                <a:gd name="T9" fmla="*/ 0 h 104"/>
              </a:gdLst>
              <a:ahLst/>
              <a:cxnLst>
                <a:cxn ang="0">
                  <a:pos x="T0" y="T1"/>
                </a:cxn>
                <a:cxn ang="0">
                  <a:pos x="T2" y="T3"/>
                </a:cxn>
                <a:cxn ang="0">
                  <a:pos x="T4" y="T5"/>
                </a:cxn>
                <a:cxn ang="0">
                  <a:pos x="T6" y="T7"/>
                </a:cxn>
                <a:cxn ang="0">
                  <a:pos x="T8" y="T9"/>
                </a:cxn>
              </a:cxnLst>
              <a:rect l="0" t="0" r="r" b="b"/>
              <a:pathLst>
                <a:path w="137" h="104">
                  <a:moveTo>
                    <a:pt x="0" y="0"/>
                  </a:moveTo>
                  <a:lnTo>
                    <a:pt x="137" y="31"/>
                  </a:lnTo>
                  <a:lnTo>
                    <a:pt x="25" y="104"/>
                  </a:lnTo>
                  <a:lnTo>
                    <a:pt x="62"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4" name="Line 898"/>
            <p:cNvSpPr>
              <a:spLocks noChangeShapeType="1"/>
            </p:cNvSpPr>
            <p:nvPr/>
          </p:nvSpPr>
          <p:spPr bwMode="auto">
            <a:xfrm flipV="1">
              <a:off x="2104" y="2819"/>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5" name="Freeform 899"/>
            <p:cNvSpPr>
              <a:spLocks/>
            </p:cNvSpPr>
            <p:nvPr/>
          </p:nvSpPr>
          <p:spPr bwMode="auto">
            <a:xfrm>
              <a:off x="2241" y="2788"/>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6" name="Line 900"/>
            <p:cNvSpPr>
              <a:spLocks noChangeShapeType="1"/>
            </p:cNvSpPr>
            <p:nvPr/>
          </p:nvSpPr>
          <p:spPr bwMode="auto">
            <a:xfrm flipV="1">
              <a:off x="1692" y="2881"/>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7" name="Freeform 901"/>
            <p:cNvSpPr>
              <a:spLocks/>
            </p:cNvSpPr>
            <p:nvPr/>
          </p:nvSpPr>
          <p:spPr bwMode="auto">
            <a:xfrm>
              <a:off x="1829" y="2850"/>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8" name="Line 902"/>
            <p:cNvSpPr>
              <a:spLocks noChangeShapeType="1"/>
            </p:cNvSpPr>
            <p:nvPr/>
          </p:nvSpPr>
          <p:spPr bwMode="auto">
            <a:xfrm flipV="1">
              <a:off x="2877" y="2695"/>
              <a:ext cx="2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9" name="Freeform 903"/>
            <p:cNvSpPr>
              <a:spLocks/>
            </p:cNvSpPr>
            <p:nvPr/>
          </p:nvSpPr>
          <p:spPr bwMode="auto">
            <a:xfrm>
              <a:off x="3014" y="2664"/>
              <a:ext cx="150" cy="103"/>
            </a:xfrm>
            <a:custGeom>
              <a:avLst/>
              <a:gdLst>
                <a:gd name="T0" fmla="*/ 0 w 150"/>
                <a:gd name="T1" fmla="*/ 0 h 103"/>
                <a:gd name="T2" fmla="*/ 150 w 150"/>
                <a:gd name="T3" fmla="*/ 31 h 103"/>
                <a:gd name="T4" fmla="*/ 25 w 150"/>
                <a:gd name="T5" fmla="*/ 103 h 103"/>
                <a:gd name="T6" fmla="*/ 75 w 150"/>
                <a:gd name="T7" fmla="*/ 41 h 103"/>
                <a:gd name="T8" fmla="*/ 0 w 150"/>
                <a:gd name="T9" fmla="*/ 0 h 103"/>
              </a:gdLst>
              <a:ahLst/>
              <a:cxnLst>
                <a:cxn ang="0">
                  <a:pos x="T0" y="T1"/>
                </a:cxn>
                <a:cxn ang="0">
                  <a:pos x="T2" y="T3"/>
                </a:cxn>
                <a:cxn ang="0">
                  <a:pos x="T4" y="T5"/>
                </a:cxn>
                <a:cxn ang="0">
                  <a:pos x="T6" y="T7"/>
                </a:cxn>
                <a:cxn ang="0">
                  <a:pos x="T8" y="T9"/>
                </a:cxn>
              </a:cxnLst>
              <a:rect l="0" t="0" r="r" b="b"/>
              <a:pathLst>
                <a:path w="150" h="103">
                  <a:moveTo>
                    <a:pt x="0" y="0"/>
                  </a:moveTo>
                  <a:lnTo>
                    <a:pt x="150" y="31"/>
                  </a:lnTo>
                  <a:lnTo>
                    <a:pt x="25" y="103"/>
                  </a:lnTo>
                  <a:lnTo>
                    <a:pt x="75"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20" name="Rectangle 904"/>
            <p:cNvSpPr>
              <a:spLocks noChangeArrowheads="1"/>
            </p:cNvSpPr>
            <p:nvPr/>
          </p:nvSpPr>
          <p:spPr bwMode="auto">
            <a:xfrm>
              <a:off x="5996" y="2291"/>
              <a:ext cx="67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analysis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1" name="Rectangle 905"/>
            <p:cNvSpPr>
              <a:spLocks noChangeArrowheads="1"/>
            </p:cNvSpPr>
            <p:nvPr/>
          </p:nvSpPr>
          <p:spPr bwMode="auto">
            <a:xfrm>
              <a:off x="5996" y="2457"/>
              <a:ext cx="5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design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2" name="Rectangle 906"/>
            <p:cNvSpPr>
              <a:spLocks noChangeArrowheads="1"/>
            </p:cNvSpPr>
            <p:nvPr/>
          </p:nvSpPr>
          <p:spPr bwMode="auto">
            <a:xfrm>
              <a:off x="4499" y="3690"/>
              <a:ext cx="43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code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3" name="Rectangle 907"/>
            <p:cNvSpPr>
              <a:spLocks noChangeArrowheads="1"/>
            </p:cNvSpPr>
            <p:nvPr/>
          </p:nvSpPr>
          <p:spPr bwMode="auto">
            <a:xfrm>
              <a:off x="4499" y="3856"/>
              <a:ext cx="31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test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4" name="Rectangle 908"/>
            <p:cNvSpPr>
              <a:spLocks noChangeArrowheads="1"/>
            </p:cNvSpPr>
            <p:nvPr/>
          </p:nvSpPr>
          <p:spPr bwMode="auto">
            <a:xfrm>
              <a:off x="3513" y="1099"/>
              <a:ext cx="8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estimation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5" name="Rectangle 909"/>
            <p:cNvSpPr>
              <a:spLocks noChangeArrowheads="1"/>
            </p:cNvSpPr>
            <p:nvPr/>
          </p:nvSpPr>
          <p:spPr bwMode="auto">
            <a:xfrm>
              <a:off x="3513" y="1265"/>
              <a:ext cx="86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scheduling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6" name="Rectangle 910"/>
            <p:cNvSpPr>
              <a:spLocks noChangeArrowheads="1"/>
            </p:cNvSpPr>
            <p:nvPr/>
          </p:nvSpPr>
          <p:spPr bwMode="auto">
            <a:xfrm>
              <a:off x="3513" y="1431"/>
              <a:ext cx="9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risk analysis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916" name="Rectangle 2"/>
          <p:cNvSpPr>
            <a:spLocks noGrp="1" noChangeArrowheads="1"/>
          </p:cNvSpPr>
          <p:nvPr>
            <p:ph type="title"/>
          </p:nvPr>
        </p:nvSpPr>
        <p:spPr>
          <a:xfrm>
            <a:off x="609600" y="433745"/>
            <a:ext cx="10972800" cy="725142"/>
          </a:xfrm>
        </p:spPr>
        <p:txBody>
          <a:bodyPr>
            <a:noAutofit/>
          </a:bodyPr>
          <a:lstStyle/>
          <a:p>
            <a:pPr marL="541338" indent="-541338">
              <a:defRPr/>
            </a:pPr>
            <a:r>
              <a:rPr lang="en-MY" sz="2800" dirty="0"/>
              <a:t>5. Evolutionary Software Process Model: </a:t>
            </a:r>
            <a:br>
              <a:rPr lang="en-MY" sz="2800" dirty="0"/>
            </a:br>
            <a:r>
              <a:rPr lang="en-MY" sz="2800" dirty="0"/>
              <a:t>Spiral Model Example</a:t>
            </a:r>
            <a:endParaRPr sz="2800" dirty="0"/>
          </a:p>
        </p:txBody>
      </p:sp>
      <p:sp>
        <p:nvSpPr>
          <p:cNvPr id="8" name="Line Callout 1 7"/>
          <p:cNvSpPr/>
          <p:nvPr/>
        </p:nvSpPr>
        <p:spPr>
          <a:xfrm>
            <a:off x="7467600" y="1066800"/>
            <a:ext cx="2895600" cy="1219200"/>
          </a:xfrm>
          <a:prstGeom prst="borderCallout1">
            <a:avLst>
              <a:gd name="adj1" fmla="val 18750"/>
              <a:gd name="adj2" fmla="val -8333"/>
              <a:gd name="adj3" fmla="val 293393"/>
              <a:gd name="adj4" fmla="val -101088"/>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Present prototype &amp; get feedback from customer</a:t>
            </a:r>
          </a:p>
        </p:txBody>
      </p:sp>
    </p:spTree>
    <p:extLst>
      <p:ext uri="{BB962C8B-B14F-4D97-AF65-F5344CB8AC3E}">
        <p14:creationId xmlns:p14="http://schemas.microsoft.com/office/powerpoint/2010/main" val="35859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anim calcmode="discrete" valueType="clr">
                                      <p:cBhvr override="childStyle">
                                        <p:cTn id="7"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
                                        </p:tgtEl>
                                        <p:attrNameLst>
                                          <p:attrName>fillcolor</p:attrName>
                                        </p:attrNameLst>
                                      </p:cBhvr>
                                      <p:tavLst>
                                        <p:tav tm="0">
                                          <p:val>
                                            <p:clrVal>
                                              <a:schemeClr val="accent2"/>
                                            </p:clrVal>
                                          </p:val>
                                        </p:tav>
                                        <p:tav tm="50000">
                                          <p:val>
                                            <p:clrVal>
                                              <a:schemeClr val="hlink"/>
                                            </p:clrVal>
                                          </p:val>
                                        </p:tav>
                                      </p:tavLst>
                                    </p:anim>
                                    <p:set>
                                      <p:cBhvr>
                                        <p:cTn id="9" dur="8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5"/>
          <p:cNvSpPr>
            <a:spLocks noGrp="1"/>
          </p:cNvSpPr>
          <p:nvPr>
            <p:ph type="sldNum" sz="quarter" idx="12"/>
          </p:nvPr>
        </p:nvSpPr>
        <p:spPr bwMode="auto">
          <a:noFill/>
          <a:ln>
            <a:miter lim="800000"/>
            <a:headEnd/>
            <a:tailEnd/>
          </a:ln>
        </p:spPr>
        <p:txBody>
          <a:bodyPr/>
          <a:lstStyle/>
          <a:p>
            <a:fld id="{88DB3526-D103-4646-933F-88E2B07E43F6}" type="slidenum">
              <a:rPr lang="en-US" altLang="en-US" smtClean="0"/>
              <a:pPr/>
              <a:t>68</a:t>
            </a:fld>
            <a:endParaRPr lang="en-US" altLang="en-US"/>
          </a:p>
        </p:txBody>
      </p:sp>
      <p:sp>
        <p:nvSpPr>
          <p:cNvPr id="9" name="Rectangle 8"/>
          <p:cNvSpPr/>
          <p:nvPr/>
        </p:nvSpPr>
        <p:spPr>
          <a:xfrm>
            <a:off x="1524000" y="2743200"/>
            <a:ext cx="2057400" cy="4572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Communication</a:t>
            </a:r>
            <a:endParaRPr lang="en-MY" dirty="0"/>
          </a:p>
        </p:txBody>
      </p:sp>
      <p:grpSp>
        <p:nvGrpSpPr>
          <p:cNvPr id="2" name="Group 4"/>
          <p:cNvGrpSpPr>
            <a:grpSpLocks noChangeAspect="1"/>
          </p:cNvGrpSpPr>
          <p:nvPr/>
        </p:nvGrpSpPr>
        <p:grpSpPr bwMode="auto">
          <a:xfrm>
            <a:off x="1795462" y="1463675"/>
            <a:ext cx="8793163" cy="4954588"/>
            <a:chOff x="1131" y="922"/>
            <a:chExt cx="5539" cy="3121"/>
          </a:xfrm>
        </p:grpSpPr>
        <p:grpSp>
          <p:nvGrpSpPr>
            <p:cNvPr id="4" name="Group 205"/>
            <p:cNvGrpSpPr>
              <a:grpSpLocks/>
            </p:cNvGrpSpPr>
            <p:nvPr/>
          </p:nvGrpSpPr>
          <p:grpSpPr bwMode="auto">
            <a:xfrm>
              <a:off x="1330" y="1793"/>
              <a:ext cx="4429" cy="1679"/>
              <a:chOff x="1330" y="1793"/>
              <a:chExt cx="4429" cy="1679"/>
            </a:xfrm>
          </p:grpSpPr>
          <p:sp>
            <p:nvSpPr>
              <p:cNvPr id="50827" name="Line 5"/>
              <p:cNvSpPr>
                <a:spLocks noChangeShapeType="1"/>
              </p:cNvSpPr>
              <p:nvPr/>
            </p:nvSpPr>
            <p:spPr bwMode="auto">
              <a:xfrm>
                <a:off x="1330"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8" name="Line 6"/>
              <p:cNvSpPr>
                <a:spLocks noChangeShapeType="1"/>
              </p:cNvSpPr>
              <p:nvPr/>
            </p:nvSpPr>
            <p:spPr bwMode="auto">
              <a:xfrm>
                <a:off x="1343"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9" name="Line 7"/>
              <p:cNvSpPr>
                <a:spLocks noChangeShapeType="1"/>
              </p:cNvSpPr>
              <p:nvPr/>
            </p:nvSpPr>
            <p:spPr bwMode="auto">
              <a:xfrm>
                <a:off x="1343" y="2674"/>
                <a:ext cx="25"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0" name="Line 8"/>
              <p:cNvSpPr>
                <a:spLocks noChangeShapeType="1"/>
              </p:cNvSpPr>
              <p:nvPr/>
            </p:nvSpPr>
            <p:spPr bwMode="auto">
              <a:xfrm>
                <a:off x="1368"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1" name="Line 9"/>
              <p:cNvSpPr>
                <a:spLocks noChangeShapeType="1"/>
              </p:cNvSpPr>
              <p:nvPr/>
            </p:nvSpPr>
            <p:spPr bwMode="auto">
              <a:xfrm>
                <a:off x="1368" y="2767"/>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2" name="Line 10"/>
              <p:cNvSpPr>
                <a:spLocks noChangeShapeType="1"/>
              </p:cNvSpPr>
              <p:nvPr/>
            </p:nvSpPr>
            <p:spPr bwMode="auto">
              <a:xfrm>
                <a:off x="1430"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3" name="Line 11"/>
              <p:cNvSpPr>
                <a:spLocks noChangeShapeType="1"/>
              </p:cNvSpPr>
              <p:nvPr/>
            </p:nvSpPr>
            <p:spPr bwMode="auto">
              <a:xfrm>
                <a:off x="1430"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4" name="Line 12"/>
              <p:cNvSpPr>
                <a:spLocks noChangeShapeType="1"/>
              </p:cNvSpPr>
              <p:nvPr/>
            </p:nvSpPr>
            <p:spPr bwMode="auto">
              <a:xfrm>
                <a:off x="1505"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5" name="Line 13"/>
              <p:cNvSpPr>
                <a:spLocks noChangeShapeType="1"/>
              </p:cNvSpPr>
              <p:nvPr/>
            </p:nvSpPr>
            <p:spPr bwMode="auto">
              <a:xfrm>
                <a:off x="1505"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6" name="Line 14"/>
              <p:cNvSpPr>
                <a:spLocks noChangeShapeType="1"/>
              </p:cNvSpPr>
              <p:nvPr/>
            </p:nvSpPr>
            <p:spPr bwMode="auto">
              <a:xfrm>
                <a:off x="1592"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7" name="Line 15"/>
              <p:cNvSpPr>
                <a:spLocks noChangeShapeType="1"/>
              </p:cNvSpPr>
              <p:nvPr/>
            </p:nvSpPr>
            <p:spPr bwMode="auto">
              <a:xfrm>
                <a:off x="1592" y="3016"/>
                <a:ext cx="11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8" name="Line 16"/>
              <p:cNvSpPr>
                <a:spLocks noChangeShapeType="1"/>
              </p:cNvSpPr>
              <p:nvPr/>
            </p:nvSpPr>
            <p:spPr bwMode="auto">
              <a:xfrm>
                <a:off x="170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9" name="Line 17"/>
              <p:cNvSpPr>
                <a:spLocks noChangeShapeType="1"/>
              </p:cNvSpPr>
              <p:nvPr/>
            </p:nvSpPr>
            <p:spPr bwMode="auto">
              <a:xfrm>
                <a:off x="1705" y="3089"/>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0" name="Line 18"/>
              <p:cNvSpPr>
                <a:spLocks noChangeShapeType="1"/>
              </p:cNvSpPr>
              <p:nvPr/>
            </p:nvSpPr>
            <p:spPr bwMode="auto">
              <a:xfrm>
                <a:off x="1829"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1" name="Line 19"/>
              <p:cNvSpPr>
                <a:spLocks noChangeShapeType="1"/>
              </p:cNvSpPr>
              <p:nvPr/>
            </p:nvSpPr>
            <p:spPr bwMode="auto">
              <a:xfrm>
                <a:off x="1829" y="3151"/>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2" name="Line 20"/>
              <p:cNvSpPr>
                <a:spLocks noChangeShapeType="1"/>
              </p:cNvSpPr>
              <p:nvPr/>
            </p:nvSpPr>
            <p:spPr bwMode="auto">
              <a:xfrm>
                <a:off x="1979"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3" name="Line 21"/>
              <p:cNvSpPr>
                <a:spLocks noChangeShapeType="1"/>
              </p:cNvSpPr>
              <p:nvPr/>
            </p:nvSpPr>
            <p:spPr bwMode="auto">
              <a:xfrm>
                <a:off x="1979"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4" name="Line 22"/>
              <p:cNvSpPr>
                <a:spLocks noChangeShapeType="1"/>
              </p:cNvSpPr>
              <p:nvPr/>
            </p:nvSpPr>
            <p:spPr bwMode="auto">
              <a:xfrm>
                <a:off x="2303"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5" name="Line 23"/>
              <p:cNvSpPr>
                <a:spLocks noChangeShapeType="1"/>
              </p:cNvSpPr>
              <p:nvPr/>
            </p:nvSpPr>
            <p:spPr bwMode="auto">
              <a:xfrm>
                <a:off x="2303" y="3327"/>
                <a:ext cx="3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6" name="Line 24"/>
              <p:cNvSpPr>
                <a:spLocks noChangeShapeType="1"/>
              </p:cNvSpPr>
              <p:nvPr/>
            </p:nvSpPr>
            <p:spPr bwMode="auto">
              <a:xfrm>
                <a:off x="2678"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7" name="Line 25"/>
              <p:cNvSpPr>
                <a:spLocks noChangeShapeType="1"/>
              </p:cNvSpPr>
              <p:nvPr/>
            </p:nvSpPr>
            <p:spPr bwMode="auto">
              <a:xfrm>
                <a:off x="2678" y="3410"/>
                <a:ext cx="424"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8" name="Line 26"/>
              <p:cNvSpPr>
                <a:spLocks noChangeShapeType="1"/>
              </p:cNvSpPr>
              <p:nvPr/>
            </p:nvSpPr>
            <p:spPr bwMode="auto">
              <a:xfrm>
                <a:off x="3102"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9" name="Line 27"/>
              <p:cNvSpPr>
                <a:spLocks noChangeShapeType="1"/>
              </p:cNvSpPr>
              <p:nvPr/>
            </p:nvSpPr>
            <p:spPr bwMode="auto">
              <a:xfrm>
                <a:off x="3102" y="3462"/>
                <a:ext cx="436"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0" name="Line 28"/>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1" name="Line 29"/>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2" name="Line 30"/>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3" name="Line 31"/>
              <p:cNvSpPr>
                <a:spLocks noChangeShapeType="1"/>
              </p:cNvSpPr>
              <p:nvPr/>
            </p:nvSpPr>
            <p:spPr bwMode="auto">
              <a:xfrm flipV="1">
                <a:off x="3538" y="3462"/>
                <a:ext cx="44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4" name="Line 32"/>
              <p:cNvSpPr>
                <a:spLocks noChangeShapeType="1"/>
              </p:cNvSpPr>
              <p:nvPr/>
            </p:nvSpPr>
            <p:spPr bwMode="auto">
              <a:xfrm>
                <a:off x="3987"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5" name="Line 33"/>
              <p:cNvSpPr>
                <a:spLocks noChangeShapeType="1"/>
              </p:cNvSpPr>
              <p:nvPr/>
            </p:nvSpPr>
            <p:spPr bwMode="auto">
              <a:xfrm flipV="1">
                <a:off x="3987" y="3410"/>
                <a:ext cx="4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6" name="Line 34"/>
              <p:cNvSpPr>
                <a:spLocks noChangeShapeType="1"/>
              </p:cNvSpPr>
              <p:nvPr/>
            </p:nvSpPr>
            <p:spPr bwMode="auto">
              <a:xfrm>
                <a:off x="4412"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7" name="Line 35"/>
              <p:cNvSpPr>
                <a:spLocks noChangeShapeType="1"/>
              </p:cNvSpPr>
              <p:nvPr/>
            </p:nvSpPr>
            <p:spPr bwMode="auto">
              <a:xfrm flipV="1">
                <a:off x="4412" y="3327"/>
                <a:ext cx="3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8" name="Line 36"/>
              <p:cNvSpPr>
                <a:spLocks noChangeShapeType="1"/>
              </p:cNvSpPr>
              <p:nvPr/>
            </p:nvSpPr>
            <p:spPr bwMode="auto">
              <a:xfrm>
                <a:off x="4786"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9" name="Line 37"/>
              <p:cNvSpPr>
                <a:spLocks noChangeShapeType="1"/>
              </p:cNvSpPr>
              <p:nvPr/>
            </p:nvSpPr>
            <p:spPr bwMode="auto">
              <a:xfrm flipV="1">
                <a:off x="4786"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0" name="Line 38"/>
              <p:cNvSpPr>
                <a:spLocks noChangeShapeType="1"/>
              </p:cNvSpPr>
              <p:nvPr/>
            </p:nvSpPr>
            <p:spPr bwMode="auto">
              <a:xfrm>
                <a:off x="511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1" name="Line 39"/>
              <p:cNvSpPr>
                <a:spLocks noChangeShapeType="1"/>
              </p:cNvSpPr>
              <p:nvPr/>
            </p:nvSpPr>
            <p:spPr bwMode="auto">
              <a:xfrm flipV="1">
                <a:off x="5110" y="3151"/>
                <a:ext cx="1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2" name="Line 40"/>
              <p:cNvSpPr>
                <a:spLocks noChangeShapeType="1"/>
              </p:cNvSpPr>
              <p:nvPr/>
            </p:nvSpPr>
            <p:spPr bwMode="auto">
              <a:xfrm>
                <a:off x="5247"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3" name="Line 41"/>
              <p:cNvSpPr>
                <a:spLocks noChangeShapeType="1"/>
              </p:cNvSpPr>
              <p:nvPr/>
            </p:nvSpPr>
            <p:spPr bwMode="auto">
              <a:xfrm flipV="1">
                <a:off x="5247" y="3089"/>
                <a:ext cx="1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4" name="Line 42"/>
              <p:cNvSpPr>
                <a:spLocks noChangeShapeType="1"/>
              </p:cNvSpPr>
              <p:nvPr/>
            </p:nvSpPr>
            <p:spPr bwMode="auto">
              <a:xfrm>
                <a:off x="538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5" name="Line 43"/>
              <p:cNvSpPr>
                <a:spLocks noChangeShapeType="1"/>
              </p:cNvSpPr>
              <p:nvPr/>
            </p:nvSpPr>
            <p:spPr bwMode="auto">
              <a:xfrm flipV="1">
                <a:off x="5385" y="3016"/>
                <a:ext cx="1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6" name="Line 44"/>
              <p:cNvSpPr>
                <a:spLocks noChangeShapeType="1"/>
              </p:cNvSpPr>
              <p:nvPr/>
            </p:nvSpPr>
            <p:spPr bwMode="auto">
              <a:xfrm>
                <a:off x="5497"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7" name="Line 45"/>
              <p:cNvSpPr>
                <a:spLocks noChangeShapeType="1"/>
              </p:cNvSpPr>
              <p:nvPr/>
            </p:nvSpPr>
            <p:spPr bwMode="auto">
              <a:xfrm flipV="1">
                <a:off x="5497"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8" name="Line 46"/>
              <p:cNvSpPr>
                <a:spLocks noChangeShapeType="1"/>
              </p:cNvSpPr>
              <p:nvPr/>
            </p:nvSpPr>
            <p:spPr bwMode="auto">
              <a:xfrm>
                <a:off x="5584"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9" name="Line 47"/>
              <p:cNvSpPr>
                <a:spLocks noChangeShapeType="1"/>
              </p:cNvSpPr>
              <p:nvPr/>
            </p:nvSpPr>
            <p:spPr bwMode="auto">
              <a:xfrm flipV="1">
                <a:off x="5584"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0" name="Line 48"/>
              <p:cNvSpPr>
                <a:spLocks noChangeShapeType="1"/>
              </p:cNvSpPr>
              <p:nvPr/>
            </p:nvSpPr>
            <p:spPr bwMode="auto">
              <a:xfrm>
                <a:off x="5659"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1" name="Line 49"/>
              <p:cNvSpPr>
                <a:spLocks noChangeShapeType="1"/>
              </p:cNvSpPr>
              <p:nvPr/>
            </p:nvSpPr>
            <p:spPr bwMode="auto">
              <a:xfrm flipV="1">
                <a:off x="5659" y="2767"/>
                <a:ext cx="50"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2" name="Line 50"/>
              <p:cNvSpPr>
                <a:spLocks noChangeShapeType="1"/>
              </p:cNvSpPr>
              <p:nvPr/>
            </p:nvSpPr>
            <p:spPr bwMode="auto">
              <a:xfrm>
                <a:off x="5709"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3" name="Line 51"/>
              <p:cNvSpPr>
                <a:spLocks noChangeShapeType="1"/>
              </p:cNvSpPr>
              <p:nvPr/>
            </p:nvSpPr>
            <p:spPr bwMode="auto">
              <a:xfrm flipV="1">
                <a:off x="5709" y="2674"/>
                <a:ext cx="3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4" name="Line 52"/>
              <p:cNvSpPr>
                <a:spLocks noChangeShapeType="1"/>
              </p:cNvSpPr>
              <p:nvPr/>
            </p:nvSpPr>
            <p:spPr bwMode="auto">
              <a:xfrm>
                <a:off x="5746"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5" name="Line 53"/>
              <p:cNvSpPr>
                <a:spLocks noChangeShapeType="1"/>
              </p:cNvSpPr>
              <p:nvPr/>
            </p:nvSpPr>
            <p:spPr bwMode="auto">
              <a:xfrm flipV="1">
                <a:off x="5746"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6" name="Line 54"/>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7" name="Line 55"/>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8" name="Line 56"/>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9" name="Line 57"/>
              <p:cNvSpPr>
                <a:spLocks noChangeShapeType="1"/>
              </p:cNvSpPr>
              <p:nvPr/>
            </p:nvSpPr>
            <p:spPr bwMode="auto">
              <a:xfrm flipH="1" flipV="1">
                <a:off x="5746" y="2508"/>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0" name="Line 58"/>
              <p:cNvSpPr>
                <a:spLocks noChangeShapeType="1"/>
              </p:cNvSpPr>
              <p:nvPr/>
            </p:nvSpPr>
            <p:spPr bwMode="auto">
              <a:xfrm>
                <a:off x="5746"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1" name="Line 59"/>
              <p:cNvSpPr>
                <a:spLocks noChangeShapeType="1"/>
              </p:cNvSpPr>
              <p:nvPr/>
            </p:nvSpPr>
            <p:spPr bwMode="auto">
              <a:xfrm flipH="1" flipV="1">
                <a:off x="5721"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2" name="Line 60"/>
              <p:cNvSpPr>
                <a:spLocks noChangeShapeType="1"/>
              </p:cNvSpPr>
              <p:nvPr/>
            </p:nvSpPr>
            <p:spPr bwMode="auto">
              <a:xfrm>
                <a:off x="5721"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3" name="Line 61"/>
              <p:cNvSpPr>
                <a:spLocks noChangeShapeType="1"/>
              </p:cNvSpPr>
              <p:nvPr/>
            </p:nvSpPr>
            <p:spPr bwMode="auto">
              <a:xfrm flipH="1" flipV="1">
                <a:off x="5671"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4" name="Line 62"/>
              <p:cNvSpPr>
                <a:spLocks noChangeShapeType="1"/>
              </p:cNvSpPr>
              <p:nvPr/>
            </p:nvSpPr>
            <p:spPr bwMode="auto">
              <a:xfrm>
                <a:off x="5671"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5" name="Line 63"/>
              <p:cNvSpPr>
                <a:spLocks noChangeShapeType="1"/>
              </p:cNvSpPr>
              <p:nvPr/>
            </p:nvSpPr>
            <p:spPr bwMode="auto">
              <a:xfrm flipH="1" flipV="1">
                <a:off x="5609" y="2280"/>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6" name="Line 64"/>
              <p:cNvSpPr>
                <a:spLocks noChangeShapeType="1"/>
              </p:cNvSpPr>
              <p:nvPr/>
            </p:nvSpPr>
            <p:spPr bwMode="auto">
              <a:xfrm>
                <a:off x="5609"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7" name="Line 65"/>
              <p:cNvSpPr>
                <a:spLocks noChangeShapeType="1"/>
              </p:cNvSpPr>
              <p:nvPr/>
            </p:nvSpPr>
            <p:spPr bwMode="auto">
              <a:xfrm flipH="1" flipV="1">
                <a:off x="5522"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8" name="Line 66"/>
              <p:cNvSpPr>
                <a:spLocks noChangeShapeType="1"/>
              </p:cNvSpPr>
              <p:nvPr/>
            </p:nvSpPr>
            <p:spPr bwMode="auto">
              <a:xfrm>
                <a:off x="5522"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9" name="Line 67"/>
              <p:cNvSpPr>
                <a:spLocks noChangeShapeType="1"/>
              </p:cNvSpPr>
              <p:nvPr/>
            </p:nvSpPr>
            <p:spPr bwMode="auto">
              <a:xfrm flipH="1" flipV="1">
                <a:off x="5422"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0" name="Line 68"/>
              <p:cNvSpPr>
                <a:spLocks noChangeShapeType="1"/>
              </p:cNvSpPr>
              <p:nvPr/>
            </p:nvSpPr>
            <p:spPr bwMode="auto">
              <a:xfrm>
                <a:off x="5422"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1" name="Line 69"/>
              <p:cNvSpPr>
                <a:spLocks noChangeShapeType="1"/>
              </p:cNvSpPr>
              <p:nvPr/>
            </p:nvSpPr>
            <p:spPr bwMode="auto">
              <a:xfrm flipH="1" flipV="1">
                <a:off x="5310"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2" name="Line 70"/>
              <p:cNvSpPr>
                <a:spLocks noChangeShapeType="1"/>
              </p:cNvSpPr>
              <p:nvPr/>
            </p:nvSpPr>
            <p:spPr bwMode="auto">
              <a:xfrm>
                <a:off x="5310"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3" name="Line 71"/>
              <p:cNvSpPr>
                <a:spLocks noChangeShapeType="1"/>
              </p:cNvSpPr>
              <p:nvPr/>
            </p:nvSpPr>
            <p:spPr bwMode="auto">
              <a:xfrm flipH="1" flipV="1">
                <a:off x="5185"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4" name="Line 72"/>
              <p:cNvSpPr>
                <a:spLocks noChangeShapeType="1"/>
              </p:cNvSpPr>
              <p:nvPr/>
            </p:nvSpPr>
            <p:spPr bwMode="auto">
              <a:xfrm>
                <a:off x="5185"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5" name="Line 73"/>
              <p:cNvSpPr>
                <a:spLocks noChangeShapeType="1"/>
              </p:cNvSpPr>
              <p:nvPr/>
            </p:nvSpPr>
            <p:spPr bwMode="auto">
              <a:xfrm flipH="1" flipV="1">
                <a:off x="4886" y="1928"/>
                <a:ext cx="299"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6" name="Line 74"/>
              <p:cNvSpPr>
                <a:spLocks noChangeShapeType="1"/>
              </p:cNvSpPr>
              <p:nvPr/>
            </p:nvSpPr>
            <p:spPr bwMode="auto">
              <a:xfrm>
                <a:off x="4886"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7" name="Line 75"/>
              <p:cNvSpPr>
                <a:spLocks noChangeShapeType="1"/>
              </p:cNvSpPr>
              <p:nvPr/>
            </p:nvSpPr>
            <p:spPr bwMode="auto">
              <a:xfrm flipH="1" flipV="1">
                <a:off x="4549" y="1855"/>
                <a:ext cx="3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8" name="Line 76"/>
              <p:cNvSpPr>
                <a:spLocks noChangeShapeType="1"/>
              </p:cNvSpPr>
              <p:nvPr/>
            </p:nvSpPr>
            <p:spPr bwMode="auto">
              <a:xfrm>
                <a:off x="4549"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9" name="Line 77"/>
              <p:cNvSpPr>
                <a:spLocks noChangeShapeType="1"/>
              </p:cNvSpPr>
              <p:nvPr/>
            </p:nvSpPr>
            <p:spPr bwMode="auto">
              <a:xfrm flipH="1" flipV="1">
                <a:off x="4187" y="1814"/>
                <a:ext cx="3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0" name="Line 78"/>
              <p:cNvSpPr>
                <a:spLocks noChangeShapeType="1"/>
              </p:cNvSpPr>
              <p:nvPr/>
            </p:nvSpPr>
            <p:spPr bwMode="auto">
              <a:xfrm>
                <a:off x="4187"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1" name="Line 79"/>
              <p:cNvSpPr>
                <a:spLocks noChangeShapeType="1"/>
              </p:cNvSpPr>
              <p:nvPr/>
            </p:nvSpPr>
            <p:spPr bwMode="auto">
              <a:xfrm flipH="1" flipV="1">
                <a:off x="3788"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2" name="Line 80"/>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3" name="Line 81"/>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4" name="Line 82"/>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5" name="Line 83"/>
              <p:cNvSpPr>
                <a:spLocks noChangeShapeType="1"/>
              </p:cNvSpPr>
              <p:nvPr/>
            </p:nvSpPr>
            <p:spPr bwMode="auto">
              <a:xfrm flipH="1">
                <a:off x="3389"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6" name="Line 84"/>
              <p:cNvSpPr>
                <a:spLocks noChangeShapeType="1"/>
              </p:cNvSpPr>
              <p:nvPr/>
            </p:nvSpPr>
            <p:spPr bwMode="auto">
              <a:xfrm>
                <a:off x="3389"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7" name="Line 85"/>
              <p:cNvSpPr>
                <a:spLocks noChangeShapeType="1"/>
              </p:cNvSpPr>
              <p:nvPr/>
            </p:nvSpPr>
            <p:spPr bwMode="auto">
              <a:xfrm flipH="1">
                <a:off x="3014" y="1814"/>
                <a:ext cx="37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8" name="Line 86"/>
              <p:cNvSpPr>
                <a:spLocks noChangeShapeType="1"/>
              </p:cNvSpPr>
              <p:nvPr/>
            </p:nvSpPr>
            <p:spPr bwMode="auto">
              <a:xfrm>
                <a:off x="3014"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9" name="Line 87"/>
              <p:cNvSpPr>
                <a:spLocks noChangeShapeType="1"/>
              </p:cNvSpPr>
              <p:nvPr/>
            </p:nvSpPr>
            <p:spPr bwMode="auto">
              <a:xfrm flipH="1">
                <a:off x="2678" y="1855"/>
                <a:ext cx="336"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0" name="Line 88"/>
              <p:cNvSpPr>
                <a:spLocks noChangeShapeType="1"/>
              </p:cNvSpPr>
              <p:nvPr/>
            </p:nvSpPr>
            <p:spPr bwMode="auto">
              <a:xfrm>
                <a:off x="2678"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1" name="Line 89"/>
              <p:cNvSpPr>
                <a:spLocks noChangeShapeType="1"/>
              </p:cNvSpPr>
              <p:nvPr/>
            </p:nvSpPr>
            <p:spPr bwMode="auto">
              <a:xfrm flipH="1">
                <a:off x="2391" y="1928"/>
                <a:ext cx="287"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2" name="Line 90"/>
              <p:cNvSpPr>
                <a:spLocks noChangeShapeType="1"/>
              </p:cNvSpPr>
              <p:nvPr/>
            </p:nvSpPr>
            <p:spPr bwMode="auto">
              <a:xfrm>
                <a:off x="2391"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3" name="Line 91"/>
              <p:cNvSpPr>
                <a:spLocks noChangeShapeType="1"/>
              </p:cNvSpPr>
              <p:nvPr/>
            </p:nvSpPr>
            <p:spPr bwMode="auto">
              <a:xfrm flipH="1">
                <a:off x="2266"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4" name="Line 92"/>
              <p:cNvSpPr>
                <a:spLocks noChangeShapeType="1"/>
              </p:cNvSpPr>
              <p:nvPr/>
            </p:nvSpPr>
            <p:spPr bwMode="auto">
              <a:xfrm>
                <a:off x="2266"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5" name="Line 93"/>
              <p:cNvSpPr>
                <a:spLocks noChangeShapeType="1"/>
              </p:cNvSpPr>
              <p:nvPr/>
            </p:nvSpPr>
            <p:spPr bwMode="auto">
              <a:xfrm flipH="1">
                <a:off x="2154"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6" name="Line 94"/>
              <p:cNvSpPr>
                <a:spLocks noChangeShapeType="1"/>
              </p:cNvSpPr>
              <p:nvPr/>
            </p:nvSpPr>
            <p:spPr bwMode="auto">
              <a:xfrm>
                <a:off x="2154"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7" name="Line 95"/>
              <p:cNvSpPr>
                <a:spLocks noChangeShapeType="1"/>
              </p:cNvSpPr>
              <p:nvPr/>
            </p:nvSpPr>
            <p:spPr bwMode="auto">
              <a:xfrm flipH="1">
                <a:off x="2054"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8" name="Line 96"/>
              <p:cNvSpPr>
                <a:spLocks noChangeShapeType="1"/>
              </p:cNvSpPr>
              <p:nvPr/>
            </p:nvSpPr>
            <p:spPr bwMode="auto">
              <a:xfrm>
                <a:off x="2054"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9" name="Line 97"/>
              <p:cNvSpPr>
                <a:spLocks noChangeShapeType="1"/>
              </p:cNvSpPr>
              <p:nvPr/>
            </p:nvSpPr>
            <p:spPr bwMode="auto">
              <a:xfrm flipH="1">
                <a:off x="1967"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0" name="Line 98"/>
              <p:cNvSpPr>
                <a:spLocks noChangeShapeType="1"/>
              </p:cNvSpPr>
              <p:nvPr/>
            </p:nvSpPr>
            <p:spPr bwMode="auto">
              <a:xfrm>
                <a:off x="1967"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1" name="Line 99"/>
              <p:cNvSpPr>
                <a:spLocks noChangeShapeType="1"/>
              </p:cNvSpPr>
              <p:nvPr/>
            </p:nvSpPr>
            <p:spPr bwMode="auto">
              <a:xfrm flipH="1">
                <a:off x="1904" y="2280"/>
                <a:ext cx="6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2" name="Line 100"/>
              <p:cNvSpPr>
                <a:spLocks noChangeShapeType="1"/>
              </p:cNvSpPr>
              <p:nvPr/>
            </p:nvSpPr>
            <p:spPr bwMode="auto">
              <a:xfrm>
                <a:off x="1904"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3" name="Line 101"/>
              <p:cNvSpPr>
                <a:spLocks noChangeShapeType="1"/>
              </p:cNvSpPr>
              <p:nvPr/>
            </p:nvSpPr>
            <p:spPr bwMode="auto">
              <a:xfrm flipH="1">
                <a:off x="1854"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4" name="Line 102"/>
              <p:cNvSpPr>
                <a:spLocks noChangeShapeType="1"/>
              </p:cNvSpPr>
              <p:nvPr/>
            </p:nvSpPr>
            <p:spPr bwMode="auto">
              <a:xfrm>
                <a:off x="1854"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5" name="Line 103"/>
              <p:cNvSpPr>
                <a:spLocks noChangeShapeType="1"/>
              </p:cNvSpPr>
              <p:nvPr/>
            </p:nvSpPr>
            <p:spPr bwMode="auto">
              <a:xfrm flipH="1">
                <a:off x="1829"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6" name="Line 104"/>
              <p:cNvSpPr>
                <a:spLocks noChangeShapeType="1"/>
              </p:cNvSpPr>
              <p:nvPr/>
            </p:nvSpPr>
            <p:spPr bwMode="auto">
              <a:xfrm>
                <a:off x="1829"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7" name="Line 105"/>
              <p:cNvSpPr>
                <a:spLocks noChangeShapeType="1"/>
              </p:cNvSpPr>
              <p:nvPr/>
            </p:nvSpPr>
            <p:spPr bwMode="auto">
              <a:xfrm flipH="1">
                <a:off x="1817" y="2508"/>
                <a:ext cx="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8" name="Line 106"/>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9" name="Line 107"/>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0" name="Line 108"/>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1" name="Line 109"/>
              <p:cNvSpPr>
                <a:spLocks noChangeShapeType="1"/>
              </p:cNvSpPr>
              <p:nvPr/>
            </p:nvSpPr>
            <p:spPr bwMode="auto">
              <a:xfrm>
                <a:off x="1817" y="2591"/>
                <a:ext cx="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2" name="Line 110"/>
              <p:cNvSpPr>
                <a:spLocks noChangeShapeType="1"/>
              </p:cNvSpPr>
              <p:nvPr/>
            </p:nvSpPr>
            <p:spPr bwMode="auto">
              <a:xfrm>
                <a:off x="182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3" name="Line 111"/>
              <p:cNvSpPr>
                <a:spLocks noChangeShapeType="1"/>
              </p:cNvSpPr>
              <p:nvPr/>
            </p:nvSpPr>
            <p:spPr bwMode="auto">
              <a:xfrm>
                <a:off x="1829" y="2664"/>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4" name="Line 112"/>
              <p:cNvSpPr>
                <a:spLocks noChangeShapeType="1"/>
              </p:cNvSpPr>
              <p:nvPr/>
            </p:nvSpPr>
            <p:spPr bwMode="auto">
              <a:xfrm>
                <a:off x="1854"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5" name="Line 113"/>
              <p:cNvSpPr>
                <a:spLocks noChangeShapeType="1"/>
              </p:cNvSpPr>
              <p:nvPr/>
            </p:nvSpPr>
            <p:spPr bwMode="auto">
              <a:xfrm>
                <a:off x="1854" y="2736"/>
                <a:ext cx="5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6" name="Line 114"/>
              <p:cNvSpPr>
                <a:spLocks noChangeShapeType="1"/>
              </p:cNvSpPr>
              <p:nvPr/>
            </p:nvSpPr>
            <p:spPr bwMode="auto">
              <a:xfrm>
                <a:off x="1904"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7" name="Line 115"/>
              <p:cNvSpPr>
                <a:spLocks noChangeShapeType="1"/>
              </p:cNvSpPr>
              <p:nvPr/>
            </p:nvSpPr>
            <p:spPr bwMode="auto">
              <a:xfrm>
                <a:off x="1904" y="2809"/>
                <a:ext cx="6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8" name="Line 116"/>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9" name="Line 117"/>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0" name="Line 118"/>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1" name="Line 119"/>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2" name="Line 120"/>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3" name="Line 121"/>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4" name="Line 122"/>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5" name="Line 123"/>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6" name="Line 124"/>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7" name="Line 125"/>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8" name="Line 126"/>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9" name="Line 127"/>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0" name="Line 128"/>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1" name="Line 129"/>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2" name="Line 130"/>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3" name="Line 131"/>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4" name="Line 132"/>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5" name="Line 133"/>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6" name="Line 134"/>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7" name="Line 135"/>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8" name="Line 136"/>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9" name="Line 137"/>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0" name="Line 138"/>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1" name="Line 139"/>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2" name="Line 140"/>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3" name="Line 141"/>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4" name="Line 142"/>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5" name="Line 143"/>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6" name="Line 144"/>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7" name="Line 145"/>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8" name="Line 146"/>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9" name="Line 147"/>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0" name="Line 148"/>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1" name="Line 149"/>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2" name="Line 150"/>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3" name="Line 151"/>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4" name="Line 152"/>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5" name="Line 153"/>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6" name="Line 154"/>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7" name="Line 155"/>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8" name="Line 156"/>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9" name="Line 157"/>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0" name="Line 158"/>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1" name="Line 159"/>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2" name="Line 160"/>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3" name="Line 161"/>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4" name="Line 162"/>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5" name="Line 163"/>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6" name="Line 164"/>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7" name="Line 165"/>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8" name="Line 166"/>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9" name="Line 167"/>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0" name="Line 168"/>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1" name="Line 169"/>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2" name="Line 170"/>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3" name="Line 171"/>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4" name="Line 172"/>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5" name="Line 173"/>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6" name="Line 174"/>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7" name="Line 175"/>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8" name="Line 176"/>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9" name="Line 177"/>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0" name="Line 178"/>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1" name="Line 179"/>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2" name="Line 180"/>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3" name="Line 181"/>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4" name="Line 182"/>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5" name="Line 183"/>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6" name="Line 184"/>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7" name="Line 185"/>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8" name="Line 186"/>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9" name="Line 187"/>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0" name="Line 188"/>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1" name="Line 189"/>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2" name="Line 190"/>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3" name="Line 191"/>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4" name="Line 192"/>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5" name="Line 193"/>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6" name="Line 194"/>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7" name="Line 195"/>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8" name="Line 196"/>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9" name="Line 197"/>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0" name="Line 198"/>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1" name="Line 199"/>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2" name="Line 200"/>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3" name="Line 201"/>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4" name="Line 202"/>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5" name="Line 203"/>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6" name="Line 204"/>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5" name="Group 406"/>
            <p:cNvGrpSpPr>
              <a:grpSpLocks/>
            </p:cNvGrpSpPr>
            <p:nvPr/>
          </p:nvGrpSpPr>
          <p:grpSpPr bwMode="auto">
            <a:xfrm>
              <a:off x="1967" y="1938"/>
              <a:ext cx="3492" cy="1379"/>
              <a:chOff x="1967" y="1938"/>
              <a:chExt cx="3492" cy="1379"/>
            </a:xfrm>
          </p:grpSpPr>
          <p:sp>
            <p:nvSpPr>
              <p:cNvPr id="50627" name="Line 206"/>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8" name="Line 207"/>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9" name="Line 208"/>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0" name="Line 209"/>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1" name="Line 210"/>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2" name="Line 211"/>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3" name="Line 212"/>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4" name="Line 213"/>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5" name="Line 214"/>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6" name="Line 215"/>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7" name="Line 216"/>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8" name="Line 217"/>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9" name="Line 218"/>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0" name="Line 219"/>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1" name="Line 22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2" name="Line 22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3" name="Line 22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4" name="Line 22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5" name="Line 22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6" name="Line 22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7" name="Line 22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8" name="Line 22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9" name="Line 22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0" name="Line 22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1" name="Line 23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2" name="Line 23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3" name="Line 23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4" name="Line 23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5" name="Line 23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6" name="Line 23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7" name="Line 23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8" name="Line 23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9" name="Line 23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0" name="Line 23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1" name="Line 24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2" name="Line 24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3" name="Line 24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4" name="Line 24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5" name="Line 24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6" name="Line 24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7" name="Line 24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8" name="Line 24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9" name="Line 24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0" name="Line 24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1" name="Line 25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2" name="Line 25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3" name="Line 25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4" name="Line 25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5" name="Line 25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6" name="Line 25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7" name="Line 25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8" name="Line 25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9" name="Line 258"/>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0" name="Line 259"/>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1" name="Line 260"/>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2" name="Line 26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3" name="Line 26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4" name="Line 26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5" name="Line 264"/>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6" name="Line 265"/>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7" name="Line 266"/>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8" name="Line 26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9" name="Line 26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0" name="Line 26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1" name="Line 27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2" name="Line 27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3" name="Line 27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4" name="Line 27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5" name="Line 27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6" name="Line 27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7" name="Line 27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8" name="Line 27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9" name="Line 27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0" name="Line 27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1" name="Line 28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2" name="Line 28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3" name="Line 282"/>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4" name="Line 283"/>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5" name="Line 284"/>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6" name="Line 28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7" name="Line 28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8" name="Line 28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9" name="Line 28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0" name="Line 28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1" name="Line 29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2" name="Line 29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3" name="Line 29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4" name="Line 29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5" name="Line 29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6" name="Line 29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7" name="Line 29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8" name="Line 29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9" name="Line 29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0" name="Line 29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1" name="Line 30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2" name="Line 30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3" name="Line 30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4" name="Line 30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5" name="Line 30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6" name="Line 30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7" name="Line 30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8" name="Line 30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9" name="Line 30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0" name="Line 30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1" name="Line 31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2" name="Line 31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3" name="Line 31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4" name="Line 31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5" name="Line 31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6" name="Line 31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7" name="Line 31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8" name="Line 31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9" name="Line 31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0" name="Line 31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1" name="Line 32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2" name="Line 32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3" name="Line 32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4" name="Line 32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5" name="Line 32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6" name="Line 32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7" name="Line 32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8" name="Line 32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9" name="Line 32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0" name="Line 32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1" name="Line 33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2" name="Line 33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3" name="Line 33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4" name="Line 33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5" name="Line 33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6" name="Line 33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7" name="Line 33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8" name="Line 33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9" name="Line 33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0" name="Line 33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1" name="Line 34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2" name="Line 34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3" name="Line 34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4" name="Line 34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5" name="Line 34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6" name="Line 34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7" name="Line 34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8" name="Line 34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9" name="Line 348"/>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0" name="Line 349"/>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1" name="Line 350"/>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2" name="Line 351"/>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3" name="Line 352"/>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4" name="Line 35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5" name="Line 35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6" name="Line 35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7" name="Line 35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8" name="Line 35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9" name="Line 35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0" name="Line 35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1" name="Line 36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2" name="Line 36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3" name="Line 36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4" name="Line 36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5" name="Line 36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6" name="Line 36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7" name="Line 36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8" name="Line 36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9" name="Line 36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0" name="Line 36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1" name="Line 37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2" name="Line 37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3" name="Line 372"/>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4" name="Freeform 373"/>
              <p:cNvSpPr>
                <a:spLocks/>
              </p:cNvSpPr>
              <p:nvPr/>
            </p:nvSpPr>
            <p:spPr bwMode="auto">
              <a:xfrm>
                <a:off x="1967" y="1938"/>
                <a:ext cx="3492" cy="1379"/>
              </a:xfrm>
              <a:custGeom>
                <a:avLst/>
                <a:gdLst>
                  <a:gd name="T0" fmla="*/ 287 w 3492"/>
                  <a:gd name="T1" fmla="*/ 1130 h 1379"/>
                  <a:gd name="T2" fmla="*/ 561 w 3492"/>
                  <a:gd name="T3" fmla="*/ 1234 h 1379"/>
                  <a:gd name="T4" fmla="*/ 1272 w 3492"/>
                  <a:gd name="T5" fmla="*/ 1368 h 1379"/>
                  <a:gd name="T6" fmla="*/ 2045 w 3492"/>
                  <a:gd name="T7" fmla="*/ 1368 h 1379"/>
                  <a:gd name="T8" fmla="*/ 2968 w 3492"/>
                  <a:gd name="T9" fmla="*/ 1171 h 1379"/>
                  <a:gd name="T10" fmla="*/ 3280 w 3492"/>
                  <a:gd name="T11" fmla="*/ 995 h 1379"/>
                  <a:gd name="T12" fmla="*/ 3455 w 3492"/>
                  <a:gd name="T13" fmla="*/ 798 h 1379"/>
                  <a:gd name="T14" fmla="*/ 3492 w 3492"/>
                  <a:gd name="T15" fmla="*/ 653 h 1379"/>
                  <a:gd name="T16" fmla="*/ 3430 w 3492"/>
                  <a:gd name="T17" fmla="*/ 456 h 1379"/>
                  <a:gd name="T18" fmla="*/ 3031 w 3492"/>
                  <a:gd name="T19" fmla="*/ 197 h 1379"/>
                  <a:gd name="T20" fmla="*/ 2220 w 3492"/>
                  <a:gd name="T21" fmla="*/ 21 h 1379"/>
                  <a:gd name="T22" fmla="*/ 1571 w 3492"/>
                  <a:gd name="T23" fmla="*/ 21 h 1379"/>
                  <a:gd name="T24" fmla="*/ 748 w 3492"/>
                  <a:gd name="T25" fmla="*/ 197 h 1379"/>
                  <a:gd name="T26" fmla="*/ 349 w 3492"/>
                  <a:gd name="T27" fmla="*/ 456 h 1379"/>
                  <a:gd name="T28" fmla="*/ 287 w 3492"/>
                  <a:gd name="T29" fmla="*/ 653 h 1379"/>
                  <a:gd name="T30" fmla="*/ 311 w 3492"/>
                  <a:gd name="T31" fmla="*/ 767 h 1379"/>
                  <a:gd name="T32" fmla="*/ 399 w 3492"/>
                  <a:gd name="T33" fmla="*/ 881 h 1379"/>
                  <a:gd name="T34" fmla="*/ 623 w 3492"/>
                  <a:gd name="T35" fmla="*/ 1016 h 1379"/>
                  <a:gd name="T36" fmla="*/ 1397 w 3492"/>
                  <a:gd name="T37" fmla="*/ 1213 h 1379"/>
                  <a:gd name="T38" fmla="*/ 2008 w 3492"/>
                  <a:gd name="T39" fmla="*/ 1213 h 1379"/>
                  <a:gd name="T40" fmla="*/ 2731 w 3492"/>
                  <a:gd name="T41" fmla="*/ 1057 h 1379"/>
                  <a:gd name="T42" fmla="*/ 3081 w 3492"/>
                  <a:gd name="T43" fmla="*/ 819 h 1379"/>
                  <a:gd name="T44" fmla="*/ 3143 w 3492"/>
                  <a:gd name="T45" fmla="*/ 653 h 1379"/>
                  <a:gd name="T46" fmla="*/ 3056 w 3492"/>
                  <a:gd name="T47" fmla="*/ 456 h 1379"/>
                  <a:gd name="T48" fmla="*/ 2619 w 3492"/>
                  <a:gd name="T49" fmla="*/ 249 h 1379"/>
                  <a:gd name="T50" fmla="*/ 1933 w 3492"/>
                  <a:gd name="T51" fmla="*/ 166 h 1379"/>
                  <a:gd name="T52" fmla="*/ 1472 w 3492"/>
                  <a:gd name="T53" fmla="*/ 197 h 1379"/>
                  <a:gd name="T54" fmla="*/ 935 w 3492"/>
                  <a:gd name="T55" fmla="*/ 373 h 1379"/>
                  <a:gd name="T56" fmla="*/ 723 w 3492"/>
                  <a:gd name="T57" fmla="*/ 653 h 1379"/>
                  <a:gd name="T58" fmla="*/ 810 w 3492"/>
                  <a:gd name="T59" fmla="*/ 819 h 1379"/>
                  <a:gd name="T60" fmla="*/ 973 w 3492"/>
                  <a:gd name="T61" fmla="*/ 923 h 1379"/>
                  <a:gd name="T62" fmla="*/ 1309 w 3492"/>
                  <a:gd name="T63" fmla="*/ 1016 h 1379"/>
                  <a:gd name="T64" fmla="*/ 1734 w 3492"/>
                  <a:gd name="T65" fmla="*/ 1057 h 1379"/>
                  <a:gd name="T66" fmla="*/ 2307 w 3492"/>
                  <a:gd name="T67" fmla="*/ 985 h 1379"/>
                  <a:gd name="T68" fmla="*/ 2669 w 3492"/>
                  <a:gd name="T69" fmla="*/ 809 h 1379"/>
                  <a:gd name="T70" fmla="*/ 2756 w 3492"/>
                  <a:gd name="T71" fmla="*/ 653 h 1379"/>
                  <a:gd name="T72" fmla="*/ 2619 w 3492"/>
                  <a:gd name="T73" fmla="*/ 467 h 1379"/>
                  <a:gd name="T74" fmla="*/ 2257 w 3492"/>
                  <a:gd name="T75" fmla="*/ 353 h 1379"/>
                  <a:gd name="T76" fmla="*/ 1946 w 3492"/>
                  <a:gd name="T77" fmla="*/ 322 h 1379"/>
                  <a:gd name="T78" fmla="*/ 1497 w 3492"/>
                  <a:gd name="T79" fmla="*/ 384 h 1379"/>
                  <a:gd name="T80" fmla="*/ 1210 w 3492"/>
                  <a:gd name="T81" fmla="*/ 529 h 1379"/>
                  <a:gd name="T82" fmla="*/ 1147 w 3492"/>
                  <a:gd name="T83" fmla="*/ 653 h 1379"/>
                  <a:gd name="T84" fmla="*/ 1210 w 3492"/>
                  <a:gd name="T85" fmla="*/ 757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2" h="1379">
                    <a:moveTo>
                      <a:pt x="0" y="943"/>
                    </a:moveTo>
                    <a:lnTo>
                      <a:pt x="124" y="1037"/>
                    </a:lnTo>
                    <a:lnTo>
                      <a:pt x="287" y="1130"/>
                    </a:lnTo>
                    <a:lnTo>
                      <a:pt x="287" y="1130"/>
                    </a:lnTo>
                    <a:lnTo>
                      <a:pt x="424" y="1182"/>
                    </a:lnTo>
                    <a:lnTo>
                      <a:pt x="561" y="1234"/>
                    </a:lnTo>
                    <a:lnTo>
                      <a:pt x="723" y="1275"/>
                    </a:lnTo>
                    <a:lnTo>
                      <a:pt x="898" y="1317"/>
                    </a:lnTo>
                    <a:lnTo>
                      <a:pt x="1272" y="1368"/>
                    </a:lnTo>
                    <a:lnTo>
                      <a:pt x="1671" y="1379"/>
                    </a:lnTo>
                    <a:lnTo>
                      <a:pt x="1671" y="1379"/>
                    </a:lnTo>
                    <a:lnTo>
                      <a:pt x="2045" y="1368"/>
                    </a:lnTo>
                    <a:lnTo>
                      <a:pt x="2382" y="1327"/>
                    </a:lnTo>
                    <a:lnTo>
                      <a:pt x="2694" y="1254"/>
                    </a:lnTo>
                    <a:lnTo>
                      <a:pt x="2968" y="1171"/>
                    </a:lnTo>
                    <a:lnTo>
                      <a:pt x="3081" y="1120"/>
                    </a:lnTo>
                    <a:lnTo>
                      <a:pt x="3181" y="1057"/>
                    </a:lnTo>
                    <a:lnTo>
                      <a:pt x="3280" y="995"/>
                    </a:lnTo>
                    <a:lnTo>
                      <a:pt x="3355" y="933"/>
                    </a:lnTo>
                    <a:lnTo>
                      <a:pt x="3418" y="871"/>
                    </a:lnTo>
                    <a:lnTo>
                      <a:pt x="3455" y="798"/>
                    </a:lnTo>
                    <a:lnTo>
                      <a:pt x="3492" y="726"/>
                    </a:lnTo>
                    <a:lnTo>
                      <a:pt x="3492" y="653"/>
                    </a:lnTo>
                    <a:lnTo>
                      <a:pt x="3492" y="653"/>
                    </a:lnTo>
                    <a:lnTo>
                      <a:pt x="3492" y="581"/>
                    </a:lnTo>
                    <a:lnTo>
                      <a:pt x="3467" y="518"/>
                    </a:lnTo>
                    <a:lnTo>
                      <a:pt x="3430" y="456"/>
                    </a:lnTo>
                    <a:lnTo>
                      <a:pt x="3368" y="394"/>
                    </a:lnTo>
                    <a:lnTo>
                      <a:pt x="3218" y="290"/>
                    </a:lnTo>
                    <a:lnTo>
                      <a:pt x="3031" y="197"/>
                    </a:lnTo>
                    <a:lnTo>
                      <a:pt x="2794" y="114"/>
                    </a:lnTo>
                    <a:lnTo>
                      <a:pt x="2519" y="52"/>
                    </a:lnTo>
                    <a:lnTo>
                      <a:pt x="2220" y="21"/>
                    </a:lnTo>
                    <a:lnTo>
                      <a:pt x="1896" y="0"/>
                    </a:lnTo>
                    <a:lnTo>
                      <a:pt x="1896" y="0"/>
                    </a:lnTo>
                    <a:lnTo>
                      <a:pt x="1571" y="21"/>
                    </a:lnTo>
                    <a:lnTo>
                      <a:pt x="1260" y="52"/>
                    </a:lnTo>
                    <a:lnTo>
                      <a:pt x="985" y="114"/>
                    </a:lnTo>
                    <a:lnTo>
                      <a:pt x="748" y="197"/>
                    </a:lnTo>
                    <a:lnTo>
                      <a:pt x="561" y="290"/>
                    </a:lnTo>
                    <a:lnTo>
                      <a:pt x="411" y="394"/>
                    </a:lnTo>
                    <a:lnTo>
                      <a:pt x="349" y="456"/>
                    </a:lnTo>
                    <a:lnTo>
                      <a:pt x="311" y="518"/>
                    </a:lnTo>
                    <a:lnTo>
                      <a:pt x="287" y="581"/>
                    </a:lnTo>
                    <a:lnTo>
                      <a:pt x="287" y="653"/>
                    </a:lnTo>
                    <a:lnTo>
                      <a:pt x="287" y="653"/>
                    </a:lnTo>
                    <a:lnTo>
                      <a:pt x="287" y="705"/>
                    </a:lnTo>
                    <a:lnTo>
                      <a:pt x="311" y="767"/>
                    </a:lnTo>
                    <a:lnTo>
                      <a:pt x="349" y="829"/>
                    </a:lnTo>
                    <a:lnTo>
                      <a:pt x="399" y="881"/>
                    </a:lnTo>
                    <a:lnTo>
                      <a:pt x="399" y="881"/>
                    </a:lnTo>
                    <a:lnTo>
                      <a:pt x="499" y="954"/>
                    </a:lnTo>
                    <a:lnTo>
                      <a:pt x="623" y="1016"/>
                    </a:lnTo>
                    <a:lnTo>
                      <a:pt x="623" y="1016"/>
                    </a:lnTo>
                    <a:lnTo>
                      <a:pt x="835" y="1109"/>
                    </a:lnTo>
                    <a:lnTo>
                      <a:pt x="1097" y="1171"/>
                    </a:lnTo>
                    <a:lnTo>
                      <a:pt x="1397" y="1213"/>
                    </a:lnTo>
                    <a:lnTo>
                      <a:pt x="1709" y="1223"/>
                    </a:lnTo>
                    <a:lnTo>
                      <a:pt x="1709" y="1223"/>
                    </a:lnTo>
                    <a:lnTo>
                      <a:pt x="2008" y="1213"/>
                    </a:lnTo>
                    <a:lnTo>
                      <a:pt x="2270" y="1182"/>
                    </a:lnTo>
                    <a:lnTo>
                      <a:pt x="2519" y="1130"/>
                    </a:lnTo>
                    <a:lnTo>
                      <a:pt x="2731" y="1057"/>
                    </a:lnTo>
                    <a:lnTo>
                      <a:pt x="2906" y="975"/>
                    </a:lnTo>
                    <a:lnTo>
                      <a:pt x="3031" y="871"/>
                    </a:lnTo>
                    <a:lnTo>
                      <a:pt x="3081" y="819"/>
                    </a:lnTo>
                    <a:lnTo>
                      <a:pt x="3118" y="767"/>
                    </a:lnTo>
                    <a:lnTo>
                      <a:pt x="3143" y="705"/>
                    </a:lnTo>
                    <a:lnTo>
                      <a:pt x="3143" y="653"/>
                    </a:lnTo>
                    <a:lnTo>
                      <a:pt x="3143" y="653"/>
                    </a:lnTo>
                    <a:lnTo>
                      <a:pt x="3131" y="550"/>
                    </a:lnTo>
                    <a:lnTo>
                      <a:pt x="3056" y="456"/>
                    </a:lnTo>
                    <a:lnTo>
                      <a:pt x="2944" y="373"/>
                    </a:lnTo>
                    <a:lnTo>
                      <a:pt x="2794" y="301"/>
                    </a:lnTo>
                    <a:lnTo>
                      <a:pt x="2619" y="249"/>
                    </a:lnTo>
                    <a:lnTo>
                      <a:pt x="2407" y="197"/>
                    </a:lnTo>
                    <a:lnTo>
                      <a:pt x="2183" y="176"/>
                    </a:lnTo>
                    <a:lnTo>
                      <a:pt x="1933" y="166"/>
                    </a:lnTo>
                    <a:lnTo>
                      <a:pt x="1933" y="166"/>
                    </a:lnTo>
                    <a:lnTo>
                      <a:pt x="1696" y="176"/>
                    </a:lnTo>
                    <a:lnTo>
                      <a:pt x="1472" y="197"/>
                    </a:lnTo>
                    <a:lnTo>
                      <a:pt x="1260" y="249"/>
                    </a:lnTo>
                    <a:lnTo>
                      <a:pt x="1085" y="301"/>
                    </a:lnTo>
                    <a:lnTo>
                      <a:pt x="935" y="373"/>
                    </a:lnTo>
                    <a:lnTo>
                      <a:pt x="823" y="456"/>
                    </a:lnTo>
                    <a:lnTo>
                      <a:pt x="748" y="550"/>
                    </a:lnTo>
                    <a:lnTo>
                      <a:pt x="723" y="653"/>
                    </a:lnTo>
                    <a:lnTo>
                      <a:pt x="723" y="653"/>
                    </a:lnTo>
                    <a:lnTo>
                      <a:pt x="748" y="736"/>
                    </a:lnTo>
                    <a:lnTo>
                      <a:pt x="810" y="819"/>
                    </a:lnTo>
                    <a:lnTo>
                      <a:pt x="810" y="819"/>
                    </a:lnTo>
                    <a:lnTo>
                      <a:pt x="885" y="871"/>
                    </a:lnTo>
                    <a:lnTo>
                      <a:pt x="973" y="923"/>
                    </a:lnTo>
                    <a:lnTo>
                      <a:pt x="973" y="923"/>
                    </a:lnTo>
                    <a:lnTo>
                      <a:pt x="1135" y="975"/>
                    </a:lnTo>
                    <a:lnTo>
                      <a:pt x="1309" y="1016"/>
                    </a:lnTo>
                    <a:lnTo>
                      <a:pt x="1521" y="1047"/>
                    </a:lnTo>
                    <a:lnTo>
                      <a:pt x="1734" y="1057"/>
                    </a:lnTo>
                    <a:lnTo>
                      <a:pt x="1734" y="1057"/>
                    </a:lnTo>
                    <a:lnTo>
                      <a:pt x="1946" y="1047"/>
                    </a:lnTo>
                    <a:lnTo>
                      <a:pt x="2133" y="1026"/>
                    </a:lnTo>
                    <a:lnTo>
                      <a:pt x="2307" y="985"/>
                    </a:lnTo>
                    <a:lnTo>
                      <a:pt x="2457" y="933"/>
                    </a:lnTo>
                    <a:lnTo>
                      <a:pt x="2582" y="881"/>
                    </a:lnTo>
                    <a:lnTo>
                      <a:pt x="2669" y="809"/>
                    </a:lnTo>
                    <a:lnTo>
                      <a:pt x="2731" y="736"/>
                    </a:lnTo>
                    <a:lnTo>
                      <a:pt x="2756" y="653"/>
                    </a:lnTo>
                    <a:lnTo>
                      <a:pt x="2756" y="653"/>
                    </a:lnTo>
                    <a:lnTo>
                      <a:pt x="2731" y="581"/>
                    </a:lnTo>
                    <a:lnTo>
                      <a:pt x="2694" y="529"/>
                    </a:lnTo>
                    <a:lnTo>
                      <a:pt x="2619" y="467"/>
                    </a:lnTo>
                    <a:lnTo>
                      <a:pt x="2519" y="425"/>
                    </a:lnTo>
                    <a:lnTo>
                      <a:pt x="2395" y="384"/>
                    </a:lnTo>
                    <a:lnTo>
                      <a:pt x="2257" y="353"/>
                    </a:lnTo>
                    <a:lnTo>
                      <a:pt x="2108" y="332"/>
                    </a:lnTo>
                    <a:lnTo>
                      <a:pt x="1946" y="322"/>
                    </a:lnTo>
                    <a:lnTo>
                      <a:pt x="1946" y="322"/>
                    </a:lnTo>
                    <a:lnTo>
                      <a:pt x="1783" y="332"/>
                    </a:lnTo>
                    <a:lnTo>
                      <a:pt x="1634" y="353"/>
                    </a:lnTo>
                    <a:lnTo>
                      <a:pt x="1497" y="384"/>
                    </a:lnTo>
                    <a:lnTo>
                      <a:pt x="1372" y="425"/>
                    </a:lnTo>
                    <a:lnTo>
                      <a:pt x="1284" y="467"/>
                    </a:lnTo>
                    <a:lnTo>
                      <a:pt x="1210" y="529"/>
                    </a:lnTo>
                    <a:lnTo>
                      <a:pt x="1160" y="581"/>
                    </a:lnTo>
                    <a:lnTo>
                      <a:pt x="1147" y="653"/>
                    </a:lnTo>
                    <a:lnTo>
                      <a:pt x="1147" y="653"/>
                    </a:lnTo>
                    <a:lnTo>
                      <a:pt x="1160" y="705"/>
                    </a:lnTo>
                    <a:lnTo>
                      <a:pt x="1210" y="757"/>
                    </a:lnTo>
                    <a:lnTo>
                      <a:pt x="1210" y="757"/>
                    </a:lnTo>
                    <a:lnTo>
                      <a:pt x="0" y="94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795" name="Line 374"/>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6" name="Line 375"/>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7" name="Line 376"/>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8" name="Line 377"/>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9" name="Line 378"/>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0" name="Line 379"/>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1" name="Line 380"/>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2" name="Line 381"/>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3" name="Line 382"/>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4" name="Line 383"/>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5" name="Line 384"/>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6" name="Line 385"/>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7" name="Line 386"/>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8" name="Line 387"/>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9" name="Line 388"/>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0" name="Line 389"/>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1" name="Line 390"/>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2" name="Line 391"/>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3" name="Line 392"/>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4" name="Line 393"/>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5" name="Line 394"/>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6" name="Line 395"/>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7" name="Line 396"/>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8" name="Line 397"/>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9" name="Line 398"/>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0" name="Line 399"/>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1" name="Line 400"/>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2" name="Line 401"/>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3" name="Line 402"/>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4" name="Line 403"/>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5" name="Line 404"/>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6" name="Line 405"/>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6" name="Group 607"/>
            <p:cNvGrpSpPr>
              <a:grpSpLocks/>
            </p:cNvGrpSpPr>
            <p:nvPr/>
          </p:nvGrpSpPr>
          <p:grpSpPr bwMode="auto">
            <a:xfrm>
              <a:off x="2254" y="1938"/>
              <a:ext cx="3205" cy="1223"/>
              <a:chOff x="2254" y="1938"/>
              <a:chExt cx="3205" cy="1223"/>
            </a:xfrm>
          </p:grpSpPr>
          <p:sp>
            <p:nvSpPr>
              <p:cNvPr id="50427" name="Line 407"/>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8" name="Line 408"/>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9" name="Line 409"/>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0" name="Line 410"/>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1" name="Line 411"/>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2" name="Line 412"/>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3" name="Line 413"/>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4" name="Line 414"/>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5" name="Line 415"/>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6" name="Line 416"/>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7" name="Line 417"/>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8" name="Line 418"/>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9" name="Line 419"/>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0" name="Line 420"/>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1" name="Line 421"/>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2" name="Line 422"/>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3" name="Line 423"/>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4" name="Line 424"/>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5" name="Line 425"/>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6" name="Line 426"/>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7" name="Line 427"/>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8" name="Line 428"/>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9" name="Line 429"/>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0" name="Line 430"/>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1" name="Line 431"/>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2" name="Line 432"/>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3" name="Line 433"/>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4" name="Line 434"/>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5" name="Line 435"/>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6" name="Line 436"/>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7" name="Line 437"/>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8" name="Line 438"/>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9" name="Line 439"/>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0" name="Line 440"/>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1" name="Line 441"/>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2" name="Line 442"/>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3" name="Line 443"/>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4" name="Line 444"/>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5" name="Line 445"/>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6" name="Line 446"/>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7" name="Line 447"/>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8" name="Line 448"/>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9" name="Line 449"/>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0" name="Line 450"/>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1" name="Line 451"/>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2" name="Line 452"/>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3" name="Line 453"/>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4" name="Line 454"/>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5" name="Line 455"/>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6" name="Line 456"/>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7" name="Line 457"/>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8" name="Line 458"/>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9" name="Line 459"/>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0" name="Line 460"/>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1" name="Line 461"/>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2" name="Line 462"/>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3" name="Line 463"/>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4" name="Line 464"/>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5" name="Line 465"/>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6" name="Line 466"/>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7" name="Line 467"/>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8" name="Line 468"/>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9" name="Line 469"/>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0" name="Line 470"/>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1" name="Line 471"/>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2" name="Line 472"/>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3" name="Line 473"/>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4" name="Line 474"/>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5" name="Line 475"/>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6" name="Line 476"/>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7" name="Line 477"/>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8" name="Line 478"/>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9" name="Line 479"/>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0" name="Line 480"/>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1" name="Line 481"/>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2" name="Line 482"/>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3" name="Line 483"/>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4" name="Line 484"/>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5" name="Line 485"/>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6" name="Line 486"/>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7" name="Line 487"/>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8" name="Line 488"/>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9" name="Line 489"/>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0" name="Line 490"/>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1" name="Line 491"/>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2" name="Line 492"/>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3" name="Line 493"/>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4" name="Line 494"/>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5" name="Line 495"/>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6" name="Line 496"/>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7" name="Line 497"/>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8" name="Line 498"/>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9" name="Line 499"/>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0" name="Line 500"/>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1" name="Line 501"/>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2" name="Line 502"/>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3" name="Line 503"/>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4" name="Line 504"/>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5" name="Line 505"/>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6" name="Line 506"/>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7" name="Line 507"/>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8" name="Line 508"/>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9" name="Line 509"/>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0" name="Line 510"/>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1" name="Line 511"/>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2" name="Line 512"/>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3" name="Line 513"/>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4" name="Line 514"/>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5" name="Line 515"/>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6" name="Line 516"/>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7" name="Line 517"/>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8" name="Line 518"/>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9" name="Line 519"/>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0" name="Line 520"/>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1" name="Line 521"/>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2" name="Line 522"/>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3" name="Line 523"/>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4" name="Line 524"/>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5" name="Line 525"/>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6" name="Line 526"/>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7" name="Line 527"/>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8" name="Line 528"/>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9" name="Line 529"/>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0" name="Line 530"/>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1" name="Line 531"/>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2" name="Line 532"/>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3" name="Line 533"/>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4" name="Line 534"/>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5" name="Line 535"/>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6" name="Line 536"/>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7" name="Line 537"/>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8" name="Line 538"/>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9" name="Line 539"/>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0" name="Line 540"/>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1" name="Line 541"/>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2" name="Line 542"/>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3" name="Line 543"/>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4" name="Line 544"/>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5" name="Line 545"/>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6" name="Line 546"/>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7" name="Line 547"/>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8" name="Line 548"/>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9" name="Line 549"/>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0" name="Line 550"/>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1" name="Line 551"/>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2" name="Line 552"/>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3" name="Line 553"/>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4" name="Line 554"/>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5" name="Line 555"/>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6" name="Line 556"/>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7" name="Line 557"/>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8" name="Line 55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9" name="Line 55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0" name="Line 560"/>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1" name="Line 561"/>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2" name="Line 562"/>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3" name="Line 563"/>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4" name="Line 564"/>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5" name="Line 565"/>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6" name="Line 566"/>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7" name="Line 567"/>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8" name="Line 56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9" name="Line 56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0" name="Line 570"/>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1" name="Line 571"/>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2" name="Line 572"/>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3" name="Line 573"/>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4" name="Line 574"/>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5" name="Line 575"/>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6" name="Line 576"/>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7" name="Line 577"/>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8" name="Line 578"/>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9" name="Line 57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0" name="Line 58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1" name="Line 58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2" name="Line 58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3" name="Line 58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4" name="Line 58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5" name="Line 58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6" name="Line 58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7" name="Line 58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8" name="Line 58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9" name="Line 58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0" name="Line 59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1" name="Line 59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2" name="Line 59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3" name="Line 59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4" name="Line 59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5" name="Line 59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6" name="Line 59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7" name="Line 59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8" name="Line 59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9" name="Line 59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0" name="Line 60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1" name="Line 60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2" name="Line 60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3" name="Line 603"/>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4" name="Line 604"/>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5" name="Line 605"/>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6" name="Line 606"/>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7" name="Group 808"/>
            <p:cNvGrpSpPr>
              <a:grpSpLocks/>
            </p:cNvGrpSpPr>
            <p:nvPr/>
          </p:nvGrpSpPr>
          <p:grpSpPr bwMode="auto">
            <a:xfrm>
              <a:off x="2366" y="2104"/>
              <a:ext cx="2744" cy="1057"/>
              <a:chOff x="2366" y="2104"/>
              <a:chExt cx="2744" cy="1057"/>
            </a:xfrm>
          </p:grpSpPr>
          <p:sp>
            <p:nvSpPr>
              <p:cNvPr id="50227" name="Line 608"/>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8" name="Line 609"/>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9" name="Line 610"/>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0" name="Line 611"/>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1" name="Line 612"/>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2" name="Line 613"/>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3" name="Line 614"/>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4" name="Line 615"/>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5" name="Line 616"/>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6" name="Line 617"/>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7" name="Line 618"/>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8" name="Line 619"/>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9" name="Line 620"/>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0" name="Line 621"/>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1" name="Line 622"/>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2" name="Line 62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3" name="Line 62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4" name="Line 625"/>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5" name="Line 626"/>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6" name="Line 627"/>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7" name="Line 628"/>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8" name="Freeform 629"/>
              <p:cNvSpPr>
                <a:spLocks/>
              </p:cNvSpPr>
              <p:nvPr/>
            </p:nvSpPr>
            <p:spPr bwMode="auto">
              <a:xfrm>
                <a:off x="2366" y="2104"/>
                <a:ext cx="2744" cy="1057"/>
              </a:xfrm>
              <a:custGeom>
                <a:avLst/>
                <a:gdLst>
                  <a:gd name="T0" fmla="*/ 100 w 2744"/>
                  <a:gd name="T1" fmla="*/ 788 h 1057"/>
                  <a:gd name="T2" fmla="*/ 224 w 2744"/>
                  <a:gd name="T3" fmla="*/ 850 h 1057"/>
                  <a:gd name="T4" fmla="*/ 698 w 2744"/>
                  <a:gd name="T5" fmla="*/ 1005 h 1057"/>
                  <a:gd name="T6" fmla="*/ 1310 w 2744"/>
                  <a:gd name="T7" fmla="*/ 1057 h 1057"/>
                  <a:gd name="T8" fmla="*/ 1609 w 2744"/>
                  <a:gd name="T9" fmla="*/ 1047 h 1057"/>
                  <a:gd name="T10" fmla="*/ 2120 w 2744"/>
                  <a:gd name="T11" fmla="*/ 964 h 1057"/>
                  <a:gd name="T12" fmla="*/ 2507 w 2744"/>
                  <a:gd name="T13" fmla="*/ 809 h 1057"/>
                  <a:gd name="T14" fmla="*/ 2682 w 2744"/>
                  <a:gd name="T15" fmla="*/ 653 h 1057"/>
                  <a:gd name="T16" fmla="*/ 2744 w 2744"/>
                  <a:gd name="T17" fmla="*/ 539 h 1057"/>
                  <a:gd name="T18" fmla="*/ 2744 w 2744"/>
                  <a:gd name="T19" fmla="*/ 487 h 1057"/>
                  <a:gd name="T20" fmla="*/ 2657 w 2744"/>
                  <a:gd name="T21" fmla="*/ 290 h 1057"/>
                  <a:gd name="T22" fmla="*/ 2395 w 2744"/>
                  <a:gd name="T23" fmla="*/ 145 h 1057"/>
                  <a:gd name="T24" fmla="*/ 2008 w 2744"/>
                  <a:gd name="T25" fmla="*/ 31 h 1057"/>
                  <a:gd name="T26" fmla="*/ 1534 w 2744"/>
                  <a:gd name="T27" fmla="*/ 0 h 1057"/>
                  <a:gd name="T28" fmla="*/ 1297 w 2744"/>
                  <a:gd name="T29" fmla="*/ 10 h 1057"/>
                  <a:gd name="T30" fmla="*/ 861 w 2744"/>
                  <a:gd name="T31" fmla="*/ 83 h 1057"/>
                  <a:gd name="T32" fmla="*/ 536 w 2744"/>
                  <a:gd name="T33" fmla="*/ 207 h 1057"/>
                  <a:gd name="T34" fmla="*/ 349 w 2744"/>
                  <a:gd name="T35" fmla="*/ 384 h 1057"/>
                  <a:gd name="T36" fmla="*/ 324 w 2744"/>
                  <a:gd name="T37" fmla="*/ 487 h 1057"/>
                  <a:gd name="T38" fmla="*/ 411 w 2744"/>
                  <a:gd name="T39" fmla="*/ 653 h 1057"/>
                  <a:gd name="T40" fmla="*/ 486 w 2744"/>
                  <a:gd name="T41" fmla="*/ 705 h 1057"/>
                  <a:gd name="T42" fmla="*/ 574 w 2744"/>
                  <a:gd name="T43" fmla="*/ 757 h 1057"/>
                  <a:gd name="T44" fmla="*/ 910 w 2744"/>
                  <a:gd name="T45" fmla="*/ 850 h 1057"/>
                  <a:gd name="T46" fmla="*/ 1335 w 2744"/>
                  <a:gd name="T47" fmla="*/ 891 h 1057"/>
                  <a:gd name="T48" fmla="*/ 1547 w 2744"/>
                  <a:gd name="T49" fmla="*/ 881 h 1057"/>
                  <a:gd name="T50" fmla="*/ 1908 w 2744"/>
                  <a:gd name="T51" fmla="*/ 819 h 1057"/>
                  <a:gd name="T52" fmla="*/ 2183 w 2744"/>
                  <a:gd name="T53" fmla="*/ 715 h 1057"/>
                  <a:gd name="T54" fmla="*/ 2332 w 2744"/>
                  <a:gd name="T55" fmla="*/ 570 h 1057"/>
                  <a:gd name="T56" fmla="*/ 2357 w 2744"/>
                  <a:gd name="T57" fmla="*/ 487 h 1057"/>
                  <a:gd name="T58" fmla="*/ 2295 w 2744"/>
                  <a:gd name="T59" fmla="*/ 363 h 1057"/>
                  <a:gd name="T60" fmla="*/ 2120 w 2744"/>
                  <a:gd name="T61" fmla="*/ 259 h 1057"/>
                  <a:gd name="T62" fmla="*/ 1858 w 2744"/>
                  <a:gd name="T63" fmla="*/ 187 h 1057"/>
                  <a:gd name="T64" fmla="*/ 1547 w 2744"/>
                  <a:gd name="T65" fmla="*/ 166 h 1057"/>
                  <a:gd name="T66" fmla="*/ 1384 w 2744"/>
                  <a:gd name="T67" fmla="*/ 166 h 1057"/>
                  <a:gd name="T68" fmla="*/ 1098 w 2744"/>
                  <a:gd name="T69" fmla="*/ 218 h 1057"/>
                  <a:gd name="T70" fmla="*/ 885 w 2744"/>
                  <a:gd name="T71" fmla="*/ 301 h 1057"/>
                  <a:gd name="T72" fmla="*/ 761 w 2744"/>
                  <a:gd name="T73" fmla="*/ 415 h 1057"/>
                  <a:gd name="T74" fmla="*/ 748 w 2744"/>
                  <a:gd name="T75" fmla="*/ 487 h 1057"/>
                  <a:gd name="T76" fmla="*/ 798 w 2744"/>
                  <a:gd name="T77" fmla="*/ 591 h 1057"/>
                  <a:gd name="T78" fmla="*/ 0 w 2744"/>
                  <a:gd name="T79" fmla="*/ 715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4" h="1057">
                    <a:moveTo>
                      <a:pt x="0" y="715"/>
                    </a:moveTo>
                    <a:lnTo>
                      <a:pt x="100" y="788"/>
                    </a:lnTo>
                    <a:lnTo>
                      <a:pt x="224" y="850"/>
                    </a:lnTo>
                    <a:lnTo>
                      <a:pt x="224" y="850"/>
                    </a:lnTo>
                    <a:lnTo>
                      <a:pt x="436" y="943"/>
                    </a:lnTo>
                    <a:lnTo>
                      <a:pt x="698" y="1005"/>
                    </a:lnTo>
                    <a:lnTo>
                      <a:pt x="998" y="1047"/>
                    </a:lnTo>
                    <a:lnTo>
                      <a:pt x="1310" y="1057"/>
                    </a:lnTo>
                    <a:lnTo>
                      <a:pt x="1310" y="1057"/>
                    </a:lnTo>
                    <a:lnTo>
                      <a:pt x="1609" y="1047"/>
                    </a:lnTo>
                    <a:lnTo>
                      <a:pt x="1871" y="1016"/>
                    </a:lnTo>
                    <a:lnTo>
                      <a:pt x="2120" y="964"/>
                    </a:lnTo>
                    <a:lnTo>
                      <a:pt x="2332" y="891"/>
                    </a:lnTo>
                    <a:lnTo>
                      <a:pt x="2507" y="809"/>
                    </a:lnTo>
                    <a:lnTo>
                      <a:pt x="2632" y="705"/>
                    </a:lnTo>
                    <a:lnTo>
                      <a:pt x="2682" y="653"/>
                    </a:lnTo>
                    <a:lnTo>
                      <a:pt x="2719" y="601"/>
                    </a:lnTo>
                    <a:lnTo>
                      <a:pt x="2744" y="539"/>
                    </a:lnTo>
                    <a:lnTo>
                      <a:pt x="2744" y="487"/>
                    </a:lnTo>
                    <a:lnTo>
                      <a:pt x="2744" y="487"/>
                    </a:lnTo>
                    <a:lnTo>
                      <a:pt x="2719" y="384"/>
                    </a:lnTo>
                    <a:lnTo>
                      <a:pt x="2657" y="290"/>
                    </a:lnTo>
                    <a:lnTo>
                      <a:pt x="2545" y="207"/>
                    </a:lnTo>
                    <a:lnTo>
                      <a:pt x="2395" y="145"/>
                    </a:lnTo>
                    <a:lnTo>
                      <a:pt x="2220" y="83"/>
                    </a:lnTo>
                    <a:lnTo>
                      <a:pt x="2008" y="31"/>
                    </a:lnTo>
                    <a:lnTo>
                      <a:pt x="1784" y="10"/>
                    </a:lnTo>
                    <a:lnTo>
                      <a:pt x="1534" y="0"/>
                    </a:lnTo>
                    <a:lnTo>
                      <a:pt x="1534" y="0"/>
                    </a:lnTo>
                    <a:lnTo>
                      <a:pt x="1297" y="10"/>
                    </a:lnTo>
                    <a:lnTo>
                      <a:pt x="1073" y="31"/>
                    </a:lnTo>
                    <a:lnTo>
                      <a:pt x="861" y="83"/>
                    </a:lnTo>
                    <a:lnTo>
                      <a:pt x="686" y="145"/>
                    </a:lnTo>
                    <a:lnTo>
                      <a:pt x="536" y="207"/>
                    </a:lnTo>
                    <a:lnTo>
                      <a:pt x="424" y="290"/>
                    </a:lnTo>
                    <a:lnTo>
                      <a:pt x="349" y="384"/>
                    </a:lnTo>
                    <a:lnTo>
                      <a:pt x="324" y="487"/>
                    </a:lnTo>
                    <a:lnTo>
                      <a:pt x="324" y="487"/>
                    </a:lnTo>
                    <a:lnTo>
                      <a:pt x="349" y="570"/>
                    </a:lnTo>
                    <a:lnTo>
                      <a:pt x="411" y="653"/>
                    </a:lnTo>
                    <a:lnTo>
                      <a:pt x="411" y="653"/>
                    </a:lnTo>
                    <a:lnTo>
                      <a:pt x="486" y="705"/>
                    </a:lnTo>
                    <a:lnTo>
                      <a:pt x="574" y="757"/>
                    </a:lnTo>
                    <a:lnTo>
                      <a:pt x="574" y="757"/>
                    </a:lnTo>
                    <a:lnTo>
                      <a:pt x="736" y="809"/>
                    </a:lnTo>
                    <a:lnTo>
                      <a:pt x="910" y="850"/>
                    </a:lnTo>
                    <a:lnTo>
                      <a:pt x="1122" y="881"/>
                    </a:lnTo>
                    <a:lnTo>
                      <a:pt x="1335" y="891"/>
                    </a:lnTo>
                    <a:lnTo>
                      <a:pt x="1335" y="891"/>
                    </a:lnTo>
                    <a:lnTo>
                      <a:pt x="1547" y="881"/>
                    </a:lnTo>
                    <a:lnTo>
                      <a:pt x="1734" y="860"/>
                    </a:lnTo>
                    <a:lnTo>
                      <a:pt x="1908" y="819"/>
                    </a:lnTo>
                    <a:lnTo>
                      <a:pt x="2058" y="767"/>
                    </a:lnTo>
                    <a:lnTo>
                      <a:pt x="2183" y="715"/>
                    </a:lnTo>
                    <a:lnTo>
                      <a:pt x="2270" y="643"/>
                    </a:lnTo>
                    <a:lnTo>
                      <a:pt x="2332" y="570"/>
                    </a:lnTo>
                    <a:lnTo>
                      <a:pt x="2357" y="487"/>
                    </a:lnTo>
                    <a:lnTo>
                      <a:pt x="2357" y="487"/>
                    </a:lnTo>
                    <a:lnTo>
                      <a:pt x="2332" y="415"/>
                    </a:lnTo>
                    <a:lnTo>
                      <a:pt x="2295" y="363"/>
                    </a:lnTo>
                    <a:lnTo>
                      <a:pt x="2220" y="301"/>
                    </a:lnTo>
                    <a:lnTo>
                      <a:pt x="2120" y="259"/>
                    </a:lnTo>
                    <a:lnTo>
                      <a:pt x="1996" y="218"/>
                    </a:lnTo>
                    <a:lnTo>
                      <a:pt x="1858" y="187"/>
                    </a:lnTo>
                    <a:lnTo>
                      <a:pt x="1709" y="166"/>
                    </a:lnTo>
                    <a:lnTo>
                      <a:pt x="1547" y="166"/>
                    </a:lnTo>
                    <a:lnTo>
                      <a:pt x="1547" y="166"/>
                    </a:lnTo>
                    <a:lnTo>
                      <a:pt x="1384" y="166"/>
                    </a:lnTo>
                    <a:lnTo>
                      <a:pt x="1235" y="187"/>
                    </a:lnTo>
                    <a:lnTo>
                      <a:pt x="1098" y="218"/>
                    </a:lnTo>
                    <a:lnTo>
                      <a:pt x="973" y="259"/>
                    </a:lnTo>
                    <a:lnTo>
                      <a:pt x="885" y="301"/>
                    </a:lnTo>
                    <a:lnTo>
                      <a:pt x="811" y="363"/>
                    </a:lnTo>
                    <a:lnTo>
                      <a:pt x="761" y="415"/>
                    </a:lnTo>
                    <a:lnTo>
                      <a:pt x="748" y="487"/>
                    </a:lnTo>
                    <a:lnTo>
                      <a:pt x="748" y="487"/>
                    </a:lnTo>
                    <a:lnTo>
                      <a:pt x="761" y="539"/>
                    </a:lnTo>
                    <a:lnTo>
                      <a:pt x="798" y="591"/>
                    </a:lnTo>
                    <a:lnTo>
                      <a:pt x="798" y="591"/>
                    </a:lnTo>
                    <a:lnTo>
                      <a:pt x="0" y="71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49" name="Line 63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0" name="Line 63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1" name="Line 63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2" name="Line 63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3" name="Line 63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4" name="Line 63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5" name="Line 63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6" name="Line 63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7" name="Line 63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8" name="Line 63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9" name="Line 64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0" name="Line 64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1" name="Line 64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2" name="Line 64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3" name="Line 64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4" name="Line 64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5" name="Line 64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6" name="Line 64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7" name="Line 64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8" name="Line 64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9" name="Line 65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0" name="Line 65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1" name="Line 65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2" name="Line 65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3" name="Line 65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4" name="Line 65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5" name="Line 65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6" name="Line 65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7" name="Line 65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8" name="Line 65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9" name="Line 66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0" name="Line 66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1" name="Line 66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2" name="Line 66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3" name="Line 66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4" name="Line 66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5" name="Line 66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6" name="Line 66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7" name="Line 668"/>
              <p:cNvSpPr>
                <a:spLocks noChangeShapeType="1"/>
              </p:cNvSpPr>
              <p:nvPr/>
            </p:nvSpPr>
            <p:spPr bwMode="auto">
              <a:xfrm flipH="1" flipV="1">
                <a:off x="5085"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8" name="Line 669"/>
              <p:cNvSpPr>
                <a:spLocks noChangeShapeType="1"/>
              </p:cNvSpPr>
              <p:nvPr/>
            </p:nvSpPr>
            <p:spPr bwMode="auto">
              <a:xfrm>
                <a:off x="508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9" name="Line 670"/>
              <p:cNvSpPr>
                <a:spLocks noChangeShapeType="1"/>
              </p:cNvSpPr>
              <p:nvPr/>
            </p:nvSpPr>
            <p:spPr bwMode="auto">
              <a:xfrm flipH="1" flipV="1">
                <a:off x="5023" y="2394"/>
                <a:ext cx="6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0" name="Line 67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1" name="Line 67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2" name="Line 67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3" name="Line 674"/>
              <p:cNvSpPr>
                <a:spLocks noChangeShapeType="1"/>
              </p:cNvSpPr>
              <p:nvPr/>
            </p:nvSpPr>
            <p:spPr bwMode="auto">
              <a:xfrm flipH="1" flipV="1">
                <a:off x="4761"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4" name="Line 675"/>
              <p:cNvSpPr>
                <a:spLocks noChangeShapeType="1"/>
              </p:cNvSpPr>
              <p:nvPr/>
            </p:nvSpPr>
            <p:spPr bwMode="auto">
              <a:xfrm>
                <a:off x="4761"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5" name="Line 676"/>
              <p:cNvSpPr>
                <a:spLocks noChangeShapeType="1"/>
              </p:cNvSpPr>
              <p:nvPr/>
            </p:nvSpPr>
            <p:spPr bwMode="auto">
              <a:xfrm flipH="1" flipV="1">
                <a:off x="4586"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6" name="Line 67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7" name="Line 67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8" name="Line 67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9" name="Line 68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0" name="Line 68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1" name="Line 68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2" name="Line 68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3" name="Line 68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4" name="Line 68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5" name="Line 68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6" name="Line 68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7" name="Line 68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8" name="Line 68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9" name="Line 69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0" name="Line 69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1" name="Line 692"/>
              <p:cNvSpPr>
                <a:spLocks noChangeShapeType="1"/>
              </p:cNvSpPr>
              <p:nvPr/>
            </p:nvSpPr>
            <p:spPr bwMode="auto">
              <a:xfrm flipH="1">
                <a:off x="3052"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2" name="Line 693"/>
              <p:cNvSpPr>
                <a:spLocks noChangeShapeType="1"/>
              </p:cNvSpPr>
              <p:nvPr/>
            </p:nvSpPr>
            <p:spPr bwMode="auto">
              <a:xfrm>
                <a:off x="3052"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3" name="Line 694"/>
              <p:cNvSpPr>
                <a:spLocks noChangeShapeType="1"/>
              </p:cNvSpPr>
              <p:nvPr/>
            </p:nvSpPr>
            <p:spPr bwMode="auto">
              <a:xfrm flipH="1">
                <a:off x="2902"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4" name="Line 69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5" name="Line 69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6" name="Line 69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7" name="Line 69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8" name="Line 69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9" name="Line 70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0" name="Line 70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1" name="Line 70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2" name="Line 70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3" name="Line 70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4" name="Line 70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5" name="Line 70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6" name="Line 70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7" name="Line 70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8" name="Line 70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9" name="Line 71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0" name="Line 71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1" name="Line 71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2" name="Line 71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3" name="Line 71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4" name="Line 71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5" name="Line 71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6" name="Line 71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7" name="Line 71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8" name="Line 71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9" name="Line 72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0" name="Line 72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1" name="Line 72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2" name="Line 72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3" name="Line 72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4" name="Line 72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5" name="Line 72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6" name="Line 72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7" name="Line 72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8" name="Line 72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9" name="Line 73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0" name="Line 73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1" name="Line 73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2" name="Line 73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3" name="Line 73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4" name="Line 73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5" name="Line 73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6" name="Line 73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7" name="Line 73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8" name="Line 73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9" name="Line 74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0" name="Line 74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1" name="Line 74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2" name="Line 74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3" name="Line 74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4" name="Line 74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5" name="Line 74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6" name="Line 74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7" name="Line 74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8" name="Line 74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9" name="Line 75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0" name="Line 75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1" name="Line 75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2" name="Line 75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3" name="Line 75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4" name="Line 75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5" name="Line 75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6" name="Line 75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7" name="Line 758"/>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8" name="Line 759"/>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9" name="Line 760"/>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0" name="Line 761"/>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1" name="Line 762"/>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2" name="Line 76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3" name="Line 76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4" name="Line 76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5" name="Line 76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6" name="Line 76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7" name="Line 76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8" name="Line 76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9" name="Line 77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0" name="Line 77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1" name="Line 77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2" name="Line 77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3" name="Line 77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4" name="Line 77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5" name="Line 77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6" name="Line 77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7" name="Line 77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8" name="Line 77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9" name="Line 78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0" name="Line 78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1" name="Line 782"/>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2" name="Freeform 783"/>
              <p:cNvSpPr>
                <a:spLocks/>
              </p:cNvSpPr>
              <p:nvPr/>
            </p:nvSpPr>
            <p:spPr bwMode="auto">
              <a:xfrm>
                <a:off x="2777" y="2270"/>
                <a:ext cx="1946" cy="725"/>
              </a:xfrm>
              <a:custGeom>
                <a:avLst/>
                <a:gdLst>
                  <a:gd name="T0" fmla="*/ 0 w 1946"/>
                  <a:gd name="T1" fmla="*/ 487 h 725"/>
                  <a:gd name="T2" fmla="*/ 75 w 1946"/>
                  <a:gd name="T3" fmla="*/ 539 h 725"/>
                  <a:gd name="T4" fmla="*/ 163 w 1946"/>
                  <a:gd name="T5" fmla="*/ 591 h 725"/>
                  <a:gd name="T6" fmla="*/ 163 w 1946"/>
                  <a:gd name="T7" fmla="*/ 591 h 725"/>
                  <a:gd name="T8" fmla="*/ 325 w 1946"/>
                  <a:gd name="T9" fmla="*/ 643 h 725"/>
                  <a:gd name="T10" fmla="*/ 499 w 1946"/>
                  <a:gd name="T11" fmla="*/ 684 h 725"/>
                  <a:gd name="T12" fmla="*/ 711 w 1946"/>
                  <a:gd name="T13" fmla="*/ 715 h 725"/>
                  <a:gd name="T14" fmla="*/ 924 w 1946"/>
                  <a:gd name="T15" fmla="*/ 725 h 725"/>
                  <a:gd name="T16" fmla="*/ 924 w 1946"/>
                  <a:gd name="T17" fmla="*/ 725 h 725"/>
                  <a:gd name="T18" fmla="*/ 1136 w 1946"/>
                  <a:gd name="T19" fmla="*/ 715 h 725"/>
                  <a:gd name="T20" fmla="*/ 1323 w 1946"/>
                  <a:gd name="T21" fmla="*/ 694 h 725"/>
                  <a:gd name="T22" fmla="*/ 1497 w 1946"/>
                  <a:gd name="T23" fmla="*/ 653 h 725"/>
                  <a:gd name="T24" fmla="*/ 1647 w 1946"/>
                  <a:gd name="T25" fmla="*/ 601 h 725"/>
                  <a:gd name="T26" fmla="*/ 1772 w 1946"/>
                  <a:gd name="T27" fmla="*/ 549 h 725"/>
                  <a:gd name="T28" fmla="*/ 1859 w 1946"/>
                  <a:gd name="T29" fmla="*/ 477 h 725"/>
                  <a:gd name="T30" fmla="*/ 1921 w 1946"/>
                  <a:gd name="T31" fmla="*/ 404 h 725"/>
                  <a:gd name="T32" fmla="*/ 1946 w 1946"/>
                  <a:gd name="T33" fmla="*/ 321 h 725"/>
                  <a:gd name="T34" fmla="*/ 1946 w 1946"/>
                  <a:gd name="T35" fmla="*/ 321 h 725"/>
                  <a:gd name="T36" fmla="*/ 1921 w 1946"/>
                  <a:gd name="T37" fmla="*/ 249 h 725"/>
                  <a:gd name="T38" fmla="*/ 1884 w 1946"/>
                  <a:gd name="T39" fmla="*/ 197 h 725"/>
                  <a:gd name="T40" fmla="*/ 1809 w 1946"/>
                  <a:gd name="T41" fmla="*/ 135 h 725"/>
                  <a:gd name="T42" fmla="*/ 1709 w 1946"/>
                  <a:gd name="T43" fmla="*/ 93 h 725"/>
                  <a:gd name="T44" fmla="*/ 1585 w 1946"/>
                  <a:gd name="T45" fmla="*/ 52 h 725"/>
                  <a:gd name="T46" fmla="*/ 1447 w 1946"/>
                  <a:gd name="T47" fmla="*/ 21 h 725"/>
                  <a:gd name="T48" fmla="*/ 1298 w 1946"/>
                  <a:gd name="T49" fmla="*/ 0 h 725"/>
                  <a:gd name="T50" fmla="*/ 1136 w 1946"/>
                  <a:gd name="T51" fmla="*/ 0 h 725"/>
                  <a:gd name="T52" fmla="*/ 1136 w 1946"/>
                  <a:gd name="T53" fmla="*/ 0 h 725"/>
                  <a:gd name="T54" fmla="*/ 973 w 1946"/>
                  <a:gd name="T55" fmla="*/ 0 h 725"/>
                  <a:gd name="T56" fmla="*/ 824 w 1946"/>
                  <a:gd name="T57" fmla="*/ 21 h 725"/>
                  <a:gd name="T58" fmla="*/ 687 w 1946"/>
                  <a:gd name="T59" fmla="*/ 52 h 725"/>
                  <a:gd name="T60" fmla="*/ 562 w 1946"/>
                  <a:gd name="T61" fmla="*/ 93 h 725"/>
                  <a:gd name="T62" fmla="*/ 474 w 1946"/>
                  <a:gd name="T63" fmla="*/ 135 h 725"/>
                  <a:gd name="T64" fmla="*/ 400 w 1946"/>
                  <a:gd name="T65" fmla="*/ 197 h 725"/>
                  <a:gd name="T66" fmla="*/ 350 w 1946"/>
                  <a:gd name="T67" fmla="*/ 249 h 725"/>
                  <a:gd name="T68" fmla="*/ 337 w 1946"/>
                  <a:gd name="T69" fmla="*/ 321 h 725"/>
                  <a:gd name="T70" fmla="*/ 337 w 1946"/>
                  <a:gd name="T71" fmla="*/ 321 h 725"/>
                  <a:gd name="T72" fmla="*/ 350 w 1946"/>
                  <a:gd name="T73" fmla="*/ 373 h 725"/>
                  <a:gd name="T74" fmla="*/ 387 w 1946"/>
                  <a:gd name="T75" fmla="*/ 425 h 725"/>
                  <a:gd name="T76" fmla="*/ 387 w 1946"/>
                  <a:gd name="T77" fmla="*/ 425 h 725"/>
                  <a:gd name="T78" fmla="*/ 0 w 1946"/>
                  <a:gd name="T79" fmla="*/ 487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6" h="725">
                    <a:moveTo>
                      <a:pt x="0" y="487"/>
                    </a:moveTo>
                    <a:lnTo>
                      <a:pt x="75" y="539"/>
                    </a:lnTo>
                    <a:lnTo>
                      <a:pt x="163" y="591"/>
                    </a:lnTo>
                    <a:lnTo>
                      <a:pt x="163" y="591"/>
                    </a:lnTo>
                    <a:lnTo>
                      <a:pt x="325" y="643"/>
                    </a:lnTo>
                    <a:lnTo>
                      <a:pt x="499" y="684"/>
                    </a:lnTo>
                    <a:lnTo>
                      <a:pt x="711" y="715"/>
                    </a:lnTo>
                    <a:lnTo>
                      <a:pt x="924" y="725"/>
                    </a:lnTo>
                    <a:lnTo>
                      <a:pt x="924" y="725"/>
                    </a:lnTo>
                    <a:lnTo>
                      <a:pt x="1136" y="715"/>
                    </a:lnTo>
                    <a:lnTo>
                      <a:pt x="1323" y="694"/>
                    </a:lnTo>
                    <a:lnTo>
                      <a:pt x="1497" y="653"/>
                    </a:lnTo>
                    <a:lnTo>
                      <a:pt x="1647" y="601"/>
                    </a:lnTo>
                    <a:lnTo>
                      <a:pt x="1772" y="549"/>
                    </a:lnTo>
                    <a:lnTo>
                      <a:pt x="1859" y="477"/>
                    </a:lnTo>
                    <a:lnTo>
                      <a:pt x="1921" y="404"/>
                    </a:lnTo>
                    <a:lnTo>
                      <a:pt x="1946" y="321"/>
                    </a:lnTo>
                    <a:lnTo>
                      <a:pt x="1946" y="321"/>
                    </a:lnTo>
                    <a:lnTo>
                      <a:pt x="1921" y="249"/>
                    </a:lnTo>
                    <a:lnTo>
                      <a:pt x="1884" y="197"/>
                    </a:lnTo>
                    <a:lnTo>
                      <a:pt x="1809" y="135"/>
                    </a:lnTo>
                    <a:lnTo>
                      <a:pt x="1709" y="93"/>
                    </a:lnTo>
                    <a:lnTo>
                      <a:pt x="1585" y="52"/>
                    </a:lnTo>
                    <a:lnTo>
                      <a:pt x="1447" y="21"/>
                    </a:lnTo>
                    <a:lnTo>
                      <a:pt x="1298" y="0"/>
                    </a:lnTo>
                    <a:lnTo>
                      <a:pt x="1136" y="0"/>
                    </a:lnTo>
                    <a:lnTo>
                      <a:pt x="1136" y="0"/>
                    </a:lnTo>
                    <a:lnTo>
                      <a:pt x="973" y="0"/>
                    </a:lnTo>
                    <a:lnTo>
                      <a:pt x="824" y="21"/>
                    </a:lnTo>
                    <a:lnTo>
                      <a:pt x="687" y="52"/>
                    </a:lnTo>
                    <a:lnTo>
                      <a:pt x="562" y="93"/>
                    </a:lnTo>
                    <a:lnTo>
                      <a:pt x="474" y="135"/>
                    </a:lnTo>
                    <a:lnTo>
                      <a:pt x="400" y="197"/>
                    </a:lnTo>
                    <a:lnTo>
                      <a:pt x="350" y="249"/>
                    </a:lnTo>
                    <a:lnTo>
                      <a:pt x="337" y="321"/>
                    </a:lnTo>
                    <a:lnTo>
                      <a:pt x="337" y="321"/>
                    </a:lnTo>
                    <a:lnTo>
                      <a:pt x="350" y="373"/>
                    </a:lnTo>
                    <a:lnTo>
                      <a:pt x="387" y="425"/>
                    </a:lnTo>
                    <a:lnTo>
                      <a:pt x="387" y="425"/>
                    </a:lnTo>
                    <a:lnTo>
                      <a:pt x="0" y="48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403" name="Line 784"/>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4" name="Line 785"/>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5" name="Line 786"/>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6" name="Line 787"/>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7" name="Line 78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8" name="Line 78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9" name="Line 790"/>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0" name="Line 791"/>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1" name="Line 792"/>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2" name="Line 793"/>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3" name="Line 794"/>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4" name="Line 795"/>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5" name="Line 796"/>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6" name="Line 797"/>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7" name="Line 79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8" name="Line 79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9" name="Line 800"/>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0" name="Line 801"/>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1" name="Line 802"/>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2" name="Line 803"/>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3" name="Line 804"/>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4" name="Line 805"/>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5" name="Line 806"/>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6" name="Line 807"/>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sp>
          <p:nvSpPr>
            <p:cNvPr id="10" name="Line 80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1" name="Line 81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 name="Line 81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 name="Line 81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 name="Line 81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 name="Line 81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 name="Line 81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 name="Line 81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 name="Line 81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 name="Line 81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 name="Line 81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 name="Line 82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 name="Line 82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 name="Line 82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 name="Line 82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 name="Line 82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 name="Line 82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 name="Line 82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 name="Line 82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 name="Line 82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 name="Line 82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 name="Line 83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2" name="Line 83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3" name="Line 83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4" name="Line 833"/>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6" name="Line 834"/>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7" name="Line 835"/>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8" name="Line 836"/>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9" name="Line 837"/>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0" name="Line 838"/>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1" name="Line 839"/>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2" name="Line 840"/>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3" name="Line 841"/>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4" name="Line 842"/>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5" name="Line 843"/>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6" name="Line 844"/>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7" name="Line 845"/>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8" name="Line 846"/>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9" name="Line 847"/>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0" name="Line 848"/>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1" name="Line 849"/>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2" name="Line 850"/>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3" name="Line 851"/>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4" name="Line 852"/>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5" name="Line 85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6" name="Line 85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7" name="Line 855"/>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8" name="Line 856"/>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9" name="Line 857"/>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0" name="Freeform 858"/>
            <p:cNvSpPr>
              <a:spLocks/>
            </p:cNvSpPr>
            <p:nvPr/>
          </p:nvSpPr>
          <p:spPr bwMode="auto">
            <a:xfrm>
              <a:off x="1655" y="2519"/>
              <a:ext cx="50" cy="72"/>
            </a:xfrm>
            <a:custGeom>
              <a:avLst/>
              <a:gdLst>
                <a:gd name="T0" fmla="*/ 37 w 50"/>
                <a:gd name="T1" fmla="*/ 0 h 72"/>
                <a:gd name="T2" fmla="*/ 37 w 50"/>
                <a:gd name="T3" fmla="*/ 10 h 72"/>
                <a:gd name="T4" fmla="*/ 37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0 w 50"/>
                <a:gd name="T29" fmla="*/ 51 h 72"/>
                <a:gd name="T30" fmla="*/ 12 w 50"/>
                <a:gd name="T31" fmla="*/ 31 h 72"/>
                <a:gd name="T32" fmla="*/ 25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10"/>
                  </a:lnTo>
                  <a:lnTo>
                    <a:pt x="37"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0" y="51"/>
                  </a:lnTo>
                  <a:lnTo>
                    <a:pt x="12" y="31"/>
                  </a:lnTo>
                  <a:lnTo>
                    <a:pt x="25"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28701" name="Line 859"/>
            <p:cNvSpPr>
              <a:spLocks noChangeShapeType="1"/>
            </p:cNvSpPr>
            <p:nvPr/>
          </p:nvSpPr>
          <p:spPr bwMode="auto">
            <a:xfrm>
              <a:off x="1680" y="2570"/>
              <a:ext cx="1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2" name="Line 860"/>
            <p:cNvSpPr>
              <a:spLocks noChangeShapeType="1"/>
            </p:cNvSpPr>
            <p:nvPr/>
          </p:nvSpPr>
          <p:spPr bwMode="auto">
            <a:xfrm>
              <a:off x="1692"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3" name="Line 861"/>
            <p:cNvSpPr>
              <a:spLocks noChangeShapeType="1"/>
            </p:cNvSpPr>
            <p:nvPr/>
          </p:nvSpPr>
          <p:spPr bwMode="auto">
            <a:xfrm>
              <a:off x="1692" y="2664"/>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6" name="Line 862"/>
            <p:cNvSpPr>
              <a:spLocks noChangeShapeType="1"/>
            </p:cNvSpPr>
            <p:nvPr/>
          </p:nvSpPr>
          <p:spPr bwMode="auto">
            <a:xfrm>
              <a:off x="1717"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7" name="Line 863"/>
            <p:cNvSpPr>
              <a:spLocks noChangeShapeType="1"/>
            </p:cNvSpPr>
            <p:nvPr/>
          </p:nvSpPr>
          <p:spPr bwMode="auto">
            <a:xfrm>
              <a:off x="1717" y="2747"/>
              <a:ext cx="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0" name="Line 864"/>
            <p:cNvSpPr>
              <a:spLocks noChangeShapeType="1"/>
            </p:cNvSpPr>
            <p:nvPr/>
          </p:nvSpPr>
          <p:spPr bwMode="auto">
            <a:xfrm>
              <a:off x="1767"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1" name="Line 865"/>
            <p:cNvSpPr>
              <a:spLocks noChangeShapeType="1"/>
            </p:cNvSpPr>
            <p:nvPr/>
          </p:nvSpPr>
          <p:spPr bwMode="auto">
            <a:xfrm>
              <a:off x="1767" y="2809"/>
              <a:ext cx="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2" name="Freeform 866"/>
            <p:cNvSpPr>
              <a:spLocks/>
            </p:cNvSpPr>
            <p:nvPr/>
          </p:nvSpPr>
          <p:spPr bwMode="auto">
            <a:xfrm>
              <a:off x="2104" y="2519"/>
              <a:ext cx="50" cy="72"/>
            </a:xfrm>
            <a:custGeom>
              <a:avLst/>
              <a:gdLst>
                <a:gd name="T0" fmla="*/ 37 w 50"/>
                <a:gd name="T1" fmla="*/ 0 h 72"/>
                <a:gd name="T2" fmla="*/ 37 w 50"/>
                <a:gd name="T3" fmla="*/ 20 h 72"/>
                <a:gd name="T4" fmla="*/ 50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12 w 50"/>
                <a:gd name="T29" fmla="*/ 51 h 72"/>
                <a:gd name="T30" fmla="*/ 25 w 50"/>
                <a:gd name="T31" fmla="*/ 31 h 72"/>
                <a:gd name="T32" fmla="*/ 37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20"/>
                  </a:lnTo>
                  <a:lnTo>
                    <a:pt x="50"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12" y="51"/>
                  </a:lnTo>
                  <a:lnTo>
                    <a:pt x="25" y="31"/>
                  </a:lnTo>
                  <a:lnTo>
                    <a:pt x="37"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83" name="Line 867"/>
            <p:cNvSpPr>
              <a:spLocks noChangeShapeType="1"/>
            </p:cNvSpPr>
            <p:nvPr/>
          </p:nvSpPr>
          <p:spPr bwMode="auto">
            <a:xfrm>
              <a:off x="2129" y="2570"/>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4" name="Line 868"/>
            <p:cNvSpPr>
              <a:spLocks noChangeShapeType="1"/>
            </p:cNvSpPr>
            <p:nvPr/>
          </p:nvSpPr>
          <p:spPr bwMode="auto">
            <a:xfrm>
              <a:off x="2129"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5" name="Line 869"/>
            <p:cNvSpPr>
              <a:spLocks noChangeShapeType="1"/>
            </p:cNvSpPr>
            <p:nvPr/>
          </p:nvSpPr>
          <p:spPr bwMode="auto">
            <a:xfrm>
              <a:off x="2129"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6" name="Line 870"/>
            <p:cNvSpPr>
              <a:spLocks noChangeShapeType="1"/>
            </p:cNvSpPr>
            <p:nvPr/>
          </p:nvSpPr>
          <p:spPr bwMode="auto">
            <a:xfrm>
              <a:off x="2154"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7" name="Line 871"/>
            <p:cNvSpPr>
              <a:spLocks noChangeShapeType="1"/>
            </p:cNvSpPr>
            <p:nvPr/>
          </p:nvSpPr>
          <p:spPr bwMode="auto">
            <a:xfrm>
              <a:off x="2154" y="2705"/>
              <a:ext cx="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8" name="Line 872"/>
            <p:cNvSpPr>
              <a:spLocks noChangeShapeType="1"/>
            </p:cNvSpPr>
            <p:nvPr/>
          </p:nvSpPr>
          <p:spPr bwMode="auto">
            <a:xfrm>
              <a:off x="2179"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9" name="Line 873"/>
            <p:cNvSpPr>
              <a:spLocks noChangeShapeType="1"/>
            </p:cNvSpPr>
            <p:nvPr/>
          </p:nvSpPr>
          <p:spPr bwMode="auto">
            <a:xfrm>
              <a:off x="2179" y="2757"/>
              <a:ext cx="3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0" name="Freeform 874"/>
            <p:cNvSpPr>
              <a:spLocks/>
            </p:cNvSpPr>
            <p:nvPr/>
          </p:nvSpPr>
          <p:spPr bwMode="auto">
            <a:xfrm>
              <a:off x="2565" y="2508"/>
              <a:ext cx="38" cy="73"/>
            </a:xfrm>
            <a:custGeom>
              <a:avLst/>
              <a:gdLst>
                <a:gd name="T0" fmla="*/ 25 w 38"/>
                <a:gd name="T1" fmla="*/ 0 h 73"/>
                <a:gd name="T2" fmla="*/ 25 w 38"/>
                <a:gd name="T3" fmla="*/ 21 h 73"/>
                <a:gd name="T4" fmla="*/ 38 w 38"/>
                <a:gd name="T5" fmla="*/ 42 h 73"/>
                <a:gd name="T6" fmla="*/ 38 w 38"/>
                <a:gd name="T7" fmla="*/ 62 h 73"/>
                <a:gd name="T8" fmla="*/ 38 w 38"/>
                <a:gd name="T9" fmla="*/ 73 h 73"/>
                <a:gd name="T10" fmla="*/ 38 w 38"/>
                <a:gd name="T11" fmla="*/ 73 h 73"/>
                <a:gd name="T12" fmla="*/ 38 w 38"/>
                <a:gd name="T13" fmla="*/ 73 h 73"/>
                <a:gd name="T14" fmla="*/ 38 w 38"/>
                <a:gd name="T15" fmla="*/ 73 h 73"/>
                <a:gd name="T16" fmla="*/ 13 w 38"/>
                <a:gd name="T17" fmla="*/ 62 h 73"/>
                <a:gd name="T18" fmla="*/ 13 w 38"/>
                <a:gd name="T19" fmla="*/ 62 h 73"/>
                <a:gd name="T20" fmla="*/ 0 w 38"/>
                <a:gd name="T21" fmla="*/ 73 h 73"/>
                <a:gd name="T22" fmla="*/ 0 w 38"/>
                <a:gd name="T23" fmla="*/ 73 h 73"/>
                <a:gd name="T24" fmla="*/ 0 w 38"/>
                <a:gd name="T25" fmla="*/ 73 h 73"/>
                <a:gd name="T26" fmla="*/ 0 w 38"/>
                <a:gd name="T27" fmla="*/ 73 h 73"/>
                <a:gd name="T28" fmla="*/ 0 w 38"/>
                <a:gd name="T29" fmla="*/ 62 h 73"/>
                <a:gd name="T30" fmla="*/ 13 w 38"/>
                <a:gd name="T31" fmla="*/ 42 h 73"/>
                <a:gd name="T32" fmla="*/ 13 w 38"/>
                <a:gd name="T33" fmla="*/ 21 h 73"/>
                <a:gd name="T34" fmla="*/ 25 w 38"/>
                <a:gd name="T3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3">
                  <a:moveTo>
                    <a:pt x="25" y="0"/>
                  </a:moveTo>
                  <a:lnTo>
                    <a:pt x="25" y="21"/>
                  </a:lnTo>
                  <a:lnTo>
                    <a:pt x="38" y="42"/>
                  </a:lnTo>
                  <a:lnTo>
                    <a:pt x="38" y="62"/>
                  </a:lnTo>
                  <a:lnTo>
                    <a:pt x="38" y="73"/>
                  </a:lnTo>
                  <a:lnTo>
                    <a:pt x="38" y="73"/>
                  </a:lnTo>
                  <a:lnTo>
                    <a:pt x="38" y="73"/>
                  </a:lnTo>
                  <a:lnTo>
                    <a:pt x="38" y="73"/>
                  </a:lnTo>
                  <a:lnTo>
                    <a:pt x="13" y="62"/>
                  </a:lnTo>
                  <a:lnTo>
                    <a:pt x="13" y="62"/>
                  </a:lnTo>
                  <a:lnTo>
                    <a:pt x="0" y="73"/>
                  </a:lnTo>
                  <a:lnTo>
                    <a:pt x="0" y="73"/>
                  </a:lnTo>
                  <a:lnTo>
                    <a:pt x="0" y="73"/>
                  </a:lnTo>
                  <a:lnTo>
                    <a:pt x="0" y="73"/>
                  </a:lnTo>
                  <a:lnTo>
                    <a:pt x="0" y="62"/>
                  </a:lnTo>
                  <a:lnTo>
                    <a:pt x="13" y="42"/>
                  </a:lnTo>
                  <a:lnTo>
                    <a:pt x="13" y="21"/>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1" name="Line 875"/>
            <p:cNvSpPr>
              <a:spLocks noChangeShapeType="1"/>
            </p:cNvSpPr>
            <p:nvPr/>
          </p:nvSpPr>
          <p:spPr bwMode="auto">
            <a:xfrm>
              <a:off x="2590" y="2560"/>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2" name="Line 876"/>
            <p:cNvSpPr>
              <a:spLocks noChangeShapeType="1"/>
            </p:cNvSpPr>
            <p:nvPr/>
          </p:nvSpPr>
          <p:spPr bwMode="auto">
            <a:xfrm>
              <a:off x="2603"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3" name="Line 877"/>
            <p:cNvSpPr>
              <a:spLocks noChangeShapeType="1"/>
            </p:cNvSpPr>
            <p:nvPr/>
          </p:nvSpPr>
          <p:spPr bwMode="auto">
            <a:xfrm>
              <a:off x="2603" y="2643"/>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4" name="Freeform 878"/>
            <p:cNvSpPr>
              <a:spLocks/>
            </p:cNvSpPr>
            <p:nvPr/>
          </p:nvSpPr>
          <p:spPr bwMode="auto">
            <a:xfrm>
              <a:off x="3326" y="2581"/>
              <a:ext cx="562" cy="1264"/>
            </a:xfrm>
            <a:custGeom>
              <a:avLst/>
              <a:gdLst>
                <a:gd name="T0" fmla="*/ 25 w 562"/>
                <a:gd name="T1" fmla="*/ 1264 h 1264"/>
                <a:gd name="T2" fmla="*/ 0 w 562"/>
                <a:gd name="T3" fmla="*/ 1254 h 1264"/>
                <a:gd name="T4" fmla="*/ 537 w 562"/>
                <a:gd name="T5" fmla="*/ 0 h 1264"/>
                <a:gd name="T6" fmla="*/ 562 w 562"/>
                <a:gd name="T7" fmla="*/ 10 h 1264"/>
                <a:gd name="T8" fmla="*/ 25 w 562"/>
                <a:gd name="T9" fmla="*/ 1264 h 1264"/>
              </a:gdLst>
              <a:ahLst/>
              <a:cxnLst>
                <a:cxn ang="0">
                  <a:pos x="T0" y="T1"/>
                </a:cxn>
                <a:cxn ang="0">
                  <a:pos x="T2" y="T3"/>
                </a:cxn>
                <a:cxn ang="0">
                  <a:pos x="T4" y="T5"/>
                </a:cxn>
                <a:cxn ang="0">
                  <a:pos x="T6" y="T7"/>
                </a:cxn>
                <a:cxn ang="0">
                  <a:pos x="T8" y="T9"/>
                </a:cxn>
              </a:cxnLst>
              <a:rect l="0" t="0" r="r" b="b"/>
              <a:pathLst>
                <a:path w="562" h="1264">
                  <a:moveTo>
                    <a:pt x="25" y="1264"/>
                  </a:moveTo>
                  <a:lnTo>
                    <a:pt x="0" y="1254"/>
                  </a:lnTo>
                  <a:lnTo>
                    <a:pt x="537" y="0"/>
                  </a:lnTo>
                  <a:lnTo>
                    <a:pt x="562" y="10"/>
                  </a:lnTo>
                  <a:lnTo>
                    <a:pt x="25" y="12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5" name="Freeform 879"/>
            <p:cNvSpPr>
              <a:spLocks/>
            </p:cNvSpPr>
            <p:nvPr/>
          </p:nvSpPr>
          <p:spPr bwMode="auto">
            <a:xfrm>
              <a:off x="3863" y="2570"/>
              <a:ext cx="1771" cy="653"/>
            </a:xfrm>
            <a:custGeom>
              <a:avLst/>
              <a:gdLst>
                <a:gd name="T0" fmla="*/ 1771 w 1771"/>
                <a:gd name="T1" fmla="*/ 643 h 653"/>
                <a:gd name="T2" fmla="*/ 1759 w 1771"/>
                <a:gd name="T3" fmla="*/ 653 h 653"/>
                <a:gd name="T4" fmla="*/ 0 w 1771"/>
                <a:gd name="T5" fmla="*/ 21 h 653"/>
                <a:gd name="T6" fmla="*/ 12 w 1771"/>
                <a:gd name="T7" fmla="*/ 0 h 653"/>
                <a:gd name="T8" fmla="*/ 1771 w 1771"/>
                <a:gd name="T9" fmla="*/ 643 h 653"/>
              </a:gdLst>
              <a:ahLst/>
              <a:cxnLst>
                <a:cxn ang="0">
                  <a:pos x="T0" y="T1"/>
                </a:cxn>
                <a:cxn ang="0">
                  <a:pos x="T2" y="T3"/>
                </a:cxn>
                <a:cxn ang="0">
                  <a:pos x="T4" y="T5"/>
                </a:cxn>
                <a:cxn ang="0">
                  <a:pos x="T6" y="T7"/>
                </a:cxn>
                <a:cxn ang="0">
                  <a:pos x="T8" y="T9"/>
                </a:cxn>
              </a:cxnLst>
              <a:rect l="0" t="0" r="r" b="b"/>
              <a:pathLst>
                <a:path w="1771" h="653">
                  <a:moveTo>
                    <a:pt x="1771" y="643"/>
                  </a:moveTo>
                  <a:lnTo>
                    <a:pt x="1759" y="653"/>
                  </a:lnTo>
                  <a:lnTo>
                    <a:pt x="0" y="21"/>
                  </a:lnTo>
                  <a:lnTo>
                    <a:pt x="12" y="0"/>
                  </a:lnTo>
                  <a:lnTo>
                    <a:pt x="1771"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6" name="Freeform 880"/>
            <p:cNvSpPr>
              <a:spLocks/>
            </p:cNvSpPr>
            <p:nvPr/>
          </p:nvSpPr>
          <p:spPr bwMode="auto">
            <a:xfrm>
              <a:off x="1131" y="2570"/>
              <a:ext cx="2719" cy="457"/>
            </a:xfrm>
            <a:custGeom>
              <a:avLst/>
              <a:gdLst>
                <a:gd name="T0" fmla="*/ 2719 w 2719"/>
                <a:gd name="T1" fmla="*/ 0 h 457"/>
                <a:gd name="T2" fmla="*/ 2719 w 2719"/>
                <a:gd name="T3" fmla="*/ 21 h 457"/>
                <a:gd name="T4" fmla="*/ 12 w 2719"/>
                <a:gd name="T5" fmla="*/ 457 h 457"/>
                <a:gd name="T6" fmla="*/ 0 w 2719"/>
                <a:gd name="T7" fmla="*/ 436 h 457"/>
                <a:gd name="T8" fmla="*/ 2719 w 2719"/>
                <a:gd name="T9" fmla="*/ 0 h 457"/>
              </a:gdLst>
              <a:ahLst/>
              <a:cxnLst>
                <a:cxn ang="0">
                  <a:pos x="T0" y="T1"/>
                </a:cxn>
                <a:cxn ang="0">
                  <a:pos x="T2" y="T3"/>
                </a:cxn>
                <a:cxn ang="0">
                  <a:pos x="T4" y="T5"/>
                </a:cxn>
                <a:cxn ang="0">
                  <a:pos x="T6" y="T7"/>
                </a:cxn>
                <a:cxn ang="0">
                  <a:pos x="T8" y="T9"/>
                </a:cxn>
              </a:cxnLst>
              <a:rect l="0" t="0" r="r" b="b"/>
              <a:pathLst>
                <a:path w="2719" h="457">
                  <a:moveTo>
                    <a:pt x="2719" y="0"/>
                  </a:moveTo>
                  <a:lnTo>
                    <a:pt x="2719" y="21"/>
                  </a:lnTo>
                  <a:lnTo>
                    <a:pt x="12" y="457"/>
                  </a:lnTo>
                  <a:lnTo>
                    <a:pt x="0" y="436"/>
                  </a:lnTo>
                  <a:lnTo>
                    <a:pt x="27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7" name="Freeform 881"/>
            <p:cNvSpPr>
              <a:spLocks/>
            </p:cNvSpPr>
            <p:nvPr/>
          </p:nvSpPr>
          <p:spPr bwMode="auto">
            <a:xfrm>
              <a:off x="2927" y="1689"/>
              <a:ext cx="936" cy="892"/>
            </a:xfrm>
            <a:custGeom>
              <a:avLst/>
              <a:gdLst>
                <a:gd name="T0" fmla="*/ 936 w 936"/>
                <a:gd name="T1" fmla="*/ 881 h 892"/>
                <a:gd name="T2" fmla="*/ 911 w 936"/>
                <a:gd name="T3" fmla="*/ 892 h 892"/>
                <a:gd name="T4" fmla="*/ 0 w 936"/>
                <a:gd name="T5" fmla="*/ 11 h 892"/>
                <a:gd name="T6" fmla="*/ 25 w 936"/>
                <a:gd name="T7" fmla="*/ 0 h 892"/>
                <a:gd name="T8" fmla="*/ 936 w 936"/>
                <a:gd name="T9" fmla="*/ 881 h 892"/>
              </a:gdLst>
              <a:ahLst/>
              <a:cxnLst>
                <a:cxn ang="0">
                  <a:pos x="T0" y="T1"/>
                </a:cxn>
                <a:cxn ang="0">
                  <a:pos x="T2" y="T3"/>
                </a:cxn>
                <a:cxn ang="0">
                  <a:pos x="T4" y="T5"/>
                </a:cxn>
                <a:cxn ang="0">
                  <a:pos x="T6" y="T7"/>
                </a:cxn>
                <a:cxn ang="0">
                  <a:pos x="T8" y="T9"/>
                </a:cxn>
              </a:cxnLst>
              <a:rect l="0" t="0" r="r" b="b"/>
              <a:pathLst>
                <a:path w="936" h="892">
                  <a:moveTo>
                    <a:pt x="936" y="881"/>
                  </a:moveTo>
                  <a:lnTo>
                    <a:pt x="911" y="892"/>
                  </a:lnTo>
                  <a:lnTo>
                    <a:pt x="0" y="11"/>
                  </a:lnTo>
                  <a:lnTo>
                    <a:pt x="25" y="0"/>
                  </a:lnTo>
                  <a:lnTo>
                    <a:pt x="936" y="8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8" name="Freeform 882"/>
            <p:cNvSpPr>
              <a:spLocks/>
            </p:cNvSpPr>
            <p:nvPr/>
          </p:nvSpPr>
          <p:spPr bwMode="auto">
            <a:xfrm>
              <a:off x="3850" y="1762"/>
              <a:ext cx="1123" cy="840"/>
            </a:xfrm>
            <a:custGeom>
              <a:avLst/>
              <a:gdLst>
                <a:gd name="T0" fmla="*/ 25 w 1123"/>
                <a:gd name="T1" fmla="*/ 840 h 840"/>
                <a:gd name="T2" fmla="*/ 0 w 1123"/>
                <a:gd name="T3" fmla="*/ 829 h 840"/>
                <a:gd name="T4" fmla="*/ 1110 w 1123"/>
                <a:gd name="T5" fmla="*/ 0 h 840"/>
                <a:gd name="T6" fmla="*/ 1123 w 1123"/>
                <a:gd name="T7" fmla="*/ 10 h 840"/>
                <a:gd name="T8" fmla="*/ 25 w 1123"/>
                <a:gd name="T9" fmla="*/ 840 h 840"/>
              </a:gdLst>
              <a:ahLst/>
              <a:cxnLst>
                <a:cxn ang="0">
                  <a:pos x="T0" y="T1"/>
                </a:cxn>
                <a:cxn ang="0">
                  <a:pos x="T2" y="T3"/>
                </a:cxn>
                <a:cxn ang="0">
                  <a:pos x="T4" y="T5"/>
                </a:cxn>
                <a:cxn ang="0">
                  <a:pos x="T6" y="T7"/>
                </a:cxn>
                <a:cxn ang="0">
                  <a:pos x="T8" y="T9"/>
                </a:cxn>
              </a:cxnLst>
              <a:rect l="0" t="0" r="r" b="b"/>
              <a:pathLst>
                <a:path w="1123" h="840">
                  <a:moveTo>
                    <a:pt x="25" y="840"/>
                  </a:moveTo>
                  <a:lnTo>
                    <a:pt x="0" y="829"/>
                  </a:lnTo>
                  <a:lnTo>
                    <a:pt x="1110" y="0"/>
                  </a:lnTo>
                  <a:lnTo>
                    <a:pt x="1123" y="10"/>
                  </a:lnTo>
                  <a:lnTo>
                    <a:pt x="25" y="8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00" name="Rectangle 884"/>
            <p:cNvSpPr>
              <a:spLocks noChangeArrowheads="1"/>
            </p:cNvSpPr>
            <p:nvPr/>
          </p:nvSpPr>
          <p:spPr bwMode="auto">
            <a:xfrm>
              <a:off x="3401" y="922"/>
              <a:ext cx="81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planning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1" name="Rectangle 885"/>
            <p:cNvSpPr>
              <a:spLocks noChangeArrowheads="1"/>
            </p:cNvSpPr>
            <p:nvPr/>
          </p:nvSpPr>
          <p:spPr bwMode="auto">
            <a:xfrm>
              <a:off x="5846" y="2125"/>
              <a:ext cx="82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modeling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2" name="Rectangle 886"/>
            <p:cNvSpPr>
              <a:spLocks noChangeArrowheads="1"/>
            </p:cNvSpPr>
            <p:nvPr/>
          </p:nvSpPr>
          <p:spPr bwMode="auto">
            <a:xfrm>
              <a:off x="4299" y="3534"/>
              <a:ext cx="108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construction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3" name="Rectangle 887"/>
            <p:cNvSpPr>
              <a:spLocks noChangeArrowheads="1"/>
            </p:cNvSpPr>
            <p:nvPr/>
          </p:nvSpPr>
          <p:spPr bwMode="auto">
            <a:xfrm>
              <a:off x="1630" y="3420"/>
              <a:ext cx="107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deployment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4" name="Rectangle 888"/>
            <p:cNvSpPr>
              <a:spLocks noChangeArrowheads="1"/>
            </p:cNvSpPr>
            <p:nvPr/>
          </p:nvSpPr>
          <p:spPr bwMode="auto">
            <a:xfrm>
              <a:off x="1630" y="3617"/>
              <a:ext cx="23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5" name="Rectangle 889"/>
            <p:cNvSpPr>
              <a:spLocks noChangeArrowheads="1"/>
            </p:cNvSpPr>
            <p:nvPr/>
          </p:nvSpPr>
          <p:spPr bwMode="auto">
            <a:xfrm>
              <a:off x="1804" y="3628"/>
              <a:ext cx="61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delivery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6" name="Rectangle 890"/>
            <p:cNvSpPr>
              <a:spLocks noChangeArrowheads="1"/>
            </p:cNvSpPr>
            <p:nvPr/>
          </p:nvSpPr>
          <p:spPr bwMode="auto">
            <a:xfrm>
              <a:off x="1630" y="3804"/>
              <a:ext cx="8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    feedback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7" name="Rectangle 891"/>
            <p:cNvSpPr>
              <a:spLocks noChangeArrowheads="1"/>
            </p:cNvSpPr>
            <p:nvPr/>
          </p:nvSpPr>
          <p:spPr bwMode="auto">
            <a:xfrm>
              <a:off x="3139" y="2685"/>
              <a:ext cx="34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a:ln>
                    <a:noFill/>
                  </a:ln>
                  <a:solidFill>
                    <a:srgbClr val="000000"/>
                  </a:solidFill>
                  <a:effectLst/>
                  <a:latin typeface="Geneva" charset="0"/>
                </a:rPr>
                <a:t>start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8" name="Freeform 892"/>
            <p:cNvSpPr>
              <a:spLocks/>
            </p:cNvSpPr>
            <p:nvPr/>
          </p:nvSpPr>
          <p:spPr bwMode="auto">
            <a:xfrm>
              <a:off x="3002" y="2498"/>
              <a:ext cx="37" cy="52"/>
            </a:xfrm>
            <a:custGeom>
              <a:avLst/>
              <a:gdLst>
                <a:gd name="T0" fmla="*/ 12 w 37"/>
                <a:gd name="T1" fmla="*/ 0 h 52"/>
                <a:gd name="T2" fmla="*/ 25 w 37"/>
                <a:gd name="T3" fmla="*/ 10 h 52"/>
                <a:gd name="T4" fmla="*/ 25 w 37"/>
                <a:gd name="T5" fmla="*/ 31 h 52"/>
                <a:gd name="T6" fmla="*/ 25 w 37"/>
                <a:gd name="T7" fmla="*/ 52 h 52"/>
                <a:gd name="T8" fmla="*/ 37 w 37"/>
                <a:gd name="T9" fmla="*/ 52 h 52"/>
                <a:gd name="T10" fmla="*/ 37 w 37"/>
                <a:gd name="T11" fmla="*/ 52 h 52"/>
                <a:gd name="T12" fmla="*/ 37 w 37"/>
                <a:gd name="T13" fmla="*/ 52 h 52"/>
                <a:gd name="T14" fmla="*/ 37 w 37"/>
                <a:gd name="T15" fmla="*/ 52 h 52"/>
                <a:gd name="T16" fmla="*/ 12 w 37"/>
                <a:gd name="T17" fmla="*/ 52 h 52"/>
                <a:gd name="T18" fmla="*/ 12 w 37"/>
                <a:gd name="T19" fmla="*/ 52 h 52"/>
                <a:gd name="T20" fmla="*/ 0 w 37"/>
                <a:gd name="T21" fmla="*/ 52 h 52"/>
                <a:gd name="T22" fmla="*/ 0 w 37"/>
                <a:gd name="T23" fmla="*/ 52 h 52"/>
                <a:gd name="T24" fmla="*/ 0 w 37"/>
                <a:gd name="T25" fmla="*/ 52 h 52"/>
                <a:gd name="T26" fmla="*/ 0 w 37"/>
                <a:gd name="T27" fmla="*/ 52 h 52"/>
                <a:gd name="T28" fmla="*/ 0 w 37"/>
                <a:gd name="T29" fmla="*/ 52 h 52"/>
                <a:gd name="T30" fmla="*/ 0 w 37"/>
                <a:gd name="T31" fmla="*/ 31 h 52"/>
                <a:gd name="T32" fmla="*/ 12 w 37"/>
                <a:gd name="T33" fmla="*/ 10 h 52"/>
                <a:gd name="T34" fmla="*/ 12 w 37"/>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2">
                  <a:moveTo>
                    <a:pt x="12" y="0"/>
                  </a:moveTo>
                  <a:lnTo>
                    <a:pt x="25" y="10"/>
                  </a:lnTo>
                  <a:lnTo>
                    <a:pt x="25" y="31"/>
                  </a:lnTo>
                  <a:lnTo>
                    <a:pt x="25" y="52"/>
                  </a:lnTo>
                  <a:lnTo>
                    <a:pt x="37" y="52"/>
                  </a:lnTo>
                  <a:lnTo>
                    <a:pt x="37" y="52"/>
                  </a:lnTo>
                  <a:lnTo>
                    <a:pt x="37" y="52"/>
                  </a:lnTo>
                  <a:lnTo>
                    <a:pt x="37" y="52"/>
                  </a:lnTo>
                  <a:lnTo>
                    <a:pt x="12" y="52"/>
                  </a:lnTo>
                  <a:lnTo>
                    <a:pt x="12" y="52"/>
                  </a:lnTo>
                  <a:lnTo>
                    <a:pt x="0" y="52"/>
                  </a:lnTo>
                  <a:lnTo>
                    <a:pt x="0" y="52"/>
                  </a:lnTo>
                  <a:lnTo>
                    <a:pt x="0" y="52"/>
                  </a:lnTo>
                  <a:lnTo>
                    <a:pt x="0" y="52"/>
                  </a:lnTo>
                  <a:lnTo>
                    <a:pt x="0" y="52"/>
                  </a:lnTo>
                  <a:lnTo>
                    <a:pt x="0" y="31"/>
                  </a:lnTo>
                  <a:lnTo>
                    <a:pt x="12" y="1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09" name="Line 893"/>
            <p:cNvSpPr>
              <a:spLocks noChangeShapeType="1"/>
            </p:cNvSpPr>
            <p:nvPr/>
          </p:nvSpPr>
          <p:spPr bwMode="auto">
            <a:xfrm>
              <a:off x="3014" y="2539"/>
              <a:ext cx="25"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0" name="Line 894"/>
            <p:cNvSpPr>
              <a:spLocks noChangeShapeType="1"/>
            </p:cNvSpPr>
            <p:nvPr/>
          </p:nvSpPr>
          <p:spPr bwMode="auto">
            <a:xfrm>
              <a:off x="3039" y="261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1" name="Line 895"/>
            <p:cNvSpPr>
              <a:spLocks noChangeShapeType="1"/>
            </p:cNvSpPr>
            <p:nvPr/>
          </p:nvSpPr>
          <p:spPr bwMode="auto">
            <a:xfrm>
              <a:off x="3039" y="2612"/>
              <a:ext cx="3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2" name="Line 896"/>
            <p:cNvSpPr>
              <a:spLocks noChangeShapeType="1"/>
            </p:cNvSpPr>
            <p:nvPr/>
          </p:nvSpPr>
          <p:spPr bwMode="auto">
            <a:xfrm flipV="1">
              <a:off x="2503" y="2757"/>
              <a:ext cx="274"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3" name="Freeform 897"/>
            <p:cNvSpPr>
              <a:spLocks/>
            </p:cNvSpPr>
            <p:nvPr/>
          </p:nvSpPr>
          <p:spPr bwMode="auto">
            <a:xfrm>
              <a:off x="2653" y="2726"/>
              <a:ext cx="137" cy="104"/>
            </a:xfrm>
            <a:custGeom>
              <a:avLst/>
              <a:gdLst>
                <a:gd name="T0" fmla="*/ 0 w 137"/>
                <a:gd name="T1" fmla="*/ 0 h 104"/>
                <a:gd name="T2" fmla="*/ 137 w 137"/>
                <a:gd name="T3" fmla="*/ 31 h 104"/>
                <a:gd name="T4" fmla="*/ 25 w 137"/>
                <a:gd name="T5" fmla="*/ 104 h 104"/>
                <a:gd name="T6" fmla="*/ 62 w 137"/>
                <a:gd name="T7" fmla="*/ 41 h 104"/>
                <a:gd name="T8" fmla="*/ 0 w 137"/>
                <a:gd name="T9" fmla="*/ 0 h 104"/>
              </a:gdLst>
              <a:ahLst/>
              <a:cxnLst>
                <a:cxn ang="0">
                  <a:pos x="T0" y="T1"/>
                </a:cxn>
                <a:cxn ang="0">
                  <a:pos x="T2" y="T3"/>
                </a:cxn>
                <a:cxn ang="0">
                  <a:pos x="T4" y="T5"/>
                </a:cxn>
                <a:cxn ang="0">
                  <a:pos x="T6" y="T7"/>
                </a:cxn>
                <a:cxn ang="0">
                  <a:pos x="T8" y="T9"/>
                </a:cxn>
              </a:cxnLst>
              <a:rect l="0" t="0" r="r" b="b"/>
              <a:pathLst>
                <a:path w="137" h="104">
                  <a:moveTo>
                    <a:pt x="0" y="0"/>
                  </a:moveTo>
                  <a:lnTo>
                    <a:pt x="137" y="31"/>
                  </a:lnTo>
                  <a:lnTo>
                    <a:pt x="25" y="104"/>
                  </a:lnTo>
                  <a:lnTo>
                    <a:pt x="62"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4" name="Line 898"/>
            <p:cNvSpPr>
              <a:spLocks noChangeShapeType="1"/>
            </p:cNvSpPr>
            <p:nvPr/>
          </p:nvSpPr>
          <p:spPr bwMode="auto">
            <a:xfrm flipV="1">
              <a:off x="2104" y="2819"/>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5" name="Freeform 899"/>
            <p:cNvSpPr>
              <a:spLocks/>
            </p:cNvSpPr>
            <p:nvPr/>
          </p:nvSpPr>
          <p:spPr bwMode="auto">
            <a:xfrm>
              <a:off x="2241" y="2788"/>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6" name="Line 900"/>
            <p:cNvSpPr>
              <a:spLocks noChangeShapeType="1"/>
            </p:cNvSpPr>
            <p:nvPr/>
          </p:nvSpPr>
          <p:spPr bwMode="auto">
            <a:xfrm flipV="1">
              <a:off x="1692" y="2881"/>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7" name="Freeform 901"/>
            <p:cNvSpPr>
              <a:spLocks/>
            </p:cNvSpPr>
            <p:nvPr/>
          </p:nvSpPr>
          <p:spPr bwMode="auto">
            <a:xfrm>
              <a:off x="1829" y="2850"/>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8" name="Line 902"/>
            <p:cNvSpPr>
              <a:spLocks noChangeShapeType="1"/>
            </p:cNvSpPr>
            <p:nvPr/>
          </p:nvSpPr>
          <p:spPr bwMode="auto">
            <a:xfrm flipV="1">
              <a:off x="2877" y="2695"/>
              <a:ext cx="2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9" name="Freeform 903"/>
            <p:cNvSpPr>
              <a:spLocks/>
            </p:cNvSpPr>
            <p:nvPr/>
          </p:nvSpPr>
          <p:spPr bwMode="auto">
            <a:xfrm>
              <a:off x="3014" y="2664"/>
              <a:ext cx="150" cy="103"/>
            </a:xfrm>
            <a:custGeom>
              <a:avLst/>
              <a:gdLst>
                <a:gd name="T0" fmla="*/ 0 w 150"/>
                <a:gd name="T1" fmla="*/ 0 h 103"/>
                <a:gd name="T2" fmla="*/ 150 w 150"/>
                <a:gd name="T3" fmla="*/ 31 h 103"/>
                <a:gd name="T4" fmla="*/ 25 w 150"/>
                <a:gd name="T5" fmla="*/ 103 h 103"/>
                <a:gd name="T6" fmla="*/ 75 w 150"/>
                <a:gd name="T7" fmla="*/ 41 h 103"/>
                <a:gd name="T8" fmla="*/ 0 w 150"/>
                <a:gd name="T9" fmla="*/ 0 h 103"/>
              </a:gdLst>
              <a:ahLst/>
              <a:cxnLst>
                <a:cxn ang="0">
                  <a:pos x="T0" y="T1"/>
                </a:cxn>
                <a:cxn ang="0">
                  <a:pos x="T2" y="T3"/>
                </a:cxn>
                <a:cxn ang="0">
                  <a:pos x="T4" y="T5"/>
                </a:cxn>
                <a:cxn ang="0">
                  <a:pos x="T6" y="T7"/>
                </a:cxn>
                <a:cxn ang="0">
                  <a:pos x="T8" y="T9"/>
                </a:cxn>
              </a:cxnLst>
              <a:rect l="0" t="0" r="r" b="b"/>
              <a:pathLst>
                <a:path w="150" h="103">
                  <a:moveTo>
                    <a:pt x="0" y="0"/>
                  </a:moveTo>
                  <a:lnTo>
                    <a:pt x="150" y="31"/>
                  </a:lnTo>
                  <a:lnTo>
                    <a:pt x="25" y="103"/>
                  </a:lnTo>
                  <a:lnTo>
                    <a:pt x="75"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20" name="Rectangle 904"/>
            <p:cNvSpPr>
              <a:spLocks noChangeArrowheads="1"/>
            </p:cNvSpPr>
            <p:nvPr/>
          </p:nvSpPr>
          <p:spPr bwMode="auto">
            <a:xfrm>
              <a:off x="5996" y="2291"/>
              <a:ext cx="67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analysis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1" name="Rectangle 905"/>
            <p:cNvSpPr>
              <a:spLocks noChangeArrowheads="1"/>
            </p:cNvSpPr>
            <p:nvPr/>
          </p:nvSpPr>
          <p:spPr bwMode="auto">
            <a:xfrm>
              <a:off x="5996" y="2457"/>
              <a:ext cx="5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design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2" name="Rectangle 906"/>
            <p:cNvSpPr>
              <a:spLocks noChangeArrowheads="1"/>
            </p:cNvSpPr>
            <p:nvPr/>
          </p:nvSpPr>
          <p:spPr bwMode="auto">
            <a:xfrm>
              <a:off x="4499" y="3690"/>
              <a:ext cx="43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code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3" name="Rectangle 907"/>
            <p:cNvSpPr>
              <a:spLocks noChangeArrowheads="1"/>
            </p:cNvSpPr>
            <p:nvPr/>
          </p:nvSpPr>
          <p:spPr bwMode="auto">
            <a:xfrm>
              <a:off x="4499" y="3856"/>
              <a:ext cx="31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test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4" name="Rectangle 908"/>
            <p:cNvSpPr>
              <a:spLocks noChangeArrowheads="1"/>
            </p:cNvSpPr>
            <p:nvPr/>
          </p:nvSpPr>
          <p:spPr bwMode="auto">
            <a:xfrm>
              <a:off x="3513" y="1099"/>
              <a:ext cx="8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estimation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5" name="Rectangle 909"/>
            <p:cNvSpPr>
              <a:spLocks noChangeArrowheads="1"/>
            </p:cNvSpPr>
            <p:nvPr/>
          </p:nvSpPr>
          <p:spPr bwMode="auto">
            <a:xfrm>
              <a:off x="3513" y="1265"/>
              <a:ext cx="86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scheduling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6" name="Rectangle 910"/>
            <p:cNvSpPr>
              <a:spLocks noChangeArrowheads="1"/>
            </p:cNvSpPr>
            <p:nvPr/>
          </p:nvSpPr>
          <p:spPr bwMode="auto">
            <a:xfrm>
              <a:off x="3513" y="1431"/>
              <a:ext cx="9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risk analysis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916" name="Rectangle 2"/>
          <p:cNvSpPr>
            <a:spLocks noGrp="1" noChangeArrowheads="1"/>
          </p:cNvSpPr>
          <p:nvPr>
            <p:ph type="title"/>
          </p:nvPr>
        </p:nvSpPr>
        <p:spPr>
          <a:xfrm>
            <a:off x="609600" y="433745"/>
            <a:ext cx="10972800" cy="725142"/>
          </a:xfrm>
        </p:spPr>
        <p:txBody>
          <a:bodyPr>
            <a:noAutofit/>
          </a:bodyPr>
          <a:lstStyle/>
          <a:p>
            <a:pPr marL="541338" indent="-541338">
              <a:defRPr/>
            </a:pPr>
            <a:r>
              <a:rPr lang="en-MY" sz="2800" dirty="0"/>
              <a:t>5. Evolutionary Software Process Model: </a:t>
            </a:r>
            <a:br>
              <a:rPr lang="en-MY" sz="2800" dirty="0"/>
            </a:br>
            <a:r>
              <a:rPr lang="en-MY" sz="2800" dirty="0"/>
              <a:t>Spiral Model Example</a:t>
            </a:r>
            <a:endParaRPr sz="2800" dirty="0"/>
          </a:p>
        </p:txBody>
      </p:sp>
      <p:sp>
        <p:nvSpPr>
          <p:cNvPr id="8" name="Line Callout 1 7"/>
          <p:cNvSpPr/>
          <p:nvPr/>
        </p:nvSpPr>
        <p:spPr>
          <a:xfrm>
            <a:off x="7467600" y="1066800"/>
            <a:ext cx="2895600" cy="1219200"/>
          </a:xfrm>
          <a:prstGeom prst="borderCallout1">
            <a:avLst>
              <a:gd name="adj1" fmla="val 18750"/>
              <a:gd name="adj2" fmla="val -8333"/>
              <a:gd name="adj3" fmla="val 198996"/>
              <a:gd name="adj4" fmla="val -95098"/>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Clarify the feedback and get more user requirements (if any)</a:t>
            </a:r>
          </a:p>
        </p:txBody>
      </p:sp>
    </p:spTree>
    <p:extLst>
      <p:ext uri="{BB962C8B-B14F-4D97-AF65-F5344CB8AC3E}">
        <p14:creationId xmlns:p14="http://schemas.microsoft.com/office/powerpoint/2010/main" val="49144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anim calcmode="discrete" valueType="clr">
                                      <p:cBhvr override="childStyle">
                                        <p:cTn id="7"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
                                        </p:tgtEl>
                                        <p:attrNameLst>
                                          <p:attrName>fillcolor</p:attrName>
                                        </p:attrNameLst>
                                      </p:cBhvr>
                                      <p:tavLst>
                                        <p:tav tm="0">
                                          <p:val>
                                            <p:clrVal>
                                              <a:schemeClr val="accent2"/>
                                            </p:clrVal>
                                          </p:val>
                                        </p:tav>
                                        <p:tav tm="50000">
                                          <p:val>
                                            <p:clrVal>
                                              <a:schemeClr val="hlink"/>
                                            </p:clrVal>
                                          </p:val>
                                        </p:tav>
                                      </p:tavLst>
                                    </p:anim>
                                    <p:set>
                                      <p:cBhvr>
                                        <p:cTn id="9" dur="8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5"/>
          <p:cNvSpPr>
            <a:spLocks noGrp="1"/>
          </p:cNvSpPr>
          <p:nvPr>
            <p:ph type="sldNum" sz="quarter" idx="12"/>
          </p:nvPr>
        </p:nvSpPr>
        <p:spPr bwMode="auto">
          <a:noFill/>
          <a:ln>
            <a:miter lim="800000"/>
            <a:headEnd/>
            <a:tailEnd/>
          </a:ln>
        </p:spPr>
        <p:txBody>
          <a:bodyPr/>
          <a:lstStyle/>
          <a:p>
            <a:fld id="{88DB3526-D103-4646-933F-88E2B07E43F6}" type="slidenum">
              <a:rPr lang="en-US" altLang="en-US" smtClean="0"/>
              <a:pPr/>
              <a:t>69</a:t>
            </a:fld>
            <a:endParaRPr lang="en-US" altLang="en-US"/>
          </a:p>
        </p:txBody>
      </p:sp>
      <p:sp>
        <p:nvSpPr>
          <p:cNvPr id="9" name="Rectangle 8"/>
          <p:cNvSpPr/>
          <p:nvPr/>
        </p:nvSpPr>
        <p:spPr>
          <a:xfrm>
            <a:off x="4724400" y="1295400"/>
            <a:ext cx="2057400" cy="4572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Planning</a:t>
            </a:r>
            <a:endParaRPr lang="en-MY" dirty="0"/>
          </a:p>
        </p:txBody>
      </p:sp>
      <p:sp>
        <p:nvSpPr>
          <p:cNvPr id="7" name="Rectangle 6"/>
          <p:cNvSpPr/>
          <p:nvPr/>
        </p:nvSpPr>
        <p:spPr>
          <a:xfrm>
            <a:off x="7239000" y="2209800"/>
            <a:ext cx="2438400" cy="7620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Risk : User change their requirement</a:t>
            </a:r>
            <a:endParaRPr lang="en-MY" dirty="0"/>
          </a:p>
        </p:txBody>
      </p:sp>
      <p:grpSp>
        <p:nvGrpSpPr>
          <p:cNvPr id="2" name="Group 4"/>
          <p:cNvGrpSpPr>
            <a:grpSpLocks noChangeAspect="1"/>
          </p:cNvGrpSpPr>
          <p:nvPr/>
        </p:nvGrpSpPr>
        <p:grpSpPr bwMode="auto">
          <a:xfrm>
            <a:off x="1695450" y="1744662"/>
            <a:ext cx="8893176" cy="4673600"/>
            <a:chOff x="1068" y="1099"/>
            <a:chExt cx="5602" cy="2944"/>
          </a:xfrm>
        </p:grpSpPr>
        <p:grpSp>
          <p:nvGrpSpPr>
            <p:cNvPr id="4" name="Group 205"/>
            <p:cNvGrpSpPr>
              <a:grpSpLocks/>
            </p:cNvGrpSpPr>
            <p:nvPr/>
          </p:nvGrpSpPr>
          <p:grpSpPr bwMode="auto">
            <a:xfrm>
              <a:off x="1330" y="1793"/>
              <a:ext cx="4429" cy="1679"/>
              <a:chOff x="1330" y="1793"/>
              <a:chExt cx="4429" cy="1679"/>
            </a:xfrm>
          </p:grpSpPr>
          <p:sp>
            <p:nvSpPr>
              <p:cNvPr id="50828" name="Line 5"/>
              <p:cNvSpPr>
                <a:spLocks noChangeShapeType="1"/>
              </p:cNvSpPr>
              <p:nvPr/>
            </p:nvSpPr>
            <p:spPr bwMode="auto">
              <a:xfrm>
                <a:off x="1330"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9" name="Line 6"/>
              <p:cNvSpPr>
                <a:spLocks noChangeShapeType="1"/>
              </p:cNvSpPr>
              <p:nvPr/>
            </p:nvSpPr>
            <p:spPr bwMode="auto">
              <a:xfrm>
                <a:off x="1343"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0" name="Line 7"/>
              <p:cNvSpPr>
                <a:spLocks noChangeShapeType="1"/>
              </p:cNvSpPr>
              <p:nvPr/>
            </p:nvSpPr>
            <p:spPr bwMode="auto">
              <a:xfrm>
                <a:off x="1343" y="2674"/>
                <a:ext cx="25"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1" name="Line 8"/>
              <p:cNvSpPr>
                <a:spLocks noChangeShapeType="1"/>
              </p:cNvSpPr>
              <p:nvPr/>
            </p:nvSpPr>
            <p:spPr bwMode="auto">
              <a:xfrm>
                <a:off x="1368"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2" name="Line 9"/>
              <p:cNvSpPr>
                <a:spLocks noChangeShapeType="1"/>
              </p:cNvSpPr>
              <p:nvPr/>
            </p:nvSpPr>
            <p:spPr bwMode="auto">
              <a:xfrm>
                <a:off x="1368" y="2767"/>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3" name="Line 10"/>
              <p:cNvSpPr>
                <a:spLocks noChangeShapeType="1"/>
              </p:cNvSpPr>
              <p:nvPr/>
            </p:nvSpPr>
            <p:spPr bwMode="auto">
              <a:xfrm>
                <a:off x="1430"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4" name="Line 11"/>
              <p:cNvSpPr>
                <a:spLocks noChangeShapeType="1"/>
              </p:cNvSpPr>
              <p:nvPr/>
            </p:nvSpPr>
            <p:spPr bwMode="auto">
              <a:xfrm>
                <a:off x="1430"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5" name="Line 12"/>
              <p:cNvSpPr>
                <a:spLocks noChangeShapeType="1"/>
              </p:cNvSpPr>
              <p:nvPr/>
            </p:nvSpPr>
            <p:spPr bwMode="auto">
              <a:xfrm>
                <a:off x="1505"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6" name="Line 13"/>
              <p:cNvSpPr>
                <a:spLocks noChangeShapeType="1"/>
              </p:cNvSpPr>
              <p:nvPr/>
            </p:nvSpPr>
            <p:spPr bwMode="auto">
              <a:xfrm>
                <a:off x="1505"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7" name="Line 14"/>
              <p:cNvSpPr>
                <a:spLocks noChangeShapeType="1"/>
              </p:cNvSpPr>
              <p:nvPr/>
            </p:nvSpPr>
            <p:spPr bwMode="auto">
              <a:xfrm>
                <a:off x="1592"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8" name="Line 15"/>
              <p:cNvSpPr>
                <a:spLocks noChangeShapeType="1"/>
              </p:cNvSpPr>
              <p:nvPr/>
            </p:nvSpPr>
            <p:spPr bwMode="auto">
              <a:xfrm>
                <a:off x="1592" y="3016"/>
                <a:ext cx="11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9" name="Line 16"/>
              <p:cNvSpPr>
                <a:spLocks noChangeShapeType="1"/>
              </p:cNvSpPr>
              <p:nvPr/>
            </p:nvSpPr>
            <p:spPr bwMode="auto">
              <a:xfrm>
                <a:off x="170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0" name="Line 17"/>
              <p:cNvSpPr>
                <a:spLocks noChangeShapeType="1"/>
              </p:cNvSpPr>
              <p:nvPr/>
            </p:nvSpPr>
            <p:spPr bwMode="auto">
              <a:xfrm>
                <a:off x="1705" y="3089"/>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1" name="Line 18"/>
              <p:cNvSpPr>
                <a:spLocks noChangeShapeType="1"/>
              </p:cNvSpPr>
              <p:nvPr/>
            </p:nvSpPr>
            <p:spPr bwMode="auto">
              <a:xfrm>
                <a:off x="1829"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2" name="Line 19"/>
              <p:cNvSpPr>
                <a:spLocks noChangeShapeType="1"/>
              </p:cNvSpPr>
              <p:nvPr/>
            </p:nvSpPr>
            <p:spPr bwMode="auto">
              <a:xfrm>
                <a:off x="1829" y="3151"/>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3" name="Line 20"/>
              <p:cNvSpPr>
                <a:spLocks noChangeShapeType="1"/>
              </p:cNvSpPr>
              <p:nvPr/>
            </p:nvSpPr>
            <p:spPr bwMode="auto">
              <a:xfrm>
                <a:off x="1979"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4" name="Line 21"/>
              <p:cNvSpPr>
                <a:spLocks noChangeShapeType="1"/>
              </p:cNvSpPr>
              <p:nvPr/>
            </p:nvSpPr>
            <p:spPr bwMode="auto">
              <a:xfrm>
                <a:off x="1979"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5" name="Line 22"/>
              <p:cNvSpPr>
                <a:spLocks noChangeShapeType="1"/>
              </p:cNvSpPr>
              <p:nvPr/>
            </p:nvSpPr>
            <p:spPr bwMode="auto">
              <a:xfrm>
                <a:off x="2303"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6" name="Line 23"/>
              <p:cNvSpPr>
                <a:spLocks noChangeShapeType="1"/>
              </p:cNvSpPr>
              <p:nvPr/>
            </p:nvSpPr>
            <p:spPr bwMode="auto">
              <a:xfrm>
                <a:off x="2303" y="3327"/>
                <a:ext cx="3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7" name="Line 24"/>
              <p:cNvSpPr>
                <a:spLocks noChangeShapeType="1"/>
              </p:cNvSpPr>
              <p:nvPr/>
            </p:nvSpPr>
            <p:spPr bwMode="auto">
              <a:xfrm>
                <a:off x="2678"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8" name="Line 25"/>
              <p:cNvSpPr>
                <a:spLocks noChangeShapeType="1"/>
              </p:cNvSpPr>
              <p:nvPr/>
            </p:nvSpPr>
            <p:spPr bwMode="auto">
              <a:xfrm>
                <a:off x="2678" y="3410"/>
                <a:ext cx="424"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9" name="Line 26"/>
              <p:cNvSpPr>
                <a:spLocks noChangeShapeType="1"/>
              </p:cNvSpPr>
              <p:nvPr/>
            </p:nvSpPr>
            <p:spPr bwMode="auto">
              <a:xfrm>
                <a:off x="3102"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0" name="Line 27"/>
              <p:cNvSpPr>
                <a:spLocks noChangeShapeType="1"/>
              </p:cNvSpPr>
              <p:nvPr/>
            </p:nvSpPr>
            <p:spPr bwMode="auto">
              <a:xfrm>
                <a:off x="3102" y="3462"/>
                <a:ext cx="436"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1" name="Line 28"/>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2" name="Line 29"/>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3" name="Line 30"/>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4" name="Line 31"/>
              <p:cNvSpPr>
                <a:spLocks noChangeShapeType="1"/>
              </p:cNvSpPr>
              <p:nvPr/>
            </p:nvSpPr>
            <p:spPr bwMode="auto">
              <a:xfrm flipV="1">
                <a:off x="3538" y="3462"/>
                <a:ext cx="44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5" name="Line 32"/>
              <p:cNvSpPr>
                <a:spLocks noChangeShapeType="1"/>
              </p:cNvSpPr>
              <p:nvPr/>
            </p:nvSpPr>
            <p:spPr bwMode="auto">
              <a:xfrm>
                <a:off x="3987"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6" name="Line 33"/>
              <p:cNvSpPr>
                <a:spLocks noChangeShapeType="1"/>
              </p:cNvSpPr>
              <p:nvPr/>
            </p:nvSpPr>
            <p:spPr bwMode="auto">
              <a:xfrm flipV="1">
                <a:off x="3987" y="3410"/>
                <a:ext cx="4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7" name="Line 34"/>
              <p:cNvSpPr>
                <a:spLocks noChangeShapeType="1"/>
              </p:cNvSpPr>
              <p:nvPr/>
            </p:nvSpPr>
            <p:spPr bwMode="auto">
              <a:xfrm>
                <a:off x="4412"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8" name="Line 35"/>
              <p:cNvSpPr>
                <a:spLocks noChangeShapeType="1"/>
              </p:cNvSpPr>
              <p:nvPr/>
            </p:nvSpPr>
            <p:spPr bwMode="auto">
              <a:xfrm flipV="1">
                <a:off x="4412" y="3327"/>
                <a:ext cx="3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9" name="Line 36"/>
              <p:cNvSpPr>
                <a:spLocks noChangeShapeType="1"/>
              </p:cNvSpPr>
              <p:nvPr/>
            </p:nvSpPr>
            <p:spPr bwMode="auto">
              <a:xfrm>
                <a:off x="4786"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0" name="Line 37"/>
              <p:cNvSpPr>
                <a:spLocks noChangeShapeType="1"/>
              </p:cNvSpPr>
              <p:nvPr/>
            </p:nvSpPr>
            <p:spPr bwMode="auto">
              <a:xfrm flipV="1">
                <a:off x="4786"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1" name="Line 38"/>
              <p:cNvSpPr>
                <a:spLocks noChangeShapeType="1"/>
              </p:cNvSpPr>
              <p:nvPr/>
            </p:nvSpPr>
            <p:spPr bwMode="auto">
              <a:xfrm>
                <a:off x="511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2" name="Line 39"/>
              <p:cNvSpPr>
                <a:spLocks noChangeShapeType="1"/>
              </p:cNvSpPr>
              <p:nvPr/>
            </p:nvSpPr>
            <p:spPr bwMode="auto">
              <a:xfrm flipV="1">
                <a:off x="5110" y="3151"/>
                <a:ext cx="1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3" name="Line 40"/>
              <p:cNvSpPr>
                <a:spLocks noChangeShapeType="1"/>
              </p:cNvSpPr>
              <p:nvPr/>
            </p:nvSpPr>
            <p:spPr bwMode="auto">
              <a:xfrm>
                <a:off x="5247"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4" name="Line 41"/>
              <p:cNvSpPr>
                <a:spLocks noChangeShapeType="1"/>
              </p:cNvSpPr>
              <p:nvPr/>
            </p:nvSpPr>
            <p:spPr bwMode="auto">
              <a:xfrm flipV="1">
                <a:off x="5247" y="3089"/>
                <a:ext cx="1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5" name="Line 42"/>
              <p:cNvSpPr>
                <a:spLocks noChangeShapeType="1"/>
              </p:cNvSpPr>
              <p:nvPr/>
            </p:nvSpPr>
            <p:spPr bwMode="auto">
              <a:xfrm>
                <a:off x="538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6" name="Line 43"/>
              <p:cNvSpPr>
                <a:spLocks noChangeShapeType="1"/>
              </p:cNvSpPr>
              <p:nvPr/>
            </p:nvSpPr>
            <p:spPr bwMode="auto">
              <a:xfrm flipV="1">
                <a:off x="5385" y="3016"/>
                <a:ext cx="1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7" name="Line 44"/>
              <p:cNvSpPr>
                <a:spLocks noChangeShapeType="1"/>
              </p:cNvSpPr>
              <p:nvPr/>
            </p:nvSpPr>
            <p:spPr bwMode="auto">
              <a:xfrm>
                <a:off x="5497"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8" name="Line 45"/>
              <p:cNvSpPr>
                <a:spLocks noChangeShapeType="1"/>
              </p:cNvSpPr>
              <p:nvPr/>
            </p:nvSpPr>
            <p:spPr bwMode="auto">
              <a:xfrm flipV="1">
                <a:off x="5497"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9" name="Line 46"/>
              <p:cNvSpPr>
                <a:spLocks noChangeShapeType="1"/>
              </p:cNvSpPr>
              <p:nvPr/>
            </p:nvSpPr>
            <p:spPr bwMode="auto">
              <a:xfrm>
                <a:off x="5584"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0" name="Line 47"/>
              <p:cNvSpPr>
                <a:spLocks noChangeShapeType="1"/>
              </p:cNvSpPr>
              <p:nvPr/>
            </p:nvSpPr>
            <p:spPr bwMode="auto">
              <a:xfrm flipV="1">
                <a:off x="5584"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1" name="Line 48"/>
              <p:cNvSpPr>
                <a:spLocks noChangeShapeType="1"/>
              </p:cNvSpPr>
              <p:nvPr/>
            </p:nvSpPr>
            <p:spPr bwMode="auto">
              <a:xfrm>
                <a:off x="5659"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2" name="Line 49"/>
              <p:cNvSpPr>
                <a:spLocks noChangeShapeType="1"/>
              </p:cNvSpPr>
              <p:nvPr/>
            </p:nvSpPr>
            <p:spPr bwMode="auto">
              <a:xfrm flipV="1">
                <a:off x="5659" y="2767"/>
                <a:ext cx="50"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3" name="Line 50"/>
              <p:cNvSpPr>
                <a:spLocks noChangeShapeType="1"/>
              </p:cNvSpPr>
              <p:nvPr/>
            </p:nvSpPr>
            <p:spPr bwMode="auto">
              <a:xfrm>
                <a:off x="5709"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4" name="Line 51"/>
              <p:cNvSpPr>
                <a:spLocks noChangeShapeType="1"/>
              </p:cNvSpPr>
              <p:nvPr/>
            </p:nvSpPr>
            <p:spPr bwMode="auto">
              <a:xfrm flipV="1">
                <a:off x="5709" y="2674"/>
                <a:ext cx="3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5" name="Line 52"/>
              <p:cNvSpPr>
                <a:spLocks noChangeShapeType="1"/>
              </p:cNvSpPr>
              <p:nvPr/>
            </p:nvSpPr>
            <p:spPr bwMode="auto">
              <a:xfrm>
                <a:off x="5746"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6" name="Line 53"/>
              <p:cNvSpPr>
                <a:spLocks noChangeShapeType="1"/>
              </p:cNvSpPr>
              <p:nvPr/>
            </p:nvSpPr>
            <p:spPr bwMode="auto">
              <a:xfrm flipV="1">
                <a:off x="5746"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7" name="Line 54"/>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8" name="Line 55"/>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9" name="Line 56"/>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0" name="Line 57"/>
              <p:cNvSpPr>
                <a:spLocks noChangeShapeType="1"/>
              </p:cNvSpPr>
              <p:nvPr/>
            </p:nvSpPr>
            <p:spPr bwMode="auto">
              <a:xfrm flipH="1" flipV="1">
                <a:off x="5746" y="2508"/>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1" name="Line 58"/>
              <p:cNvSpPr>
                <a:spLocks noChangeShapeType="1"/>
              </p:cNvSpPr>
              <p:nvPr/>
            </p:nvSpPr>
            <p:spPr bwMode="auto">
              <a:xfrm>
                <a:off x="5746"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2" name="Line 59"/>
              <p:cNvSpPr>
                <a:spLocks noChangeShapeType="1"/>
              </p:cNvSpPr>
              <p:nvPr/>
            </p:nvSpPr>
            <p:spPr bwMode="auto">
              <a:xfrm flipH="1" flipV="1">
                <a:off x="5721"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3" name="Line 60"/>
              <p:cNvSpPr>
                <a:spLocks noChangeShapeType="1"/>
              </p:cNvSpPr>
              <p:nvPr/>
            </p:nvSpPr>
            <p:spPr bwMode="auto">
              <a:xfrm>
                <a:off x="5721"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4" name="Line 61"/>
              <p:cNvSpPr>
                <a:spLocks noChangeShapeType="1"/>
              </p:cNvSpPr>
              <p:nvPr/>
            </p:nvSpPr>
            <p:spPr bwMode="auto">
              <a:xfrm flipH="1" flipV="1">
                <a:off x="5671"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5" name="Line 62"/>
              <p:cNvSpPr>
                <a:spLocks noChangeShapeType="1"/>
              </p:cNvSpPr>
              <p:nvPr/>
            </p:nvSpPr>
            <p:spPr bwMode="auto">
              <a:xfrm>
                <a:off x="5671"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6" name="Line 63"/>
              <p:cNvSpPr>
                <a:spLocks noChangeShapeType="1"/>
              </p:cNvSpPr>
              <p:nvPr/>
            </p:nvSpPr>
            <p:spPr bwMode="auto">
              <a:xfrm flipH="1" flipV="1">
                <a:off x="5609" y="2280"/>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7" name="Line 64"/>
              <p:cNvSpPr>
                <a:spLocks noChangeShapeType="1"/>
              </p:cNvSpPr>
              <p:nvPr/>
            </p:nvSpPr>
            <p:spPr bwMode="auto">
              <a:xfrm>
                <a:off x="5609"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8" name="Line 65"/>
              <p:cNvSpPr>
                <a:spLocks noChangeShapeType="1"/>
              </p:cNvSpPr>
              <p:nvPr/>
            </p:nvSpPr>
            <p:spPr bwMode="auto">
              <a:xfrm flipH="1" flipV="1">
                <a:off x="5522"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9" name="Line 66"/>
              <p:cNvSpPr>
                <a:spLocks noChangeShapeType="1"/>
              </p:cNvSpPr>
              <p:nvPr/>
            </p:nvSpPr>
            <p:spPr bwMode="auto">
              <a:xfrm>
                <a:off x="5522"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0" name="Line 67"/>
              <p:cNvSpPr>
                <a:spLocks noChangeShapeType="1"/>
              </p:cNvSpPr>
              <p:nvPr/>
            </p:nvSpPr>
            <p:spPr bwMode="auto">
              <a:xfrm flipH="1" flipV="1">
                <a:off x="5422"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1" name="Line 68"/>
              <p:cNvSpPr>
                <a:spLocks noChangeShapeType="1"/>
              </p:cNvSpPr>
              <p:nvPr/>
            </p:nvSpPr>
            <p:spPr bwMode="auto">
              <a:xfrm>
                <a:off x="5422"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2" name="Line 69"/>
              <p:cNvSpPr>
                <a:spLocks noChangeShapeType="1"/>
              </p:cNvSpPr>
              <p:nvPr/>
            </p:nvSpPr>
            <p:spPr bwMode="auto">
              <a:xfrm flipH="1" flipV="1">
                <a:off x="5310"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3" name="Line 70"/>
              <p:cNvSpPr>
                <a:spLocks noChangeShapeType="1"/>
              </p:cNvSpPr>
              <p:nvPr/>
            </p:nvSpPr>
            <p:spPr bwMode="auto">
              <a:xfrm>
                <a:off x="5310"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4" name="Line 71"/>
              <p:cNvSpPr>
                <a:spLocks noChangeShapeType="1"/>
              </p:cNvSpPr>
              <p:nvPr/>
            </p:nvSpPr>
            <p:spPr bwMode="auto">
              <a:xfrm flipH="1" flipV="1">
                <a:off x="5185"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5" name="Line 72"/>
              <p:cNvSpPr>
                <a:spLocks noChangeShapeType="1"/>
              </p:cNvSpPr>
              <p:nvPr/>
            </p:nvSpPr>
            <p:spPr bwMode="auto">
              <a:xfrm>
                <a:off x="5185"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6" name="Line 73"/>
              <p:cNvSpPr>
                <a:spLocks noChangeShapeType="1"/>
              </p:cNvSpPr>
              <p:nvPr/>
            </p:nvSpPr>
            <p:spPr bwMode="auto">
              <a:xfrm flipH="1" flipV="1">
                <a:off x="4886" y="1928"/>
                <a:ext cx="299"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7" name="Line 74"/>
              <p:cNvSpPr>
                <a:spLocks noChangeShapeType="1"/>
              </p:cNvSpPr>
              <p:nvPr/>
            </p:nvSpPr>
            <p:spPr bwMode="auto">
              <a:xfrm>
                <a:off x="4886"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8" name="Line 75"/>
              <p:cNvSpPr>
                <a:spLocks noChangeShapeType="1"/>
              </p:cNvSpPr>
              <p:nvPr/>
            </p:nvSpPr>
            <p:spPr bwMode="auto">
              <a:xfrm flipH="1" flipV="1">
                <a:off x="4549" y="1855"/>
                <a:ext cx="3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9" name="Line 76"/>
              <p:cNvSpPr>
                <a:spLocks noChangeShapeType="1"/>
              </p:cNvSpPr>
              <p:nvPr/>
            </p:nvSpPr>
            <p:spPr bwMode="auto">
              <a:xfrm>
                <a:off x="4549"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0" name="Line 77"/>
              <p:cNvSpPr>
                <a:spLocks noChangeShapeType="1"/>
              </p:cNvSpPr>
              <p:nvPr/>
            </p:nvSpPr>
            <p:spPr bwMode="auto">
              <a:xfrm flipH="1" flipV="1">
                <a:off x="4187" y="1814"/>
                <a:ext cx="3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1" name="Line 78"/>
              <p:cNvSpPr>
                <a:spLocks noChangeShapeType="1"/>
              </p:cNvSpPr>
              <p:nvPr/>
            </p:nvSpPr>
            <p:spPr bwMode="auto">
              <a:xfrm>
                <a:off x="4187"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2" name="Line 79"/>
              <p:cNvSpPr>
                <a:spLocks noChangeShapeType="1"/>
              </p:cNvSpPr>
              <p:nvPr/>
            </p:nvSpPr>
            <p:spPr bwMode="auto">
              <a:xfrm flipH="1" flipV="1">
                <a:off x="3788"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3" name="Line 80"/>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4" name="Line 81"/>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5" name="Line 82"/>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6" name="Line 83"/>
              <p:cNvSpPr>
                <a:spLocks noChangeShapeType="1"/>
              </p:cNvSpPr>
              <p:nvPr/>
            </p:nvSpPr>
            <p:spPr bwMode="auto">
              <a:xfrm flipH="1">
                <a:off x="3389"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7" name="Line 84"/>
              <p:cNvSpPr>
                <a:spLocks noChangeShapeType="1"/>
              </p:cNvSpPr>
              <p:nvPr/>
            </p:nvSpPr>
            <p:spPr bwMode="auto">
              <a:xfrm>
                <a:off x="3389"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8" name="Line 85"/>
              <p:cNvSpPr>
                <a:spLocks noChangeShapeType="1"/>
              </p:cNvSpPr>
              <p:nvPr/>
            </p:nvSpPr>
            <p:spPr bwMode="auto">
              <a:xfrm flipH="1">
                <a:off x="3014" y="1814"/>
                <a:ext cx="37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9" name="Line 86"/>
              <p:cNvSpPr>
                <a:spLocks noChangeShapeType="1"/>
              </p:cNvSpPr>
              <p:nvPr/>
            </p:nvSpPr>
            <p:spPr bwMode="auto">
              <a:xfrm>
                <a:off x="3014"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0" name="Line 87"/>
              <p:cNvSpPr>
                <a:spLocks noChangeShapeType="1"/>
              </p:cNvSpPr>
              <p:nvPr/>
            </p:nvSpPr>
            <p:spPr bwMode="auto">
              <a:xfrm flipH="1">
                <a:off x="2678" y="1855"/>
                <a:ext cx="336"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1" name="Line 88"/>
              <p:cNvSpPr>
                <a:spLocks noChangeShapeType="1"/>
              </p:cNvSpPr>
              <p:nvPr/>
            </p:nvSpPr>
            <p:spPr bwMode="auto">
              <a:xfrm>
                <a:off x="2678"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2" name="Line 89"/>
              <p:cNvSpPr>
                <a:spLocks noChangeShapeType="1"/>
              </p:cNvSpPr>
              <p:nvPr/>
            </p:nvSpPr>
            <p:spPr bwMode="auto">
              <a:xfrm flipH="1">
                <a:off x="2391" y="1928"/>
                <a:ext cx="287"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3" name="Line 90"/>
              <p:cNvSpPr>
                <a:spLocks noChangeShapeType="1"/>
              </p:cNvSpPr>
              <p:nvPr/>
            </p:nvSpPr>
            <p:spPr bwMode="auto">
              <a:xfrm>
                <a:off x="2391"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4" name="Line 91"/>
              <p:cNvSpPr>
                <a:spLocks noChangeShapeType="1"/>
              </p:cNvSpPr>
              <p:nvPr/>
            </p:nvSpPr>
            <p:spPr bwMode="auto">
              <a:xfrm flipH="1">
                <a:off x="2266"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5" name="Line 92"/>
              <p:cNvSpPr>
                <a:spLocks noChangeShapeType="1"/>
              </p:cNvSpPr>
              <p:nvPr/>
            </p:nvSpPr>
            <p:spPr bwMode="auto">
              <a:xfrm>
                <a:off x="2266"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6" name="Line 93"/>
              <p:cNvSpPr>
                <a:spLocks noChangeShapeType="1"/>
              </p:cNvSpPr>
              <p:nvPr/>
            </p:nvSpPr>
            <p:spPr bwMode="auto">
              <a:xfrm flipH="1">
                <a:off x="2154"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7" name="Line 94"/>
              <p:cNvSpPr>
                <a:spLocks noChangeShapeType="1"/>
              </p:cNvSpPr>
              <p:nvPr/>
            </p:nvSpPr>
            <p:spPr bwMode="auto">
              <a:xfrm>
                <a:off x="2154"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8" name="Line 95"/>
              <p:cNvSpPr>
                <a:spLocks noChangeShapeType="1"/>
              </p:cNvSpPr>
              <p:nvPr/>
            </p:nvSpPr>
            <p:spPr bwMode="auto">
              <a:xfrm flipH="1">
                <a:off x="2054"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9" name="Line 96"/>
              <p:cNvSpPr>
                <a:spLocks noChangeShapeType="1"/>
              </p:cNvSpPr>
              <p:nvPr/>
            </p:nvSpPr>
            <p:spPr bwMode="auto">
              <a:xfrm>
                <a:off x="2054"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0" name="Line 97"/>
              <p:cNvSpPr>
                <a:spLocks noChangeShapeType="1"/>
              </p:cNvSpPr>
              <p:nvPr/>
            </p:nvSpPr>
            <p:spPr bwMode="auto">
              <a:xfrm flipH="1">
                <a:off x="1967"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1" name="Line 98"/>
              <p:cNvSpPr>
                <a:spLocks noChangeShapeType="1"/>
              </p:cNvSpPr>
              <p:nvPr/>
            </p:nvSpPr>
            <p:spPr bwMode="auto">
              <a:xfrm>
                <a:off x="1967"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2" name="Line 99"/>
              <p:cNvSpPr>
                <a:spLocks noChangeShapeType="1"/>
              </p:cNvSpPr>
              <p:nvPr/>
            </p:nvSpPr>
            <p:spPr bwMode="auto">
              <a:xfrm flipH="1">
                <a:off x="1904" y="2280"/>
                <a:ext cx="6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3" name="Line 100"/>
              <p:cNvSpPr>
                <a:spLocks noChangeShapeType="1"/>
              </p:cNvSpPr>
              <p:nvPr/>
            </p:nvSpPr>
            <p:spPr bwMode="auto">
              <a:xfrm>
                <a:off x="1904"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4" name="Line 101"/>
              <p:cNvSpPr>
                <a:spLocks noChangeShapeType="1"/>
              </p:cNvSpPr>
              <p:nvPr/>
            </p:nvSpPr>
            <p:spPr bwMode="auto">
              <a:xfrm flipH="1">
                <a:off x="1854"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5" name="Line 102"/>
              <p:cNvSpPr>
                <a:spLocks noChangeShapeType="1"/>
              </p:cNvSpPr>
              <p:nvPr/>
            </p:nvSpPr>
            <p:spPr bwMode="auto">
              <a:xfrm>
                <a:off x="1854"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6" name="Line 103"/>
              <p:cNvSpPr>
                <a:spLocks noChangeShapeType="1"/>
              </p:cNvSpPr>
              <p:nvPr/>
            </p:nvSpPr>
            <p:spPr bwMode="auto">
              <a:xfrm flipH="1">
                <a:off x="1829"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7" name="Line 104"/>
              <p:cNvSpPr>
                <a:spLocks noChangeShapeType="1"/>
              </p:cNvSpPr>
              <p:nvPr/>
            </p:nvSpPr>
            <p:spPr bwMode="auto">
              <a:xfrm>
                <a:off x="1829"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8" name="Line 105"/>
              <p:cNvSpPr>
                <a:spLocks noChangeShapeType="1"/>
              </p:cNvSpPr>
              <p:nvPr/>
            </p:nvSpPr>
            <p:spPr bwMode="auto">
              <a:xfrm flipH="1">
                <a:off x="1817" y="2508"/>
                <a:ext cx="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9" name="Line 106"/>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0" name="Line 107"/>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1" name="Line 108"/>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2" name="Line 109"/>
              <p:cNvSpPr>
                <a:spLocks noChangeShapeType="1"/>
              </p:cNvSpPr>
              <p:nvPr/>
            </p:nvSpPr>
            <p:spPr bwMode="auto">
              <a:xfrm>
                <a:off x="1817" y="2591"/>
                <a:ext cx="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3" name="Line 110"/>
              <p:cNvSpPr>
                <a:spLocks noChangeShapeType="1"/>
              </p:cNvSpPr>
              <p:nvPr/>
            </p:nvSpPr>
            <p:spPr bwMode="auto">
              <a:xfrm>
                <a:off x="182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4" name="Line 111"/>
              <p:cNvSpPr>
                <a:spLocks noChangeShapeType="1"/>
              </p:cNvSpPr>
              <p:nvPr/>
            </p:nvSpPr>
            <p:spPr bwMode="auto">
              <a:xfrm>
                <a:off x="1829" y="2664"/>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5" name="Line 112"/>
              <p:cNvSpPr>
                <a:spLocks noChangeShapeType="1"/>
              </p:cNvSpPr>
              <p:nvPr/>
            </p:nvSpPr>
            <p:spPr bwMode="auto">
              <a:xfrm>
                <a:off x="1854"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6" name="Line 113"/>
              <p:cNvSpPr>
                <a:spLocks noChangeShapeType="1"/>
              </p:cNvSpPr>
              <p:nvPr/>
            </p:nvSpPr>
            <p:spPr bwMode="auto">
              <a:xfrm>
                <a:off x="1854" y="2736"/>
                <a:ext cx="5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7" name="Line 114"/>
              <p:cNvSpPr>
                <a:spLocks noChangeShapeType="1"/>
              </p:cNvSpPr>
              <p:nvPr/>
            </p:nvSpPr>
            <p:spPr bwMode="auto">
              <a:xfrm>
                <a:off x="1904"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8" name="Line 115"/>
              <p:cNvSpPr>
                <a:spLocks noChangeShapeType="1"/>
              </p:cNvSpPr>
              <p:nvPr/>
            </p:nvSpPr>
            <p:spPr bwMode="auto">
              <a:xfrm>
                <a:off x="1904" y="2809"/>
                <a:ext cx="6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9" name="Line 116"/>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0" name="Line 117"/>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1" name="Line 118"/>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2" name="Line 119"/>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3" name="Line 120"/>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4" name="Line 121"/>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5" name="Line 122"/>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6" name="Line 123"/>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7" name="Line 124"/>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8" name="Line 125"/>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9" name="Line 126"/>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0" name="Line 127"/>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1" name="Line 128"/>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2" name="Line 129"/>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3" name="Line 130"/>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4" name="Line 131"/>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5" name="Line 132"/>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6" name="Line 133"/>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7" name="Line 134"/>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8" name="Line 135"/>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9" name="Line 136"/>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0" name="Line 137"/>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1" name="Line 138"/>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2" name="Line 139"/>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3" name="Line 140"/>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4" name="Line 141"/>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5" name="Line 142"/>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6" name="Line 143"/>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7" name="Line 144"/>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8" name="Line 145"/>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9" name="Line 146"/>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0" name="Line 147"/>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1" name="Line 148"/>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2" name="Line 149"/>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3" name="Line 150"/>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4" name="Line 151"/>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5" name="Line 152"/>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6" name="Line 153"/>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7" name="Line 154"/>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8" name="Line 155"/>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9" name="Line 156"/>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0" name="Line 157"/>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1" name="Line 158"/>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2" name="Line 159"/>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3" name="Line 160"/>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4" name="Line 161"/>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5" name="Line 162"/>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6" name="Line 163"/>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7" name="Line 164"/>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8" name="Line 165"/>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9" name="Line 166"/>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0" name="Line 167"/>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1" name="Line 168"/>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2" name="Line 169"/>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3" name="Line 170"/>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4" name="Line 171"/>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5" name="Line 172"/>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6" name="Line 173"/>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7" name="Line 174"/>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8" name="Line 175"/>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9" name="Line 176"/>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0" name="Line 177"/>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1" name="Line 178"/>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2" name="Line 179"/>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3" name="Line 180"/>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4" name="Line 181"/>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5" name="Line 182"/>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6" name="Line 183"/>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7" name="Line 184"/>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8" name="Line 185"/>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9" name="Line 186"/>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0" name="Line 187"/>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1" name="Line 188"/>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2" name="Line 189"/>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3" name="Line 190"/>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4" name="Line 191"/>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5" name="Line 192"/>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6" name="Line 193"/>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7" name="Line 194"/>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8" name="Line 195"/>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9" name="Line 196"/>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0" name="Line 197"/>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1" name="Line 198"/>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2" name="Line 199"/>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3" name="Line 200"/>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4" name="Line 201"/>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5" name="Line 202"/>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6" name="Line 203"/>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7" name="Line 204"/>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5" name="Group 406"/>
            <p:cNvGrpSpPr>
              <a:grpSpLocks/>
            </p:cNvGrpSpPr>
            <p:nvPr/>
          </p:nvGrpSpPr>
          <p:grpSpPr bwMode="auto">
            <a:xfrm>
              <a:off x="1967" y="1938"/>
              <a:ext cx="3492" cy="1379"/>
              <a:chOff x="1967" y="1938"/>
              <a:chExt cx="3492" cy="1379"/>
            </a:xfrm>
          </p:grpSpPr>
          <p:sp>
            <p:nvSpPr>
              <p:cNvPr id="50628" name="Line 206"/>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9" name="Line 207"/>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0" name="Line 208"/>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1" name="Line 209"/>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2" name="Line 210"/>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3" name="Line 211"/>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4" name="Line 212"/>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5" name="Line 213"/>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6" name="Line 214"/>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7" name="Line 215"/>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8" name="Line 216"/>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9" name="Line 217"/>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0" name="Line 218"/>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1" name="Line 219"/>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2" name="Line 22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3" name="Line 22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4" name="Line 22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5" name="Line 22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6" name="Line 22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7" name="Line 22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8" name="Line 22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9" name="Line 22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0" name="Line 22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1" name="Line 22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2" name="Line 23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3" name="Line 23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4" name="Line 23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5" name="Line 23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6" name="Line 23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7" name="Line 23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8" name="Line 23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9" name="Line 23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0" name="Line 23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1" name="Line 23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2" name="Line 24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3" name="Line 24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4" name="Line 24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5" name="Line 24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6" name="Line 24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7" name="Line 24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8" name="Line 24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9" name="Line 24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0" name="Line 24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1" name="Line 24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2" name="Line 25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3" name="Line 25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4" name="Line 25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5" name="Line 25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6" name="Line 25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7" name="Line 25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8" name="Line 25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9" name="Line 25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0" name="Line 258"/>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1" name="Line 259"/>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2" name="Line 260"/>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3" name="Line 26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4" name="Line 26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5" name="Line 26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6" name="Line 264"/>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7" name="Line 265"/>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8" name="Line 266"/>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9" name="Line 26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0" name="Line 26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1" name="Line 26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2" name="Line 27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3" name="Line 27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4" name="Line 27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5" name="Line 27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6" name="Line 27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7" name="Line 27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8" name="Line 27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9" name="Line 27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0" name="Line 27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1" name="Line 27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2" name="Line 28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3" name="Line 28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4" name="Line 282"/>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5" name="Line 283"/>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6" name="Line 284"/>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7" name="Line 28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8" name="Line 28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9" name="Line 28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0" name="Line 28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1" name="Line 28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2" name="Line 29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3" name="Line 29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4" name="Line 29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5" name="Line 29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6" name="Line 29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7" name="Line 29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8" name="Line 29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9" name="Line 29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0" name="Line 29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1" name="Line 29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2" name="Line 30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3" name="Line 30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4" name="Line 30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5" name="Line 30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6" name="Line 30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7" name="Line 30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8" name="Line 30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9" name="Line 30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0" name="Line 30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1" name="Line 30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2" name="Line 31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3" name="Line 31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4" name="Line 31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5" name="Line 31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6" name="Line 31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7" name="Line 31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8" name="Line 31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9" name="Line 31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0" name="Line 31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1" name="Line 31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2" name="Line 32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3" name="Line 32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4" name="Line 32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5" name="Line 32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6" name="Line 32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7" name="Line 32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8" name="Line 32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9" name="Line 32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0" name="Line 32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1" name="Line 32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2" name="Line 33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3" name="Line 33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4" name="Line 33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5" name="Line 33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6" name="Line 33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7" name="Line 33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8" name="Line 33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9" name="Line 33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0" name="Line 33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1" name="Line 33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2" name="Line 34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3" name="Line 34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4" name="Line 34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5" name="Line 34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6" name="Line 34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7" name="Line 34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8" name="Line 34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9" name="Line 34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0" name="Line 348"/>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1" name="Line 349"/>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2" name="Line 350"/>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3" name="Line 351"/>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4" name="Line 352"/>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5" name="Line 35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6" name="Line 35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7" name="Line 35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8" name="Line 35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9" name="Line 35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0" name="Line 35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1" name="Line 35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2" name="Line 36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3" name="Line 36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4" name="Line 36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5" name="Line 36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6" name="Line 36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7" name="Line 36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8" name="Line 36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9" name="Line 36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0" name="Line 36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1" name="Line 36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2" name="Line 37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3" name="Line 37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4" name="Line 372"/>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5" name="Freeform 373"/>
              <p:cNvSpPr>
                <a:spLocks/>
              </p:cNvSpPr>
              <p:nvPr/>
            </p:nvSpPr>
            <p:spPr bwMode="auto">
              <a:xfrm>
                <a:off x="1967" y="1938"/>
                <a:ext cx="3492" cy="1379"/>
              </a:xfrm>
              <a:custGeom>
                <a:avLst/>
                <a:gdLst>
                  <a:gd name="T0" fmla="*/ 287 w 3492"/>
                  <a:gd name="T1" fmla="*/ 1130 h 1379"/>
                  <a:gd name="T2" fmla="*/ 561 w 3492"/>
                  <a:gd name="T3" fmla="*/ 1234 h 1379"/>
                  <a:gd name="T4" fmla="*/ 1272 w 3492"/>
                  <a:gd name="T5" fmla="*/ 1368 h 1379"/>
                  <a:gd name="T6" fmla="*/ 2045 w 3492"/>
                  <a:gd name="T7" fmla="*/ 1368 h 1379"/>
                  <a:gd name="T8" fmla="*/ 2968 w 3492"/>
                  <a:gd name="T9" fmla="*/ 1171 h 1379"/>
                  <a:gd name="T10" fmla="*/ 3280 w 3492"/>
                  <a:gd name="T11" fmla="*/ 995 h 1379"/>
                  <a:gd name="T12" fmla="*/ 3455 w 3492"/>
                  <a:gd name="T13" fmla="*/ 798 h 1379"/>
                  <a:gd name="T14" fmla="*/ 3492 w 3492"/>
                  <a:gd name="T15" fmla="*/ 653 h 1379"/>
                  <a:gd name="T16" fmla="*/ 3430 w 3492"/>
                  <a:gd name="T17" fmla="*/ 456 h 1379"/>
                  <a:gd name="T18" fmla="*/ 3031 w 3492"/>
                  <a:gd name="T19" fmla="*/ 197 h 1379"/>
                  <a:gd name="T20" fmla="*/ 2220 w 3492"/>
                  <a:gd name="T21" fmla="*/ 21 h 1379"/>
                  <a:gd name="T22" fmla="*/ 1571 w 3492"/>
                  <a:gd name="T23" fmla="*/ 21 h 1379"/>
                  <a:gd name="T24" fmla="*/ 748 w 3492"/>
                  <a:gd name="T25" fmla="*/ 197 h 1379"/>
                  <a:gd name="T26" fmla="*/ 349 w 3492"/>
                  <a:gd name="T27" fmla="*/ 456 h 1379"/>
                  <a:gd name="T28" fmla="*/ 287 w 3492"/>
                  <a:gd name="T29" fmla="*/ 653 h 1379"/>
                  <a:gd name="T30" fmla="*/ 311 w 3492"/>
                  <a:gd name="T31" fmla="*/ 767 h 1379"/>
                  <a:gd name="T32" fmla="*/ 399 w 3492"/>
                  <a:gd name="T33" fmla="*/ 881 h 1379"/>
                  <a:gd name="T34" fmla="*/ 623 w 3492"/>
                  <a:gd name="T35" fmla="*/ 1016 h 1379"/>
                  <a:gd name="T36" fmla="*/ 1397 w 3492"/>
                  <a:gd name="T37" fmla="*/ 1213 h 1379"/>
                  <a:gd name="T38" fmla="*/ 2008 w 3492"/>
                  <a:gd name="T39" fmla="*/ 1213 h 1379"/>
                  <a:gd name="T40" fmla="*/ 2731 w 3492"/>
                  <a:gd name="T41" fmla="*/ 1057 h 1379"/>
                  <a:gd name="T42" fmla="*/ 3081 w 3492"/>
                  <a:gd name="T43" fmla="*/ 819 h 1379"/>
                  <a:gd name="T44" fmla="*/ 3143 w 3492"/>
                  <a:gd name="T45" fmla="*/ 653 h 1379"/>
                  <a:gd name="T46" fmla="*/ 3056 w 3492"/>
                  <a:gd name="T47" fmla="*/ 456 h 1379"/>
                  <a:gd name="T48" fmla="*/ 2619 w 3492"/>
                  <a:gd name="T49" fmla="*/ 249 h 1379"/>
                  <a:gd name="T50" fmla="*/ 1933 w 3492"/>
                  <a:gd name="T51" fmla="*/ 166 h 1379"/>
                  <a:gd name="T52" fmla="*/ 1472 w 3492"/>
                  <a:gd name="T53" fmla="*/ 197 h 1379"/>
                  <a:gd name="T54" fmla="*/ 935 w 3492"/>
                  <a:gd name="T55" fmla="*/ 373 h 1379"/>
                  <a:gd name="T56" fmla="*/ 723 w 3492"/>
                  <a:gd name="T57" fmla="*/ 653 h 1379"/>
                  <a:gd name="T58" fmla="*/ 810 w 3492"/>
                  <a:gd name="T59" fmla="*/ 819 h 1379"/>
                  <a:gd name="T60" fmla="*/ 973 w 3492"/>
                  <a:gd name="T61" fmla="*/ 923 h 1379"/>
                  <a:gd name="T62" fmla="*/ 1309 w 3492"/>
                  <a:gd name="T63" fmla="*/ 1016 h 1379"/>
                  <a:gd name="T64" fmla="*/ 1734 w 3492"/>
                  <a:gd name="T65" fmla="*/ 1057 h 1379"/>
                  <a:gd name="T66" fmla="*/ 2307 w 3492"/>
                  <a:gd name="T67" fmla="*/ 985 h 1379"/>
                  <a:gd name="T68" fmla="*/ 2669 w 3492"/>
                  <a:gd name="T69" fmla="*/ 809 h 1379"/>
                  <a:gd name="T70" fmla="*/ 2756 w 3492"/>
                  <a:gd name="T71" fmla="*/ 653 h 1379"/>
                  <a:gd name="T72" fmla="*/ 2619 w 3492"/>
                  <a:gd name="T73" fmla="*/ 467 h 1379"/>
                  <a:gd name="T74" fmla="*/ 2257 w 3492"/>
                  <a:gd name="T75" fmla="*/ 353 h 1379"/>
                  <a:gd name="T76" fmla="*/ 1946 w 3492"/>
                  <a:gd name="T77" fmla="*/ 322 h 1379"/>
                  <a:gd name="T78" fmla="*/ 1497 w 3492"/>
                  <a:gd name="T79" fmla="*/ 384 h 1379"/>
                  <a:gd name="T80" fmla="*/ 1210 w 3492"/>
                  <a:gd name="T81" fmla="*/ 529 h 1379"/>
                  <a:gd name="T82" fmla="*/ 1147 w 3492"/>
                  <a:gd name="T83" fmla="*/ 653 h 1379"/>
                  <a:gd name="T84" fmla="*/ 1210 w 3492"/>
                  <a:gd name="T85" fmla="*/ 757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2" h="1379">
                    <a:moveTo>
                      <a:pt x="0" y="943"/>
                    </a:moveTo>
                    <a:lnTo>
                      <a:pt x="124" y="1037"/>
                    </a:lnTo>
                    <a:lnTo>
                      <a:pt x="287" y="1130"/>
                    </a:lnTo>
                    <a:lnTo>
                      <a:pt x="287" y="1130"/>
                    </a:lnTo>
                    <a:lnTo>
                      <a:pt x="424" y="1182"/>
                    </a:lnTo>
                    <a:lnTo>
                      <a:pt x="561" y="1234"/>
                    </a:lnTo>
                    <a:lnTo>
                      <a:pt x="723" y="1275"/>
                    </a:lnTo>
                    <a:lnTo>
                      <a:pt x="898" y="1317"/>
                    </a:lnTo>
                    <a:lnTo>
                      <a:pt x="1272" y="1368"/>
                    </a:lnTo>
                    <a:lnTo>
                      <a:pt x="1671" y="1379"/>
                    </a:lnTo>
                    <a:lnTo>
                      <a:pt x="1671" y="1379"/>
                    </a:lnTo>
                    <a:lnTo>
                      <a:pt x="2045" y="1368"/>
                    </a:lnTo>
                    <a:lnTo>
                      <a:pt x="2382" y="1327"/>
                    </a:lnTo>
                    <a:lnTo>
                      <a:pt x="2694" y="1254"/>
                    </a:lnTo>
                    <a:lnTo>
                      <a:pt x="2968" y="1171"/>
                    </a:lnTo>
                    <a:lnTo>
                      <a:pt x="3081" y="1120"/>
                    </a:lnTo>
                    <a:lnTo>
                      <a:pt x="3181" y="1057"/>
                    </a:lnTo>
                    <a:lnTo>
                      <a:pt x="3280" y="995"/>
                    </a:lnTo>
                    <a:lnTo>
                      <a:pt x="3355" y="933"/>
                    </a:lnTo>
                    <a:lnTo>
                      <a:pt x="3418" y="871"/>
                    </a:lnTo>
                    <a:lnTo>
                      <a:pt x="3455" y="798"/>
                    </a:lnTo>
                    <a:lnTo>
                      <a:pt x="3492" y="726"/>
                    </a:lnTo>
                    <a:lnTo>
                      <a:pt x="3492" y="653"/>
                    </a:lnTo>
                    <a:lnTo>
                      <a:pt x="3492" y="653"/>
                    </a:lnTo>
                    <a:lnTo>
                      <a:pt x="3492" y="581"/>
                    </a:lnTo>
                    <a:lnTo>
                      <a:pt x="3467" y="518"/>
                    </a:lnTo>
                    <a:lnTo>
                      <a:pt x="3430" y="456"/>
                    </a:lnTo>
                    <a:lnTo>
                      <a:pt x="3368" y="394"/>
                    </a:lnTo>
                    <a:lnTo>
                      <a:pt x="3218" y="290"/>
                    </a:lnTo>
                    <a:lnTo>
                      <a:pt x="3031" y="197"/>
                    </a:lnTo>
                    <a:lnTo>
                      <a:pt x="2794" y="114"/>
                    </a:lnTo>
                    <a:lnTo>
                      <a:pt x="2519" y="52"/>
                    </a:lnTo>
                    <a:lnTo>
                      <a:pt x="2220" y="21"/>
                    </a:lnTo>
                    <a:lnTo>
                      <a:pt x="1896" y="0"/>
                    </a:lnTo>
                    <a:lnTo>
                      <a:pt x="1896" y="0"/>
                    </a:lnTo>
                    <a:lnTo>
                      <a:pt x="1571" y="21"/>
                    </a:lnTo>
                    <a:lnTo>
                      <a:pt x="1260" y="52"/>
                    </a:lnTo>
                    <a:lnTo>
                      <a:pt x="985" y="114"/>
                    </a:lnTo>
                    <a:lnTo>
                      <a:pt x="748" y="197"/>
                    </a:lnTo>
                    <a:lnTo>
                      <a:pt x="561" y="290"/>
                    </a:lnTo>
                    <a:lnTo>
                      <a:pt x="411" y="394"/>
                    </a:lnTo>
                    <a:lnTo>
                      <a:pt x="349" y="456"/>
                    </a:lnTo>
                    <a:lnTo>
                      <a:pt x="311" y="518"/>
                    </a:lnTo>
                    <a:lnTo>
                      <a:pt x="287" y="581"/>
                    </a:lnTo>
                    <a:lnTo>
                      <a:pt x="287" y="653"/>
                    </a:lnTo>
                    <a:lnTo>
                      <a:pt x="287" y="653"/>
                    </a:lnTo>
                    <a:lnTo>
                      <a:pt x="287" y="705"/>
                    </a:lnTo>
                    <a:lnTo>
                      <a:pt x="311" y="767"/>
                    </a:lnTo>
                    <a:lnTo>
                      <a:pt x="349" y="829"/>
                    </a:lnTo>
                    <a:lnTo>
                      <a:pt x="399" y="881"/>
                    </a:lnTo>
                    <a:lnTo>
                      <a:pt x="399" y="881"/>
                    </a:lnTo>
                    <a:lnTo>
                      <a:pt x="499" y="954"/>
                    </a:lnTo>
                    <a:lnTo>
                      <a:pt x="623" y="1016"/>
                    </a:lnTo>
                    <a:lnTo>
                      <a:pt x="623" y="1016"/>
                    </a:lnTo>
                    <a:lnTo>
                      <a:pt x="835" y="1109"/>
                    </a:lnTo>
                    <a:lnTo>
                      <a:pt x="1097" y="1171"/>
                    </a:lnTo>
                    <a:lnTo>
                      <a:pt x="1397" y="1213"/>
                    </a:lnTo>
                    <a:lnTo>
                      <a:pt x="1709" y="1223"/>
                    </a:lnTo>
                    <a:lnTo>
                      <a:pt x="1709" y="1223"/>
                    </a:lnTo>
                    <a:lnTo>
                      <a:pt x="2008" y="1213"/>
                    </a:lnTo>
                    <a:lnTo>
                      <a:pt x="2270" y="1182"/>
                    </a:lnTo>
                    <a:lnTo>
                      <a:pt x="2519" y="1130"/>
                    </a:lnTo>
                    <a:lnTo>
                      <a:pt x="2731" y="1057"/>
                    </a:lnTo>
                    <a:lnTo>
                      <a:pt x="2906" y="975"/>
                    </a:lnTo>
                    <a:lnTo>
                      <a:pt x="3031" y="871"/>
                    </a:lnTo>
                    <a:lnTo>
                      <a:pt x="3081" y="819"/>
                    </a:lnTo>
                    <a:lnTo>
                      <a:pt x="3118" y="767"/>
                    </a:lnTo>
                    <a:lnTo>
                      <a:pt x="3143" y="705"/>
                    </a:lnTo>
                    <a:lnTo>
                      <a:pt x="3143" y="653"/>
                    </a:lnTo>
                    <a:lnTo>
                      <a:pt x="3143" y="653"/>
                    </a:lnTo>
                    <a:lnTo>
                      <a:pt x="3131" y="550"/>
                    </a:lnTo>
                    <a:lnTo>
                      <a:pt x="3056" y="456"/>
                    </a:lnTo>
                    <a:lnTo>
                      <a:pt x="2944" y="373"/>
                    </a:lnTo>
                    <a:lnTo>
                      <a:pt x="2794" y="301"/>
                    </a:lnTo>
                    <a:lnTo>
                      <a:pt x="2619" y="249"/>
                    </a:lnTo>
                    <a:lnTo>
                      <a:pt x="2407" y="197"/>
                    </a:lnTo>
                    <a:lnTo>
                      <a:pt x="2183" y="176"/>
                    </a:lnTo>
                    <a:lnTo>
                      <a:pt x="1933" y="166"/>
                    </a:lnTo>
                    <a:lnTo>
                      <a:pt x="1933" y="166"/>
                    </a:lnTo>
                    <a:lnTo>
                      <a:pt x="1696" y="176"/>
                    </a:lnTo>
                    <a:lnTo>
                      <a:pt x="1472" y="197"/>
                    </a:lnTo>
                    <a:lnTo>
                      <a:pt x="1260" y="249"/>
                    </a:lnTo>
                    <a:lnTo>
                      <a:pt x="1085" y="301"/>
                    </a:lnTo>
                    <a:lnTo>
                      <a:pt x="935" y="373"/>
                    </a:lnTo>
                    <a:lnTo>
                      <a:pt x="823" y="456"/>
                    </a:lnTo>
                    <a:lnTo>
                      <a:pt x="748" y="550"/>
                    </a:lnTo>
                    <a:lnTo>
                      <a:pt x="723" y="653"/>
                    </a:lnTo>
                    <a:lnTo>
                      <a:pt x="723" y="653"/>
                    </a:lnTo>
                    <a:lnTo>
                      <a:pt x="748" y="736"/>
                    </a:lnTo>
                    <a:lnTo>
                      <a:pt x="810" y="819"/>
                    </a:lnTo>
                    <a:lnTo>
                      <a:pt x="810" y="819"/>
                    </a:lnTo>
                    <a:lnTo>
                      <a:pt x="885" y="871"/>
                    </a:lnTo>
                    <a:lnTo>
                      <a:pt x="973" y="923"/>
                    </a:lnTo>
                    <a:lnTo>
                      <a:pt x="973" y="923"/>
                    </a:lnTo>
                    <a:lnTo>
                      <a:pt x="1135" y="975"/>
                    </a:lnTo>
                    <a:lnTo>
                      <a:pt x="1309" y="1016"/>
                    </a:lnTo>
                    <a:lnTo>
                      <a:pt x="1521" y="1047"/>
                    </a:lnTo>
                    <a:lnTo>
                      <a:pt x="1734" y="1057"/>
                    </a:lnTo>
                    <a:lnTo>
                      <a:pt x="1734" y="1057"/>
                    </a:lnTo>
                    <a:lnTo>
                      <a:pt x="1946" y="1047"/>
                    </a:lnTo>
                    <a:lnTo>
                      <a:pt x="2133" y="1026"/>
                    </a:lnTo>
                    <a:lnTo>
                      <a:pt x="2307" y="985"/>
                    </a:lnTo>
                    <a:lnTo>
                      <a:pt x="2457" y="933"/>
                    </a:lnTo>
                    <a:lnTo>
                      <a:pt x="2582" y="881"/>
                    </a:lnTo>
                    <a:lnTo>
                      <a:pt x="2669" y="809"/>
                    </a:lnTo>
                    <a:lnTo>
                      <a:pt x="2731" y="736"/>
                    </a:lnTo>
                    <a:lnTo>
                      <a:pt x="2756" y="653"/>
                    </a:lnTo>
                    <a:lnTo>
                      <a:pt x="2756" y="653"/>
                    </a:lnTo>
                    <a:lnTo>
                      <a:pt x="2731" y="581"/>
                    </a:lnTo>
                    <a:lnTo>
                      <a:pt x="2694" y="529"/>
                    </a:lnTo>
                    <a:lnTo>
                      <a:pt x="2619" y="467"/>
                    </a:lnTo>
                    <a:lnTo>
                      <a:pt x="2519" y="425"/>
                    </a:lnTo>
                    <a:lnTo>
                      <a:pt x="2395" y="384"/>
                    </a:lnTo>
                    <a:lnTo>
                      <a:pt x="2257" y="353"/>
                    </a:lnTo>
                    <a:lnTo>
                      <a:pt x="2108" y="332"/>
                    </a:lnTo>
                    <a:lnTo>
                      <a:pt x="1946" y="322"/>
                    </a:lnTo>
                    <a:lnTo>
                      <a:pt x="1946" y="322"/>
                    </a:lnTo>
                    <a:lnTo>
                      <a:pt x="1783" y="332"/>
                    </a:lnTo>
                    <a:lnTo>
                      <a:pt x="1634" y="353"/>
                    </a:lnTo>
                    <a:lnTo>
                      <a:pt x="1497" y="384"/>
                    </a:lnTo>
                    <a:lnTo>
                      <a:pt x="1372" y="425"/>
                    </a:lnTo>
                    <a:lnTo>
                      <a:pt x="1284" y="467"/>
                    </a:lnTo>
                    <a:lnTo>
                      <a:pt x="1210" y="529"/>
                    </a:lnTo>
                    <a:lnTo>
                      <a:pt x="1160" y="581"/>
                    </a:lnTo>
                    <a:lnTo>
                      <a:pt x="1147" y="653"/>
                    </a:lnTo>
                    <a:lnTo>
                      <a:pt x="1147" y="653"/>
                    </a:lnTo>
                    <a:lnTo>
                      <a:pt x="1160" y="705"/>
                    </a:lnTo>
                    <a:lnTo>
                      <a:pt x="1210" y="757"/>
                    </a:lnTo>
                    <a:lnTo>
                      <a:pt x="1210" y="757"/>
                    </a:lnTo>
                    <a:lnTo>
                      <a:pt x="0" y="94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796" name="Line 374"/>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7" name="Line 375"/>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8" name="Line 376"/>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9" name="Line 377"/>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0" name="Line 378"/>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1" name="Line 379"/>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2" name="Line 380"/>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3" name="Line 381"/>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4" name="Line 382"/>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5" name="Line 383"/>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6" name="Line 384"/>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7" name="Line 385"/>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8" name="Line 386"/>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9" name="Line 387"/>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0" name="Line 388"/>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1" name="Line 389"/>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2" name="Line 390"/>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3" name="Line 391"/>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4" name="Line 392"/>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5" name="Line 393"/>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6" name="Line 394"/>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7" name="Line 395"/>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8" name="Line 396"/>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9" name="Line 397"/>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0" name="Line 398"/>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1" name="Line 399"/>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2" name="Line 400"/>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3" name="Line 401"/>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4" name="Line 402"/>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5" name="Line 403"/>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6" name="Line 404"/>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7" name="Line 405"/>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6" name="Group 607"/>
            <p:cNvGrpSpPr>
              <a:grpSpLocks/>
            </p:cNvGrpSpPr>
            <p:nvPr/>
          </p:nvGrpSpPr>
          <p:grpSpPr bwMode="auto">
            <a:xfrm>
              <a:off x="2254" y="1938"/>
              <a:ext cx="3205" cy="1223"/>
              <a:chOff x="2254" y="1938"/>
              <a:chExt cx="3205" cy="1223"/>
            </a:xfrm>
          </p:grpSpPr>
          <p:sp>
            <p:nvSpPr>
              <p:cNvPr id="50428" name="Line 407"/>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9" name="Line 408"/>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0" name="Line 409"/>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1" name="Line 410"/>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2" name="Line 411"/>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3" name="Line 412"/>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4" name="Line 413"/>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5" name="Line 414"/>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6" name="Line 415"/>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7" name="Line 416"/>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8" name="Line 417"/>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9" name="Line 418"/>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0" name="Line 419"/>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1" name="Line 420"/>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2" name="Line 421"/>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3" name="Line 422"/>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4" name="Line 423"/>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5" name="Line 424"/>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6" name="Line 425"/>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7" name="Line 426"/>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8" name="Line 427"/>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9" name="Line 428"/>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0" name="Line 429"/>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1" name="Line 430"/>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2" name="Line 431"/>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3" name="Line 432"/>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4" name="Line 433"/>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5" name="Line 434"/>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6" name="Line 435"/>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7" name="Line 436"/>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8" name="Line 437"/>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9" name="Line 438"/>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0" name="Line 439"/>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1" name="Line 440"/>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2" name="Line 441"/>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3" name="Line 442"/>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4" name="Line 443"/>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5" name="Line 444"/>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6" name="Line 445"/>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7" name="Line 446"/>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8" name="Line 447"/>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9" name="Line 448"/>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0" name="Line 449"/>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1" name="Line 450"/>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2" name="Line 451"/>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3" name="Line 452"/>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4" name="Line 453"/>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5" name="Line 454"/>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6" name="Line 455"/>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7" name="Line 456"/>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8" name="Line 457"/>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9" name="Line 458"/>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0" name="Line 459"/>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1" name="Line 460"/>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2" name="Line 461"/>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3" name="Line 462"/>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4" name="Line 463"/>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5" name="Line 464"/>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6" name="Line 465"/>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7" name="Line 466"/>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8" name="Line 467"/>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9" name="Line 468"/>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0" name="Line 469"/>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1" name="Line 470"/>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2" name="Line 471"/>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3" name="Line 472"/>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4" name="Line 473"/>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5" name="Line 474"/>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6" name="Line 475"/>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7" name="Line 476"/>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8" name="Line 477"/>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9" name="Line 478"/>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0" name="Line 479"/>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1" name="Line 480"/>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2" name="Line 481"/>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3" name="Line 482"/>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4" name="Line 483"/>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5" name="Line 484"/>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6" name="Line 485"/>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7" name="Line 486"/>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8" name="Line 487"/>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9" name="Line 488"/>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0" name="Line 489"/>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1" name="Line 490"/>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2" name="Line 491"/>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3" name="Line 492"/>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4" name="Line 493"/>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5" name="Line 494"/>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6" name="Line 495"/>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7" name="Line 496"/>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8" name="Line 497"/>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9" name="Line 498"/>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0" name="Line 499"/>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1" name="Line 500"/>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2" name="Line 501"/>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3" name="Line 502"/>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4" name="Line 503"/>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5" name="Line 504"/>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6" name="Line 505"/>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7" name="Line 506"/>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8" name="Line 507"/>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9" name="Line 508"/>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0" name="Line 509"/>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1" name="Line 510"/>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2" name="Line 511"/>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3" name="Line 512"/>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4" name="Line 513"/>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5" name="Line 514"/>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6" name="Line 515"/>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7" name="Line 516"/>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8" name="Line 517"/>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9" name="Line 518"/>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0" name="Line 519"/>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1" name="Line 520"/>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2" name="Line 521"/>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3" name="Line 522"/>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4" name="Line 523"/>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5" name="Line 524"/>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6" name="Line 525"/>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7" name="Line 526"/>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8" name="Line 527"/>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9" name="Line 528"/>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0" name="Line 529"/>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1" name="Line 530"/>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2" name="Line 531"/>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3" name="Line 532"/>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4" name="Line 533"/>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5" name="Line 534"/>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6" name="Line 535"/>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7" name="Line 536"/>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8" name="Line 537"/>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9" name="Line 538"/>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0" name="Line 539"/>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1" name="Line 540"/>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2" name="Line 541"/>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3" name="Line 542"/>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4" name="Line 543"/>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5" name="Line 544"/>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6" name="Line 545"/>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7" name="Line 546"/>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8" name="Line 547"/>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9" name="Line 548"/>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0" name="Line 549"/>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1" name="Line 550"/>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2" name="Line 551"/>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3" name="Line 552"/>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4" name="Line 553"/>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5" name="Line 554"/>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6" name="Line 555"/>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7" name="Line 556"/>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8" name="Line 557"/>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9" name="Line 55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0" name="Line 55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1" name="Line 560"/>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2" name="Line 561"/>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3" name="Line 562"/>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4" name="Line 563"/>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5" name="Line 564"/>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6" name="Line 565"/>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7" name="Line 566"/>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8" name="Line 567"/>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9" name="Line 56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0" name="Line 56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1" name="Line 570"/>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2" name="Line 571"/>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3" name="Line 572"/>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4" name="Line 573"/>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5" name="Line 574"/>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6" name="Line 575"/>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7" name="Line 576"/>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8" name="Line 577"/>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9" name="Line 578"/>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0" name="Line 57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1" name="Line 58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2" name="Line 58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3" name="Line 58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4" name="Line 58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5" name="Line 58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6" name="Line 58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7" name="Line 58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8" name="Line 58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9" name="Line 58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0" name="Line 58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1" name="Line 59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2" name="Line 59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3" name="Line 59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4" name="Line 59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5" name="Line 59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6" name="Line 59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7" name="Line 59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8" name="Line 59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9" name="Line 59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0" name="Line 59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1" name="Line 60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2" name="Line 60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3" name="Line 60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4" name="Line 603"/>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5" name="Line 604"/>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6" name="Line 605"/>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7" name="Line 606"/>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10" name="Group 808"/>
            <p:cNvGrpSpPr>
              <a:grpSpLocks/>
            </p:cNvGrpSpPr>
            <p:nvPr/>
          </p:nvGrpSpPr>
          <p:grpSpPr bwMode="auto">
            <a:xfrm>
              <a:off x="2366" y="2104"/>
              <a:ext cx="2744" cy="1057"/>
              <a:chOff x="2366" y="2104"/>
              <a:chExt cx="2744" cy="1057"/>
            </a:xfrm>
          </p:grpSpPr>
          <p:sp>
            <p:nvSpPr>
              <p:cNvPr id="50228" name="Line 608"/>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9" name="Line 609"/>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0" name="Line 610"/>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1" name="Line 611"/>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2" name="Line 612"/>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3" name="Line 613"/>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4" name="Line 614"/>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5" name="Line 615"/>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6" name="Line 616"/>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7" name="Line 617"/>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8" name="Line 618"/>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9" name="Line 619"/>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0" name="Line 620"/>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1" name="Line 621"/>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2" name="Line 622"/>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3" name="Line 62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4" name="Line 62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5" name="Line 625"/>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6" name="Line 626"/>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7" name="Line 627"/>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8" name="Line 628"/>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9" name="Freeform 629"/>
              <p:cNvSpPr>
                <a:spLocks/>
              </p:cNvSpPr>
              <p:nvPr/>
            </p:nvSpPr>
            <p:spPr bwMode="auto">
              <a:xfrm>
                <a:off x="2366" y="2104"/>
                <a:ext cx="2744" cy="1057"/>
              </a:xfrm>
              <a:custGeom>
                <a:avLst/>
                <a:gdLst>
                  <a:gd name="T0" fmla="*/ 100 w 2744"/>
                  <a:gd name="T1" fmla="*/ 788 h 1057"/>
                  <a:gd name="T2" fmla="*/ 224 w 2744"/>
                  <a:gd name="T3" fmla="*/ 850 h 1057"/>
                  <a:gd name="T4" fmla="*/ 698 w 2744"/>
                  <a:gd name="T5" fmla="*/ 1005 h 1057"/>
                  <a:gd name="T6" fmla="*/ 1310 w 2744"/>
                  <a:gd name="T7" fmla="*/ 1057 h 1057"/>
                  <a:gd name="T8" fmla="*/ 1609 w 2744"/>
                  <a:gd name="T9" fmla="*/ 1047 h 1057"/>
                  <a:gd name="T10" fmla="*/ 2120 w 2744"/>
                  <a:gd name="T11" fmla="*/ 964 h 1057"/>
                  <a:gd name="T12" fmla="*/ 2507 w 2744"/>
                  <a:gd name="T13" fmla="*/ 809 h 1057"/>
                  <a:gd name="T14" fmla="*/ 2682 w 2744"/>
                  <a:gd name="T15" fmla="*/ 653 h 1057"/>
                  <a:gd name="T16" fmla="*/ 2744 w 2744"/>
                  <a:gd name="T17" fmla="*/ 539 h 1057"/>
                  <a:gd name="T18" fmla="*/ 2744 w 2744"/>
                  <a:gd name="T19" fmla="*/ 487 h 1057"/>
                  <a:gd name="T20" fmla="*/ 2657 w 2744"/>
                  <a:gd name="T21" fmla="*/ 290 h 1057"/>
                  <a:gd name="T22" fmla="*/ 2395 w 2744"/>
                  <a:gd name="T23" fmla="*/ 145 h 1057"/>
                  <a:gd name="T24" fmla="*/ 2008 w 2744"/>
                  <a:gd name="T25" fmla="*/ 31 h 1057"/>
                  <a:gd name="T26" fmla="*/ 1534 w 2744"/>
                  <a:gd name="T27" fmla="*/ 0 h 1057"/>
                  <a:gd name="T28" fmla="*/ 1297 w 2744"/>
                  <a:gd name="T29" fmla="*/ 10 h 1057"/>
                  <a:gd name="T30" fmla="*/ 861 w 2744"/>
                  <a:gd name="T31" fmla="*/ 83 h 1057"/>
                  <a:gd name="T32" fmla="*/ 536 w 2744"/>
                  <a:gd name="T33" fmla="*/ 207 h 1057"/>
                  <a:gd name="T34" fmla="*/ 349 w 2744"/>
                  <a:gd name="T35" fmla="*/ 384 h 1057"/>
                  <a:gd name="T36" fmla="*/ 324 w 2744"/>
                  <a:gd name="T37" fmla="*/ 487 h 1057"/>
                  <a:gd name="T38" fmla="*/ 411 w 2744"/>
                  <a:gd name="T39" fmla="*/ 653 h 1057"/>
                  <a:gd name="T40" fmla="*/ 486 w 2744"/>
                  <a:gd name="T41" fmla="*/ 705 h 1057"/>
                  <a:gd name="T42" fmla="*/ 574 w 2744"/>
                  <a:gd name="T43" fmla="*/ 757 h 1057"/>
                  <a:gd name="T44" fmla="*/ 910 w 2744"/>
                  <a:gd name="T45" fmla="*/ 850 h 1057"/>
                  <a:gd name="T46" fmla="*/ 1335 w 2744"/>
                  <a:gd name="T47" fmla="*/ 891 h 1057"/>
                  <a:gd name="T48" fmla="*/ 1547 w 2744"/>
                  <a:gd name="T49" fmla="*/ 881 h 1057"/>
                  <a:gd name="T50" fmla="*/ 1908 w 2744"/>
                  <a:gd name="T51" fmla="*/ 819 h 1057"/>
                  <a:gd name="T52" fmla="*/ 2183 w 2744"/>
                  <a:gd name="T53" fmla="*/ 715 h 1057"/>
                  <a:gd name="T54" fmla="*/ 2332 w 2744"/>
                  <a:gd name="T55" fmla="*/ 570 h 1057"/>
                  <a:gd name="T56" fmla="*/ 2357 w 2744"/>
                  <a:gd name="T57" fmla="*/ 487 h 1057"/>
                  <a:gd name="T58" fmla="*/ 2295 w 2744"/>
                  <a:gd name="T59" fmla="*/ 363 h 1057"/>
                  <a:gd name="T60" fmla="*/ 2120 w 2744"/>
                  <a:gd name="T61" fmla="*/ 259 h 1057"/>
                  <a:gd name="T62" fmla="*/ 1858 w 2744"/>
                  <a:gd name="T63" fmla="*/ 187 h 1057"/>
                  <a:gd name="T64" fmla="*/ 1547 w 2744"/>
                  <a:gd name="T65" fmla="*/ 166 h 1057"/>
                  <a:gd name="T66" fmla="*/ 1384 w 2744"/>
                  <a:gd name="T67" fmla="*/ 166 h 1057"/>
                  <a:gd name="T68" fmla="*/ 1098 w 2744"/>
                  <a:gd name="T69" fmla="*/ 218 h 1057"/>
                  <a:gd name="T70" fmla="*/ 885 w 2744"/>
                  <a:gd name="T71" fmla="*/ 301 h 1057"/>
                  <a:gd name="T72" fmla="*/ 761 w 2744"/>
                  <a:gd name="T73" fmla="*/ 415 h 1057"/>
                  <a:gd name="T74" fmla="*/ 748 w 2744"/>
                  <a:gd name="T75" fmla="*/ 487 h 1057"/>
                  <a:gd name="T76" fmla="*/ 798 w 2744"/>
                  <a:gd name="T77" fmla="*/ 591 h 1057"/>
                  <a:gd name="T78" fmla="*/ 0 w 2744"/>
                  <a:gd name="T79" fmla="*/ 715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4" h="1057">
                    <a:moveTo>
                      <a:pt x="0" y="715"/>
                    </a:moveTo>
                    <a:lnTo>
                      <a:pt x="100" y="788"/>
                    </a:lnTo>
                    <a:lnTo>
                      <a:pt x="224" y="850"/>
                    </a:lnTo>
                    <a:lnTo>
                      <a:pt x="224" y="850"/>
                    </a:lnTo>
                    <a:lnTo>
                      <a:pt x="436" y="943"/>
                    </a:lnTo>
                    <a:lnTo>
                      <a:pt x="698" y="1005"/>
                    </a:lnTo>
                    <a:lnTo>
                      <a:pt x="998" y="1047"/>
                    </a:lnTo>
                    <a:lnTo>
                      <a:pt x="1310" y="1057"/>
                    </a:lnTo>
                    <a:lnTo>
                      <a:pt x="1310" y="1057"/>
                    </a:lnTo>
                    <a:lnTo>
                      <a:pt x="1609" y="1047"/>
                    </a:lnTo>
                    <a:lnTo>
                      <a:pt x="1871" y="1016"/>
                    </a:lnTo>
                    <a:lnTo>
                      <a:pt x="2120" y="964"/>
                    </a:lnTo>
                    <a:lnTo>
                      <a:pt x="2332" y="891"/>
                    </a:lnTo>
                    <a:lnTo>
                      <a:pt x="2507" y="809"/>
                    </a:lnTo>
                    <a:lnTo>
                      <a:pt x="2632" y="705"/>
                    </a:lnTo>
                    <a:lnTo>
                      <a:pt x="2682" y="653"/>
                    </a:lnTo>
                    <a:lnTo>
                      <a:pt x="2719" y="601"/>
                    </a:lnTo>
                    <a:lnTo>
                      <a:pt x="2744" y="539"/>
                    </a:lnTo>
                    <a:lnTo>
                      <a:pt x="2744" y="487"/>
                    </a:lnTo>
                    <a:lnTo>
                      <a:pt x="2744" y="487"/>
                    </a:lnTo>
                    <a:lnTo>
                      <a:pt x="2719" y="384"/>
                    </a:lnTo>
                    <a:lnTo>
                      <a:pt x="2657" y="290"/>
                    </a:lnTo>
                    <a:lnTo>
                      <a:pt x="2545" y="207"/>
                    </a:lnTo>
                    <a:lnTo>
                      <a:pt x="2395" y="145"/>
                    </a:lnTo>
                    <a:lnTo>
                      <a:pt x="2220" y="83"/>
                    </a:lnTo>
                    <a:lnTo>
                      <a:pt x="2008" y="31"/>
                    </a:lnTo>
                    <a:lnTo>
                      <a:pt x="1784" y="10"/>
                    </a:lnTo>
                    <a:lnTo>
                      <a:pt x="1534" y="0"/>
                    </a:lnTo>
                    <a:lnTo>
                      <a:pt x="1534" y="0"/>
                    </a:lnTo>
                    <a:lnTo>
                      <a:pt x="1297" y="10"/>
                    </a:lnTo>
                    <a:lnTo>
                      <a:pt x="1073" y="31"/>
                    </a:lnTo>
                    <a:lnTo>
                      <a:pt x="861" y="83"/>
                    </a:lnTo>
                    <a:lnTo>
                      <a:pt x="686" y="145"/>
                    </a:lnTo>
                    <a:lnTo>
                      <a:pt x="536" y="207"/>
                    </a:lnTo>
                    <a:lnTo>
                      <a:pt x="424" y="290"/>
                    </a:lnTo>
                    <a:lnTo>
                      <a:pt x="349" y="384"/>
                    </a:lnTo>
                    <a:lnTo>
                      <a:pt x="324" y="487"/>
                    </a:lnTo>
                    <a:lnTo>
                      <a:pt x="324" y="487"/>
                    </a:lnTo>
                    <a:lnTo>
                      <a:pt x="349" y="570"/>
                    </a:lnTo>
                    <a:lnTo>
                      <a:pt x="411" y="653"/>
                    </a:lnTo>
                    <a:lnTo>
                      <a:pt x="411" y="653"/>
                    </a:lnTo>
                    <a:lnTo>
                      <a:pt x="486" y="705"/>
                    </a:lnTo>
                    <a:lnTo>
                      <a:pt x="574" y="757"/>
                    </a:lnTo>
                    <a:lnTo>
                      <a:pt x="574" y="757"/>
                    </a:lnTo>
                    <a:lnTo>
                      <a:pt x="736" y="809"/>
                    </a:lnTo>
                    <a:lnTo>
                      <a:pt x="910" y="850"/>
                    </a:lnTo>
                    <a:lnTo>
                      <a:pt x="1122" y="881"/>
                    </a:lnTo>
                    <a:lnTo>
                      <a:pt x="1335" y="891"/>
                    </a:lnTo>
                    <a:lnTo>
                      <a:pt x="1335" y="891"/>
                    </a:lnTo>
                    <a:lnTo>
                      <a:pt x="1547" y="881"/>
                    </a:lnTo>
                    <a:lnTo>
                      <a:pt x="1734" y="860"/>
                    </a:lnTo>
                    <a:lnTo>
                      <a:pt x="1908" y="819"/>
                    </a:lnTo>
                    <a:lnTo>
                      <a:pt x="2058" y="767"/>
                    </a:lnTo>
                    <a:lnTo>
                      <a:pt x="2183" y="715"/>
                    </a:lnTo>
                    <a:lnTo>
                      <a:pt x="2270" y="643"/>
                    </a:lnTo>
                    <a:lnTo>
                      <a:pt x="2332" y="570"/>
                    </a:lnTo>
                    <a:lnTo>
                      <a:pt x="2357" y="487"/>
                    </a:lnTo>
                    <a:lnTo>
                      <a:pt x="2357" y="487"/>
                    </a:lnTo>
                    <a:lnTo>
                      <a:pt x="2332" y="415"/>
                    </a:lnTo>
                    <a:lnTo>
                      <a:pt x="2295" y="363"/>
                    </a:lnTo>
                    <a:lnTo>
                      <a:pt x="2220" y="301"/>
                    </a:lnTo>
                    <a:lnTo>
                      <a:pt x="2120" y="259"/>
                    </a:lnTo>
                    <a:lnTo>
                      <a:pt x="1996" y="218"/>
                    </a:lnTo>
                    <a:lnTo>
                      <a:pt x="1858" y="187"/>
                    </a:lnTo>
                    <a:lnTo>
                      <a:pt x="1709" y="166"/>
                    </a:lnTo>
                    <a:lnTo>
                      <a:pt x="1547" y="166"/>
                    </a:lnTo>
                    <a:lnTo>
                      <a:pt x="1547" y="166"/>
                    </a:lnTo>
                    <a:lnTo>
                      <a:pt x="1384" y="166"/>
                    </a:lnTo>
                    <a:lnTo>
                      <a:pt x="1235" y="187"/>
                    </a:lnTo>
                    <a:lnTo>
                      <a:pt x="1098" y="218"/>
                    </a:lnTo>
                    <a:lnTo>
                      <a:pt x="973" y="259"/>
                    </a:lnTo>
                    <a:lnTo>
                      <a:pt x="885" y="301"/>
                    </a:lnTo>
                    <a:lnTo>
                      <a:pt x="811" y="363"/>
                    </a:lnTo>
                    <a:lnTo>
                      <a:pt x="761" y="415"/>
                    </a:lnTo>
                    <a:lnTo>
                      <a:pt x="748" y="487"/>
                    </a:lnTo>
                    <a:lnTo>
                      <a:pt x="748" y="487"/>
                    </a:lnTo>
                    <a:lnTo>
                      <a:pt x="761" y="539"/>
                    </a:lnTo>
                    <a:lnTo>
                      <a:pt x="798" y="591"/>
                    </a:lnTo>
                    <a:lnTo>
                      <a:pt x="798" y="591"/>
                    </a:lnTo>
                    <a:lnTo>
                      <a:pt x="0" y="71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50" name="Line 63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1" name="Line 63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2" name="Line 63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3" name="Line 63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4" name="Line 63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5" name="Line 63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6" name="Line 63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7" name="Line 63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8" name="Line 63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9" name="Line 63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0" name="Line 64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1" name="Line 64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2" name="Line 64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3" name="Line 64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4" name="Line 64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5" name="Line 64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6" name="Line 64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7" name="Line 64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8" name="Line 64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9" name="Line 64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0" name="Line 65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1" name="Line 65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2" name="Line 65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3" name="Line 65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4" name="Line 65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5" name="Line 65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6" name="Line 65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7" name="Line 65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8" name="Line 65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9" name="Line 65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0" name="Line 66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1" name="Line 66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2" name="Line 66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3" name="Line 66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4" name="Line 66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5" name="Line 66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6" name="Line 66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7" name="Line 66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8" name="Line 668"/>
              <p:cNvSpPr>
                <a:spLocks noChangeShapeType="1"/>
              </p:cNvSpPr>
              <p:nvPr/>
            </p:nvSpPr>
            <p:spPr bwMode="auto">
              <a:xfrm flipH="1" flipV="1">
                <a:off x="5085"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9" name="Line 669"/>
              <p:cNvSpPr>
                <a:spLocks noChangeShapeType="1"/>
              </p:cNvSpPr>
              <p:nvPr/>
            </p:nvSpPr>
            <p:spPr bwMode="auto">
              <a:xfrm>
                <a:off x="508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0" name="Line 670"/>
              <p:cNvSpPr>
                <a:spLocks noChangeShapeType="1"/>
              </p:cNvSpPr>
              <p:nvPr/>
            </p:nvSpPr>
            <p:spPr bwMode="auto">
              <a:xfrm flipH="1" flipV="1">
                <a:off x="5023" y="2394"/>
                <a:ext cx="6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1" name="Line 67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2" name="Line 67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3" name="Line 67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4" name="Line 674"/>
              <p:cNvSpPr>
                <a:spLocks noChangeShapeType="1"/>
              </p:cNvSpPr>
              <p:nvPr/>
            </p:nvSpPr>
            <p:spPr bwMode="auto">
              <a:xfrm flipH="1" flipV="1">
                <a:off x="4761"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5" name="Line 675"/>
              <p:cNvSpPr>
                <a:spLocks noChangeShapeType="1"/>
              </p:cNvSpPr>
              <p:nvPr/>
            </p:nvSpPr>
            <p:spPr bwMode="auto">
              <a:xfrm>
                <a:off x="4761"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6" name="Line 676"/>
              <p:cNvSpPr>
                <a:spLocks noChangeShapeType="1"/>
              </p:cNvSpPr>
              <p:nvPr/>
            </p:nvSpPr>
            <p:spPr bwMode="auto">
              <a:xfrm flipH="1" flipV="1">
                <a:off x="4586"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7" name="Line 67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8" name="Line 67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9" name="Line 67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0" name="Line 68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1" name="Line 68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2" name="Line 68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3" name="Line 68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4" name="Line 68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5" name="Line 68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6" name="Line 68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7" name="Line 68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8" name="Line 68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9" name="Line 68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0" name="Line 69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1" name="Line 69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2" name="Line 692"/>
              <p:cNvSpPr>
                <a:spLocks noChangeShapeType="1"/>
              </p:cNvSpPr>
              <p:nvPr/>
            </p:nvSpPr>
            <p:spPr bwMode="auto">
              <a:xfrm flipH="1">
                <a:off x="3052"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3" name="Line 693"/>
              <p:cNvSpPr>
                <a:spLocks noChangeShapeType="1"/>
              </p:cNvSpPr>
              <p:nvPr/>
            </p:nvSpPr>
            <p:spPr bwMode="auto">
              <a:xfrm>
                <a:off x="3052"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4" name="Line 694"/>
              <p:cNvSpPr>
                <a:spLocks noChangeShapeType="1"/>
              </p:cNvSpPr>
              <p:nvPr/>
            </p:nvSpPr>
            <p:spPr bwMode="auto">
              <a:xfrm flipH="1">
                <a:off x="2902"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5" name="Line 69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6" name="Line 69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7" name="Line 69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8" name="Line 69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9" name="Line 69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0" name="Line 70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1" name="Line 70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2" name="Line 70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3" name="Line 70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4" name="Line 70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5" name="Line 70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6" name="Line 70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7" name="Line 70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8" name="Line 70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9" name="Line 70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0" name="Line 71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1" name="Line 71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2" name="Line 71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3" name="Line 71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4" name="Line 71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5" name="Line 71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6" name="Line 71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7" name="Line 71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8" name="Line 71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9" name="Line 71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0" name="Line 72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1" name="Line 72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2" name="Line 72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3" name="Line 72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4" name="Line 72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5" name="Line 72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6" name="Line 72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7" name="Line 72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8" name="Line 72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9" name="Line 72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0" name="Line 73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1" name="Line 73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2" name="Line 73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3" name="Line 73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4" name="Line 73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5" name="Line 73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6" name="Line 73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7" name="Line 73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8" name="Line 73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9" name="Line 73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0" name="Line 74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1" name="Line 74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2" name="Line 74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3" name="Line 74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4" name="Line 74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5" name="Line 74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6" name="Line 74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7" name="Line 74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8" name="Line 74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9" name="Line 74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0" name="Line 75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1" name="Line 75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2" name="Line 75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3" name="Line 75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4" name="Line 75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5" name="Line 75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6" name="Line 75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7" name="Line 75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8" name="Line 758"/>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9" name="Line 759"/>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0" name="Line 760"/>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1" name="Line 761"/>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2" name="Line 762"/>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3" name="Line 76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4" name="Line 76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5" name="Line 76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6" name="Line 76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7" name="Line 76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8" name="Line 76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9" name="Line 76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0" name="Line 77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1" name="Line 77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2" name="Line 77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3" name="Line 77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4" name="Line 77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5" name="Line 77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6" name="Line 77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7" name="Line 77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8" name="Line 77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9" name="Line 77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0" name="Line 78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1" name="Line 78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2" name="Line 782"/>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3" name="Freeform 783"/>
              <p:cNvSpPr>
                <a:spLocks/>
              </p:cNvSpPr>
              <p:nvPr/>
            </p:nvSpPr>
            <p:spPr bwMode="auto">
              <a:xfrm>
                <a:off x="2777" y="2270"/>
                <a:ext cx="1946" cy="725"/>
              </a:xfrm>
              <a:custGeom>
                <a:avLst/>
                <a:gdLst>
                  <a:gd name="T0" fmla="*/ 0 w 1946"/>
                  <a:gd name="T1" fmla="*/ 487 h 725"/>
                  <a:gd name="T2" fmla="*/ 75 w 1946"/>
                  <a:gd name="T3" fmla="*/ 539 h 725"/>
                  <a:gd name="T4" fmla="*/ 163 w 1946"/>
                  <a:gd name="T5" fmla="*/ 591 h 725"/>
                  <a:gd name="T6" fmla="*/ 163 w 1946"/>
                  <a:gd name="T7" fmla="*/ 591 h 725"/>
                  <a:gd name="T8" fmla="*/ 325 w 1946"/>
                  <a:gd name="T9" fmla="*/ 643 h 725"/>
                  <a:gd name="T10" fmla="*/ 499 w 1946"/>
                  <a:gd name="T11" fmla="*/ 684 h 725"/>
                  <a:gd name="T12" fmla="*/ 711 w 1946"/>
                  <a:gd name="T13" fmla="*/ 715 h 725"/>
                  <a:gd name="T14" fmla="*/ 924 w 1946"/>
                  <a:gd name="T15" fmla="*/ 725 h 725"/>
                  <a:gd name="T16" fmla="*/ 924 w 1946"/>
                  <a:gd name="T17" fmla="*/ 725 h 725"/>
                  <a:gd name="T18" fmla="*/ 1136 w 1946"/>
                  <a:gd name="T19" fmla="*/ 715 h 725"/>
                  <a:gd name="T20" fmla="*/ 1323 w 1946"/>
                  <a:gd name="T21" fmla="*/ 694 h 725"/>
                  <a:gd name="T22" fmla="*/ 1497 w 1946"/>
                  <a:gd name="T23" fmla="*/ 653 h 725"/>
                  <a:gd name="T24" fmla="*/ 1647 w 1946"/>
                  <a:gd name="T25" fmla="*/ 601 h 725"/>
                  <a:gd name="T26" fmla="*/ 1772 w 1946"/>
                  <a:gd name="T27" fmla="*/ 549 h 725"/>
                  <a:gd name="T28" fmla="*/ 1859 w 1946"/>
                  <a:gd name="T29" fmla="*/ 477 h 725"/>
                  <a:gd name="T30" fmla="*/ 1921 w 1946"/>
                  <a:gd name="T31" fmla="*/ 404 h 725"/>
                  <a:gd name="T32" fmla="*/ 1946 w 1946"/>
                  <a:gd name="T33" fmla="*/ 321 h 725"/>
                  <a:gd name="T34" fmla="*/ 1946 w 1946"/>
                  <a:gd name="T35" fmla="*/ 321 h 725"/>
                  <a:gd name="T36" fmla="*/ 1921 w 1946"/>
                  <a:gd name="T37" fmla="*/ 249 h 725"/>
                  <a:gd name="T38" fmla="*/ 1884 w 1946"/>
                  <a:gd name="T39" fmla="*/ 197 h 725"/>
                  <a:gd name="T40" fmla="*/ 1809 w 1946"/>
                  <a:gd name="T41" fmla="*/ 135 h 725"/>
                  <a:gd name="T42" fmla="*/ 1709 w 1946"/>
                  <a:gd name="T43" fmla="*/ 93 h 725"/>
                  <a:gd name="T44" fmla="*/ 1585 w 1946"/>
                  <a:gd name="T45" fmla="*/ 52 h 725"/>
                  <a:gd name="T46" fmla="*/ 1447 w 1946"/>
                  <a:gd name="T47" fmla="*/ 21 h 725"/>
                  <a:gd name="T48" fmla="*/ 1298 w 1946"/>
                  <a:gd name="T49" fmla="*/ 0 h 725"/>
                  <a:gd name="T50" fmla="*/ 1136 w 1946"/>
                  <a:gd name="T51" fmla="*/ 0 h 725"/>
                  <a:gd name="T52" fmla="*/ 1136 w 1946"/>
                  <a:gd name="T53" fmla="*/ 0 h 725"/>
                  <a:gd name="T54" fmla="*/ 973 w 1946"/>
                  <a:gd name="T55" fmla="*/ 0 h 725"/>
                  <a:gd name="T56" fmla="*/ 824 w 1946"/>
                  <a:gd name="T57" fmla="*/ 21 h 725"/>
                  <a:gd name="T58" fmla="*/ 687 w 1946"/>
                  <a:gd name="T59" fmla="*/ 52 h 725"/>
                  <a:gd name="T60" fmla="*/ 562 w 1946"/>
                  <a:gd name="T61" fmla="*/ 93 h 725"/>
                  <a:gd name="T62" fmla="*/ 474 w 1946"/>
                  <a:gd name="T63" fmla="*/ 135 h 725"/>
                  <a:gd name="T64" fmla="*/ 400 w 1946"/>
                  <a:gd name="T65" fmla="*/ 197 h 725"/>
                  <a:gd name="T66" fmla="*/ 350 w 1946"/>
                  <a:gd name="T67" fmla="*/ 249 h 725"/>
                  <a:gd name="T68" fmla="*/ 337 w 1946"/>
                  <a:gd name="T69" fmla="*/ 321 h 725"/>
                  <a:gd name="T70" fmla="*/ 337 w 1946"/>
                  <a:gd name="T71" fmla="*/ 321 h 725"/>
                  <a:gd name="T72" fmla="*/ 350 w 1946"/>
                  <a:gd name="T73" fmla="*/ 373 h 725"/>
                  <a:gd name="T74" fmla="*/ 387 w 1946"/>
                  <a:gd name="T75" fmla="*/ 425 h 725"/>
                  <a:gd name="T76" fmla="*/ 387 w 1946"/>
                  <a:gd name="T77" fmla="*/ 425 h 725"/>
                  <a:gd name="T78" fmla="*/ 0 w 1946"/>
                  <a:gd name="T79" fmla="*/ 487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6" h="725">
                    <a:moveTo>
                      <a:pt x="0" y="487"/>
                    </a:moveTo>
                    <a:lnTo>
                      <a:pt x="75" y="539"/>
                    </a:lnTo>
                    <a:lnTo>
                      <a:pt x="163" y="591"/>
                    </a:lnTo>
                    <a:lnTo>
                      <a:pt x="163" y="591"/>
                    </a:lnTo>
                    <a:lnTo>
                      <a:pt x="325" y="643"/>
                    </a:lnTo>
                    <a:lnTo>
                      <a:pt x="499" y="684"/>
                    </a:lnTo>
                    <a:lnTo>
                      <a:pt x="711" y="715"/>
                    </a:lnTo>
                    <a:lnTo>
                      <a:pt x="924" y="725"/>
                    </a:lnTo>
                    <a:lnTo>
                      <a:pt x="924" y="725"/>
                    </a:lnTo>
                    <a:lnTo>
                      <a:pt x="1136" y="715"/>
                    </a:lnTo>
                    <a:lnTo>
                      <a:pt x="1323" y="694"/>
                    </a:lnTo>
                    <a:lnTo>
                      <a:pt x="1497" y="653"/>
                    </a:lnTo>
                    <a:lnTo>
                      <a:pt x="1647" y="601"/>
                    </a:lnTo>
                    <a:lnTo>
                      <a:pt x="1772" y="549"/>
                    </a:lnTo>
                    <a:lnTo>
                      <a:pt x="1859" y="477"/>
                    </a:lnTo>
                    <a:lnTo>
                      <a:pt x="1921" y="404"/>
                    </a:lnTo>
                    <a:lnTo>
                      <a:pt x="1946" y="321"/>
                    </a:lnTo>
                    <a:lnTo>
                      <a:pt x="1946" y="321"/>
                    </a:lnTo>
                    <a:lnTo>
                      <a:pt x="1921" y="249"/>
                    </a:lnTo>
                    <a:lnTo>
                      <a:pt x="1884" y="197"/>
                    </a:lnTo>
                    <a:lnTo>
                      <a:pt x="1809" y="135"/>
                    </a:lnTo>
                    <a:lnTo>
                      <a:pt x="1709" y="93"/>
                    </a:lnTo>
                    <a:lnTo>
                      <a:pt x="1585" y="52"/>
                    </a:lnTo>
                    <a:lnTo>
                      <a:pt x="1447" y="21"/>
                    </a:lnTo>
                    <a:lnTo>
                      <a:pt x="1298" y="0"/>
                    </a:lnTo>
                    <a:lnTo>
                      <a:pt x="1136" y="0"/>
                    </a:lnTo>
                    <a:lnTo>
                      <a:pt x="1136" y="0"/>
                    </a:lnTo>
                    <a:lnTo>
                      <a:pt x="973" y="0"/>
                    </a:lnTo>
                    <a:lnTo>
                      <a:pt x="824" y="21"/>
                    </a:lnTo>
                    <a:lnTo>
                      <a:pt x="687" y="52"/>
                    </a:lnTo>
                    <a:lnTo>
                      <a:pt x="562" y="93"/>
                    </a:lnTo>
                    <a:lnTo>
                      <a:pt x="474" y="135"/>
                    </a:lnTo>
                    <a:lnTo>
                      <a:pt x="400" y="197"/>
                    </a:lnTo>
                    <a:lnTo>
                      <a:pt x="350" y="249"/>
                    </a:lnTo>
                    <a:lnTo>
                      <a:pt x="337" y="321"/>
                    </a:lnTo>
                    <a:lnTo>
                      <a:pt x="337" y="321"/>
                    </a:lnTo>
                    <a:lnTo>
                      <a:pt x="350" y="373"/>
                    </a:lnTo>
                    <a:lnTo>
                      <a:pt x="387" y="425"/>
                    </a:lnTo>
                    <a:lnTo>
                      <a:pt x="387" y="425"/>
                    </a:lnTo>
                    <a:lnTo>
                      <a:pt x="0" y="48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404" name="Line 784"/>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5" name="Line 785"/>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6" name="Line 786"/>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7" name="Line 787"/>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8" name="Line 78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9" name="Line 78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0" name="Line 790"/>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1" name="Line 791"/>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2" name="Line 792"/>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3" name="Line 793"/>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4" name="Line 794"/>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5" name="Line 795"/>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6" name="Line 796"/>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7" name="Line 797"/>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8" name="Line 79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9" name="Line 79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0" name="Line 800"/>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1" name="Line 801"/>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2" name="Line 802"/>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3" name="Line 803"/>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4" name="Line 804"/>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5" name="Line 805"/>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6" name="Line 806"/>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7" name="Line 807"/>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sp>
          <p:nvSpPr>
            <p:cNvPr id="11" name="Line 80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 name="Line 81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 name="Line 81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 name="Line 81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 name="Line 81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 name="Line 81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 name="Line 81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 name="Line 81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 name="Line 81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 name="Line 81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 name="Line 81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 name="Line 82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 name="Line 82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 name="Line 82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 name="Line 82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 name="Line 82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 name="Line 82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 name="Line 82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 name="Line 82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 name="Line 82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 name="Line 82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2" name="Line 83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3" name="Line 83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4" name="Line 83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6" name="Line 833"/>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7" name="Line 834"/>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8" name="Line 835"/>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9" name="Line 836"/>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0" name="Line 837"/>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1" name="Line 838"/>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2" name="Line 839"/>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3" name="Line 840"/>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4" name="Line 841"/>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5" name="Line 842"/>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6" name="Line 843"/>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7" name="Line 844"/>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8" name="Line 845"/>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9" name="Line 846"/>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0" name="Line 847"/>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1" name="Line 848"/>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2" name="Line 849"/>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3" name="Line 850"/>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4" name="Line 851"/>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5" name="Line 852"/>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6" name="Line 85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7" name="Line 85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8" name="Line 855"/>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9" name="Line 856"/>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0" name="Line 857"/>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1" name="Freeform 858"/>
            <p:cNvSpPr>
              <a:spLocks/>
            </p:cNvSpPr>
            <p:nvPr/>
          </p:nvSpPr>
          <p:spPr bwMode="auto">
            <a:xfrm>
              <a:off x="1655" y="2519"/>
              <a:ext cx="50" cy="72"/>
            </a:xfrm>
            <a:custGeom>
              <a:avLst/>
              <a:gdLst>
                <a:gd name="T0" fmla="*/ 37 w 50"/>
                <a:gd name="T1" fmla="*/ 0 h 72"/>
                <a:gd name="T2" fmla="*/ 37 w 50"/>
                <a:gd name="T3" fmla="*/ 10 h 72"/>
                <a:gd name="T4" fmla="*/ 37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0 w 50"/>
                <a:gd name="T29" fmla="*/ 51 h 72"/>
                <a:gd name="T30" fmla="*/ 12 w 50"/>
                <a:gd name="T31" fmla="*/ 31 h 72"/>
                <a:gd name="T32" fmla="*/ 25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10"/>
                  </a:lnTo>
                  <a:lnTo>
                    <a:pt x="37"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0" y="51"/>
                  </a:lnTo>
                  <a:lnTo>
                    <a:pt x="12" y="31"/>
                  </a:lnTo>
                  <a:lnTo>
                    <a:pt x="25"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28702" name="Line 859"/>
            <p:cNvSpPr>
              <a:spLocks noChangeShapeType="1"/>
            </p:cNvSpPr>
            <p:nvPr/>
          </p:nvSpPr>
          <p:spPr bwMode="auto">
            <a:xfrm>
              <a:off x="1680" y="2570"/>
              <a:ext cx="1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3" name="Line 860"/>
            <p:cNvSpPr>
              <a:spLocks noChangeShapeType="1"/>
            </p:cNvSpPr>
            <p:nvPr/>
          </p:nvSpPr>
          <p:spPr bwMode="auto">
            <a:xfrm>
              <a:off x="1692"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6" name="Line 861"/>
            <p:cNvSpPr>
              <a:spLocks noChangeShapeType="1"/>
            </p:cNvSpPr>
            <p:nvPr/>
          </p:nvSpPr>
          <p:spPr bwMode="auto">
            <a:xfrm>
              <a:off x="1692" y="2664"/>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7" name="Line 862"/>
            <p:cNvSpPr>
              <a:spLocks noChangeShapeType="1"/>
            </p:cNvSpPr>
            <p:nvPr/>
          </p:nvSpPr>
          <p:spPr bwMode="auto">
            <a:xfrm>
              <a:off x="1717"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0" name="Line 863"/>
            <p:cNvSpPr>
              <a:spLocks noChangeShapeType="1"/>
            </p:cNvSpPr>
            <p:nvPr/>
          </p:nvSpPr>
          <p:spPr bwMode="auto">
            <a:xfrm>
              <a:off x="1717" y="2747"/>
              <a:ext cx="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1" name="Line 864"/>
            <p:cNvSpPr>
              <a:spLocks noChangeShapeType="1"/>
            </p:cNvSpPr>
            <p:nvPr/>
          </p:nvSpPr>
          <p:spPr bwMode="auto">
            <a:xfrm>
              <a:off x="1767"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2" name="Line 865"/>
            <p:cNvSpPr>
              <a:spLocks noChangeShapeType="1"/>
            </p:cNvSpPr>
            <p:nvPr/>
          </p:nvSpPr>
          <p:spPr bwMode="auto">
            <a:xfrm>
              <a:off x="1767" y="2809"/>
              <a:ext cx="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3" name="Freeform 866"/>
            <p:cNvSpPr>
              <a:spLocks/>
            </p:cNvSpPr>
            <p:nvPr/>
          </p:nvSpPr>
          <p:spPr bwMode="auto">
            <a:xfrm>
              <a:off x="2104" y="2519"/>
              <a:ext cx="50" cy="72"/>
            </a:xfrm>
            <a:custGeom>
              <a:avLst/>
              <a:gdLst>
                <a:gd name="T0" fmla="*/ 37 w 50"/>
                <a:gd name="T1" fmla="*/ 0 h 72"/>
                <a:gd name="T2" fmla="*/ 37 w 50"/>
                <a:gd name="T3" fmla="*/ 20 h 72"/>
                <a:gd name="T4" fmla="*/ 50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12 w 50"/>
                <a:gd name="T29" fmla="*/ 51 h 72"/>
                <a:gd name="T30" fmla="*/ 25 w 50"/>
                <a:gd name="T31" fmla="*/ 31 h 72"/>
                <a:gd name="T32" fmla="*/ 37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20"/>
                  </a:lnTo>
                  <a:lnTo>
                    <a:pt x="50"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12" y="51"/>
                  </a:lnTo>
                  <a:lnTo>
                    <a:pt x="25" y="31"/>
                  </a:lnTo>
                  <a:lnTo>
                    <a:pt x="37"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84" name="Line 867"/>
            <p:cNvSpPr>
              <a:spLocks noChangeShapeType="1"/>
            </p:cNvSpPr>
            <p:nvPr/>
          </p:nvSpPr>
          <p:spPr bwMode="auto">
            <a:xfrm>
              <a:off x="2129" y="2570"/>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5" name="Line 868"/>
            <p:cNvSpPr>
              <a:spLocks noChangeShapeType="1"/>
            </p:cNvSpPr>
            <p:nvPr/>
          </p:nvSpPr>
          <p:spPr bwMode="auto">
            <a:xfrm>
              <a:off x="2129"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6" name="Line 869"/>
            <p:cNvSpPr>
              <a:spLocks noChangeShapeType="1"/>
            </p:cNvSpPr>
            <p:nvPr/>
          </p:nvSpPr>
          <p:spPr bwMode="auto">
            <a:xfrm>
              <a:off x="2129"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7" name="Line 870"/>
            <p:cNvSpPr>
              <a:spLocks noChangeShapeType="1"/>
            </p:cNvSpPr>
            <p:nvPr/>
          </p:nvSpPr>
          <p:spPr bwMode="auto">
            <a:xfrm>
              <a:off x="2154"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8" name="Line 871"/>
            <p:cNvSpPr>
              <a:spLocks noChangeShapeType="1"/>
            </p:cNvSpPr>
            <p:nvPr/>
          </p:nvSpPr>
          <p:spPr bwMode="auto">
            <a:xfrm>
              <a:off x="2154" y="2705"/>
              <a:ext cx="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9" name="Line 872"/>
            <p:cNvSpPr>
              <a:spLocks noChangeShapeType="1"/>
            </p:cNvSpPr>
            <p:nvPr/>
          </p:nvSpPr>
          <p:spPr bwMode="auto">
            <a:xfrm>
              <a:off x="2179"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0" name="Line 873"/>
            <p:cNvSpPr>
              <a:spLocks noChangeShapeType="1"/>
            </p:cNvSpPr>
            <p:nvPr/>
          </p:nvSpPr>
          <p:spPr bwMode="auto">
            <a:xfrm>
              <a:off x="2179" y="2757"/>
              <a:ext cx="3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1" name="Freeform 874"/>
            <p:cNvSpPr>
              <a:spLocks/>
            </p:cNvSpPr>
            <p:nvPr/>
          </p:nvSpPr>
          <p:spPr bwMode="auto">
            <a:xfrm>
              <a:off x="2565" y="2508"/>
              <a:ext cx="38" cy="73"/>
            </a:xfrm>
            <a:custGeom>
              <a:avLst/>
              <a:gdLst>
                <a:gd name="T0" fmla="*/ 25 w 38"/>
                <a:gd name="T1" fmla="*/ 0 h 73"/>
                <a:gd name="T2" fmla="*/ 25 w 38"/>
                <a:gd name="T3" fmla="*/ 21 h 73"/>
                <a:gd name="T4" fmla="*/ 38 w 38"/>
                <a:gd name="T5" fmla="*/ 42 h 73"/>
                <a:gd name="T6" fmla="*/ 38 w 38"/>
                <a:gd name="T7" fmla="*/ 62 h 73"/>
                <a:gd name="T8" fmla="*/ 38 w 38"/>
                <a:gd name="T9" fmla="*/ 73 h 73"/>
                <a:gd name="T10" fmla="*/ 38 w 38"/>
                <a:gd name="T11" fmla="*/ 73 h 73"/>
                <a:gd name="T12" fmla="*/ 38 w 38"/>
                <a:gd name="T13" fmla="*/ 73 h 73"/>
                <a:gd name="T14" fmla="*/ 38 w 38"/>
                <a:gd name="T15" fmla="*/ 73 h 73"/>
                <a:gd name="T16" fmla="*/ 13 w 38"/>
                <a:gd name="T17" fmla="*/ 62 h 73"/>
                <a:gd name="T18" fmla="*/ 13 w 38"/>
                <a:gd name="T19" fmla="*/ 62 h 73"/>
                <a:gd name="T20" fmla="*/ 0 w 38"/>
                <a:gd name="T21" fmla="*/ 73 h 73"/>
                <a:gd name="T22" fmla="*/ 0 w 38"/>
                <a:gd name="T23" fmla="*/ 73 h 73"/>
                <a:gd name="T24" fmla="*/ 0 w 38"/>
                <a:gd name="T25" fmla="*/ 73 h 73"/>
                <a:gd name="T26" fmla="*/ 0 w 38"/>
                <a:gd name="T27" fmla="*/ 73 h 73"/>
                <a:gd name="T28" fmla="*/ 0 w 38"/>
                <a:gd name="T29" fmla="*/ 62 h 73"/>
                <a:gd name="T30" fmla="*/ 13 w 38"/>
                <a:gd name="T31" fmla="*/ 42 h 73"/>
                <a:gd name="T32" fmla="*/ 13 w 38"/>
                <a:gd name="T33" fmla="*/ 21 h 73"/>
                <a:gd name="T34" fmla="*/ 25 w 38"/>
                <a:gd name="T3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3">
                  <a:moveTo>
                    <a:pt x="25" y="0"/>
                  </a:moveTo>
                  <a:lnTo>
                    <a:pt x="25" y="21"/>
                  </a:lnTo>
                  <a:lnTo>
                    <a:pt x="38" y="42"/>
                  </a:lnTo>
                  <a:lnTo>
                    <a:pt x="38" y="62"/>
                  </a:lnTo>
                  <a:lnTo>
                    <a:pt x="38" y="73"/>
                  </a:lnTo>
                  <a:lnTo>
                    <a:pt x="38" y="73"/>
                  </a:lnTo>
                  <a:lnTo>
                    <a:pt x="38" y="73"/>
                  </a:lnTo>
                  <a:lnTo>
                    <a:pt x="38" y="73"/>
                  </a:lnTo>
                  <a:lnTo>
                    <a:pt x="13" y="62"/>
                  </a:lnTo>
                  <a:lnTo>
                    <a:pt x="13" y="62"/>
                  </a:lnTo>
                  <a:lnTo>
                    <a:pt x="0" y="73"/>
                  </a:lnTo>
                  <a:lnTo>
                    <a:pt x="0" y="73"/>
                  </a:lnTo>
                  <a:lnTo>
                    <a:pt x="0" y="73"/>
                  </a:lnTo>
                  <a:lnTo>
                    <a:pt x="0" y="73"/>
                  </a:lnTo>
                  <a:lnTo>
                    <a:pt x="0" y="62"/>
                  </a:lnTo>
                  <a:lnTo>
                    <a:pt x="13" y="42"/>
                  </a:lnTo>
                  <a:lnTo>
                    <a:pt x="13" y="21"/>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2" name="Line 875"/>
            <p:cNvSpPr>
              <a:spLocks noChangeShapeType="1"/>
            </p:cNvSpPr>
            <p:nvPr/>
          </p:nvSpPr>
          <p:spPr bwMode="auto">
            <a:xfrm>
              <a:off x="2590" y="2560"/>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3" name="Line 876"/>
            <p:cNvSpPr>
              <a:spLocks noChangeShapeType="1"/>
            </p:cNvSpPr>
            <p:nvPr/>
          </p:nvSpPr>
          <p:spPr bwMode="auto">
            <a:xfrm>
              <a:off x="2603"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4" name="Line 877"/>
            <p:cNvSpPr>
              <a:spLocks noChangeShapeType="1"/>
            </p:cNvSpPr>
            <p:nvPr/>
          </p:nvSpPr>
          <p:spPr bwMode="auto">
            <a:xfrm>
              <a:off x="2603" y="2643"/>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5" name="Freeform 878"/>
            <p:cNvSpPr>
              <a:spLocks/>
            </p:cNvSpPr>
            <p:nvPr/>
          </p:nvSpPr>
          <p:spPr bwMode="auto">
            <a:xfrm>
              <a:off x="3326" y="2581"/>
              <a:ext cx="562" cy="1264"/>
            </a:xfrm>
            <a:custGeom>
              <a:avLst/>
              <a:gdLst>
                <a:gd name="T0" fmla="*/ 25 w 562"/>
                <a:gd name="T1" fmla="*/ 1264 h 1264"/>
                <a:gd name="T2" fmla="*/ 0 w 562"/>
                <a:gd name="T3" fmla="*/ 1254 h 1264"/>
                <a:gd name="T4" fmla="*/ 537 w 562"/>
                <a:gd name="T5" fmla="*/ 0 h 1264"/>
                <a:gd name="T6" fmla="*/ 562 w 562"/>
                <a:gd name="T7" fmla="*/ 10 h 1264"/>
                <a:gd name="T8" fmla="*/ 25 w 562"/>
                <a:gd name="T9" fmla="*/ 1264 h 1264"/>
              </a:gdLst>
              <a:ahLst/>
              <a:cxnLst>
                <a:cxn ang="0">
                  <a:pos x="T0" y="T1"/>
                </a:cxn>
                <a:cxn ang="0">
                  <a:pos x="T2" y="T3"/>
                </a:cxn>
                <a:cxn ang="0">
                  <a:pos x="T4" y="T5"/>
                </a:cxn>
                <a:cxn ang="0">
                  <a:pos x="T6" y="T7"/>
                </a:cxn>
                <a:cxn ang="0">
                  <a:pos x="T8" y="T9"/>
                </a:cxn>
              </a:cxnLst>
              <a:rect l="0" t="0" r="r" b="b"/>
              <a:pathLst>
                <a:path w="562" h="1264">
                  <a:moveTo>
                    <a:pt x="25" y="1264"/>
                  </a:moveTo>
                  <a:lnTo>
                    <a:pt x="0" y="1254"/>
                  </a:lnTo>
                  <a:lnTo>
                    <a:pt x="537" y="0"/>
                  </a:lnTo>
                  <a:lnTo>
                    <a:pt x="562" y="10"/>
                  </a:lnTo>
                  <a:lnTo>
                    <a:pt x="25" y="12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6" name="Freeform 879"/>
            <p:cNvSpPr>
              <a:spLocks/>
            </p:cNvSpPr>
            <p:nvPr/>
          </p:nvSpPr>
          <p:spPr bwMode="auto">
            <a:xfrm>
              <a:off x="3863" y="2570"/>
              <a:ext cx="1771" cy="653"/>
            </a:xfrm>
            <a:custGeom>
              <a:avLst/>
              <a:gdLst>
                <a:gd name="T0" fmla="*/ 1771 w 1771"/>
                <a:gd name="T1" fmla="*/ 643 h 653"/>
                <a:gd name="T2" fmla="*/ 1759 w 1771"/>
                <a:gd name="T3" fmla="*/ 653 h 653"/>
                <a:gd name="T4" fmla="*/ 0 w 1771"/>
                <a:gd name="T5" fmla="*/ 21 h 653"/>
                <a:gd name="T6" fmla="*/ 12 w 1771"/>
                <a:gd name="T7" fmla="*/ 0 h 653"/>
                <a:gd name="T8" fmla="*/ 1771 w 1771"/>
                <a:gd name="T9" fmla="*/ 643 h 653"/>
              </a:gdLst>
              <a:ahLst/>
              <a:cxnLst>
                <a:cxn ang="0">
                  <a:pos x="T0" y="T1"/>
                </a:cxn>
                <a:cxn ang="0">
                  <a:pos x="T2" y="T3"/>
                </a:cxn>
                <a:cxn ang="0">
                  <a:pos x="T4" y="T5"/>
                </a:cxn>
                <a:cxn ang="0">
                  <a:pos x="T6" y="T7"/>
                </a:cxn>
                <a:cxn ang="0">
                  <a:pos x="T8" y="T9"/>
                </a:cxn>
              </a:cxnLst>
              <a:rect l="0" t="0" r="r" b="b"/>
              <a:pathLst>
                <a:path w="1771" h="653">
                  <a:moveTo>
                    <a:pt x="1771" y="643"/>
                  </a:moveTo>
                  <a:lnTo>
                    <a:pt x="1759" y="653"/>
                  </a:lnTo>
                  <a:lnTo>
                    <a:pt x="0" y="21"/>
                  </a:lnTo>
                  <a:lnTo>
                    <a:pt x="12" y="0"/>
                  </a:lnTo>
                  <a:lnTo>
                    <a:pt x="1771"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7" name="Freeform 880"/>
            <p:cNvSpPr>
              <a:spLocks/>
            </p:cNvSpPr>
            <p:nvPr/>
          </p:nvSpPr>
          <p:spPr bwMode="auto">
            <a:xfrm>
              <a:off x="1131" y="2570"/>
              <a:ext cx="2719" cy="457"/>
            </a:xfrm>
            <a:custGeom>
              <a:avLst/>
              <a:gdLst>
                <a:gd name="T0" fmla="*/ 2719 w 2719"/>
                <a:gd name="T1" fmla="*/ 0 h 457"/>
                <a:gd name="T2" fmla="*/ 2719 w 2719"/>
                <a:gd name="T3" fmla="*/ 21 h 457"/>
                <a:gd name="T4" fmla="*/ 12 w 2719"/>
                <a:gd name="T5" fmla="*/ 457 h 457"/>
                <a:gd name="T6" fmla="*/ 0 w 2719"/>
                <a:gd name="T7" fmla="*/ 436 h 457"/>
                <a:gd name="T8" fmla="*/ 2719 w 2719"/>
                <a:gd name="T9" fmla="*/ 0 h 457"/>
              </a:gdLst>
              <a:ahLst/>
              <a:cxnLst>
                <a:cxn ang="0">
                  <a:pos x="T0" y="T1"/>
                </a:cxn>
                <a:cxn ang="0">
                  <a:pos x="T2" y="T3"/>
                </a:cxn>
                <a:cxn ang="0">
                  <a:pos x="T4" y="T5"/>
                </a:cxn>
                <a:cxn ang="0">
                  <a:pos x="T6" y="T7"/>
                </a:cxn>
                <a:cxn ang="0">
                  <a:pos x="T8" y="T9"/>
                </a:cxn>
              </a:cxnLst>
              <a:rect l="0" t="0" r="r" b="b"/>
              <a:pathLst>
                <a:path w="2719" h="457">
                  <a:moveTo>
                    <a:pt x="2719" y="0"/>
                  </a:moveTo>
                  <a:lnTo>
                    <a:pt x="2719" y="21"/>
                  </a:lnTo>
                  <a:lnTo>
                    <a:pt x="12" y="457"/>
                  </a:lnTo>
                  <a:lnTo>
                    <a:pt x="0" y="436"/>
                  </a:lnTo>
                  <a:lnTo>
                    <a:pt x="27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8" name="Freeform 881"/>
            <p:cNvSpPr>
              <a:spLocks/>
            </p:cNvSpPr>
            <p:nvPr/>
          </p:nvSpPr>
          <p:spPr bwMode="auto">
            <a:xfrm>
              <a:off x="2927" y="1689"/>
              <a:ext cx="936" cy="892"/>
            </a:xfrm>
            <a:custGeom>
              <a:avLst/>
              <a:gdLst>
                <a:gd name="T0" fmla="*/ 936 w 936"/>
                <a:gd name="T1" fmla="*/ 881 h 892"/>
                <a:gd name="T2" fmla="*/ 911 w 936"/>
                <a:gd name="T3" fmla="*/ 892 h 892"/>
                <a:gd name="T4" fmla="*/ 0 w 936"/>
                <a:gd name="T5" fmla="*/ 11 h 892"/>
                <a:gd name="T6" fmla="*/ 25 w 936"/>
                <a:gd name="T7" fmla="*/ 0 h 892"/>
                <a:gd name="T8" fmla="*/ 936 w 936"/>
                <a:gd name="T9" fmla="*/ 881 h 892"/>
              </a:gdLst>
              <a:ahLst/>
              <a:cxnLst>
                <a:cxn ang="0">
                  <a:pos x="T0" y="T1"/>
                </a:cxn>
                <a:cxn ang="0">
                  <a:pos x="T2" y="T3"/>
                </a:cxn>
                <a:cxn ang="0">
                  <a:pos x="T4" y="T5"/>
                </a:cxn>
                <a:cxn ang="0">
                  <a:pos x="T6" y="T7"/>
                </a:cxn>
                <a:cxn ang="0">
                  <a:pos x="T8" y="T9"/>
                </a:cxn>
              </a:cxnLst>
              <a:rect l="0" t="0" r="r" b="b"/>
              <a:pathLst>
                <a:path w="936" h="892">
                  <a:moveTo>
                    <a:pt x="936" y="881"/>
                  </a:moveTo>
                  <a:lnTo>
                    <a:pt x="911" y="892"/>
                  </a:lnTo>
                  <a:lnTo>
                    <a:pt x="0" y="11"/>
                  </a:lnTo>
                  <a:lnTo>
                    <a:pt x="25" y="0"/>
                  </a:lnTo>
                  <a:lnTo>
                    <a:pt x="936" y="8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9" name="Freeform 882"/>
            <p:cNvSpPr>
              <a:spLocks/>
            </p:cNvSpPr>
            <p:nvPr/>
          </p:nvSpPr>
          <p:spPr bwMode="auto">
            <a:xfrm>
              <a:off x="3850" y="1762"/>
              <a:ext cx="1123" cy="840"/>
            </a:xfrm>
            <a:custGeom>
              <a:avLst/>
              <a:gdLst>
                <a:gd name="T0" fmla="*/ 25 w 1123"/>
                <a:gd name="T1" fmla="*/ 840 h 840"/>
                <a:gd name="T2" fmla="*/ 0 w 1123"/>
                <a:gd name="T3" fmla="*/ 829 h 840"/>
                <a:gd name="T4" fmla="*/ 1110 w 1123"/>
                <a:gd name="T5" fmla="*/ 0 h 840"/>
                <a:gd name="T6" fmla="*/ 1123 w 1123"/>
                <a:gd name="T7" fmla="*/ 10 h 840"/>
                <a:gd name="T8" fmla="*/ 25 w 1123"/>
                <a:gd name="T9" fmla="*/ 840 h 840"/>
              </a:gdLst>
              <a:ahLst/>
              <a:cxnLst>
                <a:cxn ang="0">
                  <a:pos x="T0" y="T1"/>
                </a:cxn>
                <a:cxn ang="0">
                  <a:pos x="T2" y="T3"/>
                </a:cxn>
                <a:cxn ang="0">
                  <a:pos x="T4" y="T5"/>
                </a:cxn>
                <a:cxn ang="0">
                  <a:pos x="T6" y="T7"/>
                </a:cxn>
                <a:cxn ang="0">
                  <a:pos x="T8" y="T9"/>
                </a:cxn>
              </a:cxnLst>
              <a:rect l="0" t="0" r="r" b="b"/>
              <a:pathLst>
                <a:path w="1123" h="840">
                  <a:moveTo>
                    <a:pt x="25" y="840"/>
                  </a:moveTo>
                  <a:lnTo>
                    <a:pt x="0" y="829"/>
                  </a:lnTo>
                  <a:lnTo>
                    <a:pt x="1110" y="0"/>
                  </a:lnTo>
                  <a:lnTo>
                    <a:pt x="1123" y="10"/>
                  </a:lnTo>
                  <a:lnTo>
                    <a:pt x="25" y="8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00" name="Rectangle 883"/>
            <p:cNvSpPr>
              <a:spLocks noChangeArrowheads="1"/>
            </p:cNvSpPr>
            <p:nvPr/>
          </p:nvSpPr>
          <p:spPr bwMode="auto">
            <a:xfrm>
              <a:off x="1068" y="1793"/>
              <a:ext cx="133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communication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2" name="Rectangle 885"/>
            <p:cNvSpPr>
              <a:spLocks noChangeArrowheads="1"/>
            </p:cNvSpPr>
            <p:nvPr/>
          </p:nvSpPr>
          <p:spPr bwMode="auto">
            <a:xfrm>
              <a:off x="5846" y="2125"/>
              <a:ext cx="82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modeling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3" name="Rectangle 886"/>
            <p:cNvSpPr>
              <a:spLocks noChangeArrowheads="1"/>
            </p:cNvSpPr>
            <p:nvPr/>
          </p:nvSpPr>
          <p:spPr bwMode="auto">
            <a:xfrm>
              <a:off x="4299" y="3534"/>
              <a:ext cx="108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construction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4" name="Rectangle 887"/>
            <p:cNvSpPr>
              <a:spLocks noChangeArrowheads="1"/>
            </p:cNvSpPr>
            <p:nvPr/>
          </p:nvSpPr>
          <p:spPr bwMode="auto">
            <a:xfrm>
              <a:off x="1630" y="3420"/>
              <a:ext cx="107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deployment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5" name="Rectangle 888"/>
            <p:cNvSpPr>
              <a:spLocks noChangeArrowheads="1"/>
            </p:cNvSpPr>
            <p:nvPr/>
          </p:nvSpPr>
          <p:spPr bwMode="auto">
            <a:xfrm>
              <a:off x="1630" y="3617"/>
              <a:ext cx="23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6" name="Rectangle 889"/>
            <p:cNvSpPr>
              <a:spLocks noChangeArrowheads="1"/>
            </p:cNvSpPr>
            <p:nvPr/>
          </p:nvSpPr>
          <p:spPr bwMode="auto">
            <a:xfrm>
              <a:off x="1804" y="3628"/>
              <a:ext cx="61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delivery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7" name="Rectangle 890"/>
            <p:cNvSpPr>
              <a:spLocks noChangeArrowheads="1"/>
            </p:cNvSpPr>
            <p:nvPr/>
          </p:nvSpPr>
          <p:spPr bwMode="auto">
            <a:xfrm>
              <a:off x="1630" y="3804"/>
              <a:ext cx="8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    feedback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8" name="Rectangle 891"/>
            <p:cNvSpPr>
              <a:spLocks noChangeArrowheads="1"/>
            </p:cNvSpPr>
            <p:nvPr/>
          </p:nvSpPr>
          <p:spPr bwMode="auto">
            <a:xfrm>
              <a:off x="3139" y="2685"/>
              <a:ext cx="34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a:ln>
                    <a:noFill/>
                  </a:ln>
                  <a:solidFill>
                    <a:srgbClr val="000000"/>
                  </a:solidFill>
                  <a:effectLst/>
                  <a:latin typeface="Geneva" charset="0"/>
                </a:rPr>
                <a:t>start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9" name="Freeform 892"/>
            <p:cNvSpPr>
              <a:spLocks/>
            </p:cNvSpPr>
            <p:nvPr/>
          </p:nvSpPr>
          <p:spPr bwMode="auto">
            <a:xfrm>
              <a:off x="3002" y="2498"/>
              <a:ext cx="37" cy="52"/>
            </a:xfrm>
            <a:custGeom>
              <a:avLst/>
              <a:gdLst>
                <a:gd name="T0" fmla="*/ 12 w 37"/>
                <a:gd name="T1" fmla="*/ 0 h 52"/>
                <a:gd name="T2" fmla="*/ 25 w 37"/>
                <a:gd name="T3" fmla="*/ 10 h 52"/>
                <a:gd name="T4" fmla="*/ 25 w 37"/>
                <a:gd name="T5" fmla="*/ 31 h 52"/>
                <a:gd name="T6" fmla="*/ 25 w 37"/>
                <a:gd name="T7" fmla="*/ 52 h 52"/>
                <a:gd name="T8" fmla="*/ 37 w 37"/>
                <a:gd name="T9" fmla="*/ 52 h 52"/>
                <a:gd name="T10" fmla="*/ 37 w 37"/>
                <a:gd name="T11" fmla="*/ 52 h 52"/>
                <a:gd name="T12" fmla="*/ 37 w 37"/>
                <a:gd name="T13" fmla="*/ 52 h 52"/>
                <a:gd name="T14" fmla="*/ 37 w 37"/>
                <a:gd name="T15" fmla="*/ 52 h 52"/>
                <a:gd name="T16" fmla="*/ 12 w 37"/>
                <a:gd name="T17" fmla="*/ 52 h 52"/>
                <a:gd name="T18" fmla="*/ 12 w 37"/>
                <a:gd name="T19" fmla="*/ 52 h 52"/>
                <a:gd name="T20" fmla="*/ 0 w 37"/>
                <a:gd name="T21" fmla="*/ 52 h 52"/>
                <a:gd name="T22" fmla="*/ 0 w 37"/>
                <a:gd name="T23" fmla="*/ 52 h 52"/>
                <a:gd name="T24" fmla="*/ 0 w 37"/>
                <a:gd name="T25" fmla="*/ 52 h 52"/>
                <a:gd name="T26" fmla="*/ 0 w 37"/>
                <a:gd name="T27" fmla="*/ 52 h 52"/>
                <a:gd name="T28" fmla="*/ 0 w 37"/>
                <a:gd name="T29" fmla="*/ 52 h 52"/>
                <a:gd name="T30" fmla="*/ 0 w 37"/>
                <a:gd name="T31" fmla="*/ 31 h 52"/>
                <a:gd name="T32" fmla="*/ 12 w 37"/>
                <a:gd name="T33" fmla="*/ 10 h 52"/>
                <a:gd name="T34" fmla="*/ 12 w 37"/>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2">
                  <a:moveTo>
                    <a:pt x="12" y="0"/>
                  </a:moveTo>
                  <a:lnTo>
                    <a:pt x="25" y="10"/>
                  </a:lnTo>
                  <a:lnTo>
                    <a:pt x="25" y="31"/>
                  </a:lnTo>
                  <a:lnTo>
                    <a:pt x="25" y="52"/>
                  </a:lnTo>
                  <a:lnTo>
                    <a:pt x="37" y="52"/>
                  </a:lnTo>
                  <a:lnTo>
                    <a:pt x="37" y="52"/>
                  </a:lnTo>
                  <a:lnTo>
                    <a:pt x="37" y="52"/>
                  </a:lnTo>
                  <a:lnTo>
                    <a:pt x="37" y="52"/>
                  </a:lnTo>
                  <a:lnTo>
                    <a:pt x="12" y="52"/>
                  </a:lnTo>
                  <a:lnTo>
                    <a:pt x="12" y="52"/>
                  </a:lnTo>
                  <a:lnTo>
                    <a:pt x="0" y="52"/>
                  </a:lnTo>
                  <a:lnTo>
                    <a:pt x="0" y="52"/>
                  </a:lnTo>
                  <a:lnTo>
                    <a:pt x="0" y="52"/>
                  </a:lnTo>
                  <a:lnTo>
                    <a:pt x="0" y="52"/>
                  </a:lnTo>
                  <a:lnTo>
                    <a:pt x="0" y="52"/>
                  </a:lnTo>
                  <a:lnTo>
                    <a:pt x="0" y="31"/>
                  </a:lnTo>
                  <a:lnTo>
                    <a:pt x="12" y="1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0" name="Line 893"/>
            <p:cNvSpPr>
              <a:spLocks noChangeShapeType="1"/>
            </p:cNvSpPr>
            <p:nvPr/>
          </p:nvSpPr>
          <p:spPr bwMode="auto">
            <a:xfrm>
              <a:off x="3014" y="2539"/>
              <a:ext cx="25"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1" name="Line 894"/>
            <p:cNvSpPr>
              <a:spLocks noChangeShapeType="1"/>
            </p:cNvSpPr>
            <p:nvPr/>
          </p:nvSpPr>
          <p:spPr bwMode="auto">
            <a:xfrm>
              <a:off x="3039" y="261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2" name="Line 895"/>
            <p:cNvSpPr>
              <a:spLocks noChangeShapeType="1"/>
            </p:cNvSpPr>
            <p:nvPr/>
          </p:nvSpPr>
          <p:spPr bwMode="auto">
            <a:xfrm>
              <a:off x="3039" y="2612"/>
              <a:ext cx="3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3" name="Line 896"/>
            <p:cNvSpPr>
              <a:spLocks noChangeShapeType="1"/>
            </p:cNvSpPr>
            <p:nvPr/>
          </p:nvSpPr>
          <p:spPr bwMode="auto">
            <a:xfrm flipV="1">
              <a:off x="2503" y="2757"/>
              <a:ext cx="274"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4" name="Freeform 897"/>
            <p:cNvSpPr>
              <a:spLocks/>
            </p:cNvSpPr>
            <p:nvPr/>
          </p:nvSpPr>
          <p:spPr bwMode="auto">
            <a:xfrm>
              <a:off x="2653" y="2726"/>
              <a:ext cx="137" cy="104"/>
            </a:xfrm>
            <a:custGeom>
              <a:avLst/>
              <a:gdLst>
                <a:gd name="T0" fmla="*/ 0 w 137"/>
                <a:gd name="T1" fmla="*/ 0 h 104"/>
                <a:gd name="T2" fmla="*/ 137 w 137"/>
                <a:gd name="T3" fmla="*/ 31 h 104"/>
                <a:gd name="T4" fmla="*/ 25 w 137"/>
                <a:gd name="T5" fmla="*/ 104 h 104"/>
                <a:gd name="T6" fmla="*/ 62 w 137"/>
                <a:gd name="T7" fmla="*/ 41 h 104"/>
                <a:gd name="T8" fmla="*/ 0 w 137"/>
                <a:gd name="T9" fmla="*/ 0 h 104"/>
              </a:gdLst>
              <a:ahLst/>
              <a:cxnLst>
                <a:cxn ang="0">
                  <a:pos x="T0" y="T1"/>
                </a:cxn>
                <a:cxn ang="0">
                  <a:pos x="T2" y="T3"/>
                </a:cxn>
                <a:cxn ang="0">
                  <a:pos x="T4" y="T5"/>
                </a:cxn>
                <a:cxn ang="0">
                  <a:pos x="T6" y="T7"/>
                </a:cxn>
                <a:cxn ang="0">
                  <a:pos x="T8" y="T9"/>
                </a:cxn>
              </a:cxnLst>
              <a:rect l="0" t="0" r="r" b="b"/>
              <a:pathLst>
                <a:path w="137" h="104">
                  <a:moveTo>
                    <a:pt x="0" y="0"/>
                  </a:moveTo>
                  <a:lnTo>
                    <a:pt x="137" y="31"/>
                  </a:lnTo>
                  <a:lnTo>
                    <a:pt x="25" y="104"/>
                  </a:lnTo>
                  <a:lnTo>
                    <a:pt x="62"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5" name="Line 898"/>
            <p:cNvSpPr>
              <a:spLocks noChangeShapeType="1"/>
            </p:cNvSpPr>
            <p:nvPr/>
          </p:nvSpPr>
          <p:spPr bwMode="auto">
            <a:xfrm flipV="1">
              <a:off x="2104" y="2819"/>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6" name="Freeform 899"/>
            <p:cNvSpPr>
              <a:spLocks/>
            </p:cNvSpPr>
            <p:nvPr/>
          </p:nvSpPr>
          <p:spPr bwMode="auto">
            <a:xfrm>
              <a:off x="2241" y="2788"/>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7" name="Line 900"/>
            <p:cNvSpPr>
              <a:spLocks noChangeShapeType="1"/>
            </p:cNvSpPr>
            <p:nvPr/>
          </p:nvSpPr>
          <p:spPr bwMode="auto">
            <a:xfrm flipV="1">
              <a:off x="1692" y="2881"/>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8" name="Freeform 901"/>
            <p:cNvSpPr>
              <a:spLocks/>
            </p:cNvSpPr>
            <p:nvPr/>
          </p:nvSpPr>
          <p:spPr bwMode="auto">
            <a:xfrm>
              <a:off x="1829" y="2850"/>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9" name="Line 902"/>
            <p:cNvSpPr>
              <a:spLocks noChangeShapeType="1"/>
            </p:cNvSpPr>
            <p:nvPr/>
          </p:nvSpPr>
          <p:spPr bwMode="auto">
            <a:xfrm flipV="1">
              <a:off x="2877" y="2695"/>
              <a:ext cx="2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0" name="Freeform 903"/>
            <p:cNvSpPr>
              <a:spLocks/>
            </p:cNvSpPr>
            <p:nvPr/>
          </p:nvSpPr>
          <p:spPr bwMode="auto">
            <a:xfrm>
              <a:off x="3014" y="2664"/>
              <a:ext cx="150" cy="103"/>
            </a:xfrm>
            <a:custGeom>
              <a:avLst/>
              <a:gdLst>
                <a:gd name="T0" fmla="*/ 0 w 150"/>
                <a:gd name="T1" fmla="*/ 0 h 103"/>
                <a:gd name="T2" fmla="*/ 150 w 150"/>
                <a:gd name="T3" fmla="*/ 31 h 103"/>
                <a:gd name="T4" fmla="*/ 25 w 150"/>
                <a:gd name="T5" fmla="*/ 103 h 103"/>
                <a:gd name="T6" fmla="*/ 75 w 150"/>
                <a:gd name="T7" fmla="*/ 41 h 103"/>
                <a:gd name="T8" fmla="*/ 0 w 150"/>
                <a:gd name="T9" fmla="*/ 0 h 103"/>
              </a:gdLst>
              <a:ahLst/>
              <a:cxnLst>
                <a:cxn ang="0">
                  <a:pos x="T0" y="T1"/>
                </a:cxn>
                <a:cxn ang="0">
                  <a:pos x="T2" y="T3"/>
                </a:cxn>
                <a:cxn ang="0">
                  <a:pos x="T4" y="T5"/>
                </a:cxn>
                <a:cxn ang="0">
                  <a:pos x="T6" y="T7"/>
                </a:cxn>
                <a:cxn ang="0">
                  <a:pos x="T8" y="T9"/>
                </a:cxn>
              </a:cxnLst>
              <a:rect l="0" t="0" r="r" b="b"/>
              <a:pathLst>
                <a:path w="150" h="103">
                  <a:moveTo>
                    <a:pt x="0" y="0"/>
                  </a:moveTo>
                  <a:lnTo>
                    <a:pt x="150" y="31"/>
                  </a:lnTo>
                  <a:lnTo>
                    <a:pt x="25" y="103"/>
                  </a:lnTo>
                  <a:lnTo>
                    <a:pt x="75"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21" name="Rectangle 904"/>
            <p:cNvSpPr>
              <a:spLocks noChangeArrowheads="1"/>
            </p:cNvSpPr>
            <p:nvPr/>
          </p:nvSpPr>
          <p:spPr bwMode="auto">
            <a:xfrm>
              <a:off x="5996" y="2291"/>
              <a:ext cx="67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analysis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2" name="Rectangle 905"/>
            <p:cNvSpPr>
              <a:spLocks noChangeArrowheads="1"/>
            </p:cNvSpPr>
            <p:nvPr/>
          </p:nvSpPr>
          <p:spPr bwMode="auto">
            <a:xfrm>
              <a:off x="5996" y="2457"/>
              <a:ext cx="5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design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3" name="Rectangle 906"/>
            <p:cNvSpPr>
              <a:spLocks noChangeArrowheads="1"/>
            </p:cNvSpPr>
            <p:nvPr/>
          </p:nvSpPr>
          <p:spPr bwMode="auto">
            <a:xfrm>
              <a:off x="4499" y="3690"/>
              <a:ext cx="43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code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4" name="Rectangle 907"/>
            <p:cNvSpPr>
              <a:spLocks noChangeArrowheads="1"/>
            </p:cNvSpPr>
            <p:nvPr/>
          </p:nvSpPr>
          <p:spPr bwMode="auto">
            <a:xfrm>
              <a:off x="4499" y="3856"/>
              <a:ext cx="31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test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5" name="Rectangle 908"/>
            <p:cNvSpPr>
              <a:spLocks noChangeArrowheads="1"/>
            </p:cNvSpPr>
            <p:nvPr/>
          </p:nvSpPr>
          <p:spPr bwMode="auto">
            <a:xfrm>
              <a:off x="3513" y="1099"/>
              <a:ext cx="8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estimation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6" name="Rectangle 909"/>
            <p:cNvSpPr>
              <a:spLocks noChangeArrowheads="1"/>
            </p:cNvSpPr>
            <p:nvPr/>
          </p:nvSpPr>
          <p:spPr bwMode="auto">
            <a:xfrm>
              <a:off x="3513" y="1265"/>
              <a:ext cx="86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scheduling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7" name="Rectangle 910"/>
            <p:cNvSpPr>
              <a:spLocks noChangeArrowheads="1"/>
            </p:cNvSpPr>
            <p:nvPr/>
          </p:nvSpPr>
          <p:spPr bwMode="auto">
            <a:xfrm>
              <a:off x="3513" y="1431"/>
              <a:ext cx="9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risk analysis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917" name="Rectangle 2"/>
          <p:cNvSpPr>
            <a:spLocks noGrp="1" noChangeArrowheads="1"/>
          </p:cNvSpPr>
          <p:nvPr>
            <p:ph type="title"/>
          </p:nvPr>
        </p:nvSpPr>
        <p:spPr>
          <a:xfrm>
            <a:off x="609600" y="433745"/>
            <a:ext cx="10972800" cy="725142"/>
          </a:xfrm>
        </p:spPr>
        <p:txBody>
          <a:bodyPr>
            <a:noAutofit/>
          </a:bodyPr>
          <a:lstStyle/>
          <a:p>
            <a:pPr marL="541338" indent="-541338">
              <a:defRPr/>
            </a:pPr>
            <a:r>
              <a:rPr lang="en-MY" sz="2800" dirty="0"/>
              <a:t>5. Evolutionary Software Process Model: </a:t>
            </a:r>
            <a:br>
              <a:rPr lang="en-MY" sz="2800" dirty="0"/>
            </a:br>
            <a:r>
              <a:rPr lang="en-MY" sz="2800" dirty="0"/>
              <a:t>Spiral Model Example</a:t>
            </a:r>
            <a:endParaRPr sz="2800" dirty="0"/>
          </a:p>
        </p:txBody>
      </p:sp>
      <p:sp>
        <p:nvSpPr>
          <p:cNvPr id="8" name="Line Callout 1 7"/>
          <p:cNvSpPr/>
          <p:nvPr/>
        </p:nvSpPr>
        <p:spPr>
          <a:xfrm>
            <a:off x="7467600" y="1066800"/>
            <a:ext cx="2895600" cy="1219200"/>
          </a:xfrm>
          <a:prstGeom prst="borderCallout1">
            <a:avLst>
              <a:gd name="adj1" fmla="val 18750"/>
              <a:gd name="adj2" fmla="val -8333"/>
              <a:gd name="adj3" fmla="val 178307"/>
              <a:gd name="adj4" fmla="val -46096"/>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Adjust project plan</a:t>
            </a:r>
          </a:p>
        </p:txBody>
      </p:sp>
    </p:spTree>
    <p:extLst>
      <p:ext uri="{BB962C8B-B14F-4D97-AF65-F5344CB8AC3E}">
        <p14:creationId xmlns:p14="http://schemas.microsoft.com/office/powerpoint/2010/main" val="249483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anim calcmode="discrete" valueType="clr">
                                      <p:cBhvr override="childStyle">
                                        <p:cTn id="7"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
                                        </p:tgtEl>
                                        <p:attrNameLst>
                                          <p:attrName>fillcolor</p:attrName>
                                        </p:attrNameLst>
                                      </p:cBhvr>
                                      <p:tavLst>
                                        <p:tav tm="0">
                                          <p:val>
                                            <p:clrVal>
                                              <a:schemeClr val="accent2"/>
                                            </p:clrVal>
                                          </p:val>
                                        </p:tav>
                                        <p:tav tm="50000">
                                          <p:val>
                                            <p:clrVal>
                                              <a:schemeClr val="hlink"/>
                                            </p:clrVal>
                                          </p:val>
                                        </p:tav>
                                      </p:tavLst>
                                    </p:anim>
                                    <p:set>
                                      <p:cBhvr>
                                        <p:cTn id="9" dur="80"/>
                                        <p:tgtEl>
                                          <p:spTgt spid="8"/>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7"/>
                                        </p:tgtEl>
                                        <p:attrNameLst>
                                          <p:attrName>style.visibility</p:attrName>
                                        </p:attrNameLst>
                                      </p:cBhvr>
                                      <p:to>
                                        <p:strVal val="visible"/>
                                      </p:to>
                                    </p:set>
                                    <p:anim calcmode="discrete" valueType="clr">
                                      <p:cBhvr override="childStyle">
                                        <p:cTn id="14"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7"/>
                                        </p:tgtEl>
                                        <p:attrNameLst>
                                          <p:attrName>fillcolor</p:attrName>
                                        </p:attrNameLst>
                                      </p:cBhvr>
                                      <p:tavLst>
                                        <p:tav tm="0">
                                          <p:val>
                                            <p:clrVal>
                                              <a:schemeClr val="accent2"/>
                                            </p:clrVal>
                                          </p:val>
                                        </p:tav>
                                        <p:tav tm="50000">
                                          <p:val>
                                            <p:clrVal>
                                              <a:schemeClr val="hlink"/>
                                            </p:clrVal>
                                          </p:val>
                                        </p:tav>
                                      </p:tavLst>
                                    </p:anim>
                                    <p:set>
                                      <p:cBhvr>
                                        <p:cTn id="16"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906463" lvl="1" indent="-514350">
              <a:buBlip>
                <a:blip r:embed="rId2"/>
              </a:buBlip>
            </a:pPr>
            <a:r>
              <a:rPr lang="en-US" altLang="en-US" dirty="0"/>
              <a:t>Linear Sequential Model/Waterfall Model</a:t>
            </a:r>
          </a:p>
          <a:p>
            <a:pPr marL="906463" lvl="1" indent="-514350">
              <a:buBlip>
                <a:blip r:embed="rId2"/>
              </a:buBlip>
            </a:pPr>
            <a:r>
              <a:rPr lang="en-US" altLang="en-US" dirty="0"/>
              <a:t>Prototyping Model</a:t>
            </a:r>
          </a:p>
          <a:p>
            <a:pPr marL="906463" lvl="1" indent="-514350">
              <a:buBlip>
                <a:blip r:embed="rId2"/>
              </a:buBlip>
            </a:pPr>
            <a:r>
              <a:rPr lang="en-US" altLang="en-US" dirty="0"/>
              <a:t>Rapid Application Model </a:t>
            </a:r>
          </a:p>
          <a:p>
            <a:pPr marL="906463" lvl="1" indent="-514350">
              <a:buBlip>
                <a:blip r:embed="rId2"/>
              </a:buBlip>
            </a:pPr>
            <a:r>
              <a:rPr lang="en-US" altLang="en-US" dirty="0"/>
              <a:t>Evolutionary Model </a:t>
            </a:r>
          </a:p>
          <a:p>
            <a:pPr marL="1614488" lvl="2" indent="-514350">
              <a:buFont typeface="Wingdings" panose="05000000000000000000" pitchFamily="2" charset="2"/>
              <a:buChar char="Ø"/>
            </a:pPr>
            <a:r>
              <a:rPr lang="en-US" altLang="en-US" sz="2600" dirty="0"/>
              <a:t>Incremental</a:t>
            </a:r>
            <a:r>
              <a:rPr lang="en-US" altLang="en-US" sz="2200" dirty="0"/>
              <a:t> Model </a:t>
            </a:r>
          </a:p>
          <a:p>
            <a:pPr marL="1614488" lvl="2" indent="-514350">
              <a:buFont typeface="Wingdings" panose="05000000000000000000" pitchFamily="2" charset="2"/>
              <a:buChar char="Ø"/>
            </a:pPr>
            <a:r>
              <a:rPr lang="en-US" altLang="en-US" sz="2600" dirty="0"/>
              <a:t>Spiral Model</a:t>
            </a:r>
          </a:p>
          <a:p>
            <a:pPr marL="906463" lvl="1" indent="-514350">
              <a:buBlip>
                <a:blip r:embed="rId2"/>
              </a:buBlip>
            </a:pPr>
            <a:r>
              <a:rPr lang="en-US" altLang="en-US" dirty="0"/>
              <a:t>Component-based Development Model </a:t>
            </a:r>
          </a:p>
          <a:p>
            <a:pPr marL="906463" lvl="1" indent="-514350">
              <a:buBlip>
                <a:blip r:embed="rId2"/>
              </a:buBlip>
            </a:pPr>
            <a:r>
              <a:rPr lang="en-US" altLang="en-US" dirty="0"/>
              <a:t>Agile Software Development</a:t>
            </a:r>
          </a:p>
          <a:p>
            <a:pPr marL="1614488" lvl="2" indent="-514350">
              <a:buFont typeface="Wingdings" panose="05000000000000000000" pitchFamily="2" charset="2"/>
              <a:buChar char="Ø"/>
            </a:pPr>
            <a:r>
              <a:rPr lang="en-US" altLang="en-US" sz="2600" dirty="0"/>
              <a:t>Extreme</a:t>
            </a:r>
            <a:r>
              <a:rPr lang="en-US" altLang="en-US" dirty="0"/>
              <a:t> Programming</a:t>
            </a:r>
          </a:p>
        </p:txBody>
      </p:sp>
      <p:sp>
        <p:nvSpPr>
          <p:cNvPr id="3" name="Title 2"/>
          <p:cNvSpPr>
            <a:spLocks noGrp="1"/>
          </p:cNvSpPr>
          <p:nvPr>
            <p:ph type="title"/>
          </p:nvPr>
        </p:nvSpPr>
        <p:spPr/>
        <p:txBody>
          <a:bodyPr/>
          <a:lstStyle/>
          <a:p>
            <a:r>
              <a:rPr lang="en-MY" dirty="0"/>
              <a:t>Software Process Model</a:t>
            </a:r>
          </a:p>
        </p:txBody>
      </p:sp>
      <p:sp>
        <p:nvSpPr>
          <p:cNvPr id="4" name="Slide Number Placeholder 3"/>
          <p:cNvSpPr>
            <a:spLocks noGrp="1"/>
          </p:cNvSpPr>
          <p:nvPr>
            <p:ph type="sldNum" sz="quarter" idx="12"/>
          </p:nvPr>
        </p:nvSpPr>
        <p:spPr/>
        <p:txBody>
          <a:bodyPr/>
          <a:lstStyle/>
          <a:p>
            <a:fld id="{401CF334-2D5C-4859-84A6-CA7E6E43FAEB}" type="slidenum">
              <a:rPr lang="en-US" smtClean="0"/>
              <a:t>7</a:t>
            </a:fld>
            <a:endParaRPr lang="en-US"/>
          </a:p>
        </p:txBody>
      </p:sp>
    </p:spTree>
    <p:extLst>
      <p:ext uri="{BB962C8B-B14F-4D97-AF65-F5344CB8AC3E}">
        <p14:creationId xmlns:p14="http://schemas.microsoft.com/office/powerpoint/2010/main" val="112509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5"/>
          <p:cNvSpPr>
            <a:spLocks noGrp="1"/>
          </p:cNvSpPr>
          <p:nvPr>
            <p:ph type="sldNum" sz="quarter" idx="12"/>
          </p:nvPr>
        </p:nvSpPr>
        <p:spPr bwMode="auto">
          <a:noFill/>
          <a:ln>
            <a:miter lim="800000"/>
            <a:headEnd/>
            <a:tailEnd/>
          </a:ln>
        </p:spPr>
        <p:txBody>
          <a:bodyPr/>
          <a:lstStyle/>
          <a:p>
            <a:fld id="{88DB3526-D103-4646-933F-88E2B07E43F6}" type="slidenum">
              <a:rPr lang="en-US" altLang="en-US" smtClean="0"/>
              <a:pPr/>
              <a:t>70</a:t>
            </a:fld>
            <a:endParaRPr lang="en-US" altLang="en-US"/>
          </a:p>
        </p:txBody>
      </p:sp>
      <p:sp>
        <p:nvSpPr>
          <p:cNvPr id="9" name="Rectangle 8"/>
          <p:cNvSpPr/>
          <p:nvPr/>
        </p:nvSpPr>
        <p:spPr>
          <a:xfrm>
            <a:off x="8763000" y="3200400"/>
            <a:ext cx="1676400" cy="4572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Modeling</a:t>
            </a:r>
            <a:endParaRPr lang="en-MY" dirty="0"/>
          </a:p>
        </p:txBody>
      </p:sp>
      <p:grpSp>
        <p:nvGrpSpPr>
          <p:cNvPr id="2" name="Group 4"/>
          <p:cNvGrpSpPr>
            <a:grpSpLocks noChangeAspect="1"/>
          </p:cNvGrpSpPr>
          <p:nvPr/>
        </p:nvGrpSpPr>
        <p:grpSpPr bwMode="auto">
          <a:xfrm>
            <a:off x="1695450" y="1463675"/>
            <a:ext cx="8893176" cy="4954588"/>
            <a:chOff x="1068" y="922"/>
            <a:chExt cx="5602" cy="3121"/>
          </a:xfrm>
        </p:grpSpPr>
        <p:grpSp>
          <p:nvGrpSpPr>
            <p:cNvPr id="4" name="Group 205"/>
            <p:cNvGrpSpPr>
              <a:grpSpLocks/>
            </p:cNvGrpSpPr>
            <p:nvPr/>
          </p:nvGrpSpPr>
          <p:grpSpPr bwMode="auto">
            <a:xfrm>
              <a:off x="1330" y="1793"/>
              <a:ext cx="4429" cy="1679"/>
              <a:chOff x="1330" y="1793"/>
              <a:chExt cx="4429" cy="1679"/>
            </a:xfrm>
          </p:grpSpPr>
          <p:sp>
            <p:nvSpPr>
              <p:cNvPr id="50827" name="Line 5"/>
              <p:cNvSpPr>
                <a:spLocks noChangeShapeType="1"/>
              </p:cNvSpPr>
              <p:nvPr/>
            </p:nvSpPr>
            <p:spPr bwMode="auto">
              <a:xfrm>
                <a:off x="1330"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8" name="Line 6"/>
              <p:cNvSpPr>
                <a:spLocks noChangeShapeType="1"/>
              </p:cNvSpPr>
              <p:nvPr/>
            </p:nvSpPr>
            <p:spPr bwMode="auto">
              <a:xfrm>
                <a:off x="1343"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9" name="Line 7"/>
              <p:cNvSpPr>
                <a:spLocks noChangeShapeType="1"/>
              </p:cNvSpPr>
              <p:nvPr/>
            </p:nvSpPr>
            <p:spPr bwMode="auto">
              <a:xfrm>
                <a:off x="1343" y="2674"/>
                <a:ext cx="25"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0" name="Line 8"/>
              <p:cNvSpPr>
                <a:spLocks noChangeShapeType="1"/>
              </p:cNvSpPr>
              <p:nvPr/>
            </p:nvSpPr>
            <p:spPr bwMode="auto">
              <a:xfrm>
                <a:off x="1368"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1" name="Line 9"/>
              <p:cNvSpPr>
                <a:spLocks noChangeShapeType="1"/>
              </p:cNvSpPr>
              <p:nvPr/>
            </p:nvSpPr>
            <p:spPr bwMode="auto">
              <a:xfrm>
                <a:off x="1368" y="2767"/>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2" name="Line 10"/>
              <p:cNvSpPr>
                <a:spLocks noChangeShapeType="1"/>
              </p:cNvSpPr>
              <p:nvPr/>
            </p:nvSpPr>
            <p:spPr bwMode="auto">
              <a:xfrm>
                <a:off x="1430"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3" name="Line 11"/>
              <p:cNvSpPr>
                <a:spLocks noChangeShapeType="1"/>
              </p:cNvSpPr>
              <p:nvPr/>
            </p:nvSpPr>
            <p:spPr bwMode="auto">
              <a:xfrm>
                <a:off x="1430"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4" name="Line 12"/>
              <p:cNvSpPr>
                <a:spLocks noChangeShapeType="1"/>
              </p:cNvSpPr>
              <p:nvPr/>
            </p:nvSpPr>
            <p:spPr bwMode="auto">
              <a:xfrm>
                <a:off x="1505"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5" name="Line 13"/>
              <p:cNvSpPr>
                <a:spLocks noChangeShapeType="1"/>
              </p:cNvSpPr>
              <p:nvPr/>
            </p:nvSpPr>
            <p:spPr bwMode="auto">
              <a:xfrm>
                <a:off x="1505"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6" name="Line 14"/>
              <p:cNvSpPr>
                <a:spLocks noChangeShapeType="1"/>
              </p:cNvSpPr>
              <p:nvPr/>
            </p:nvSpPr>
            <p:spPr bwMode="auto">
              <a:xfrm>
                <a:off x="1592"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7" name="Line 15"/>
              <p:cNvSpPr>
                <a:spLocks noChangeShapeType="1"/>
              </p:cNvSpPr>
              <p:nvPr/>
            </p:nvSpPr>
            <p:spPr bwMode="auto">
              <a:xfrm>
                <a:off x="1592" y="3016"/>
                <a:ext cx="11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8" name="Line 16"/>
              <p:cNvSpPr>
                <a:spLocks noChangeShapeType="1"/>
              </p:cNvSpPr>
              <p:nvPr/>
            </p:nvSpPr>
            <p:spPr bwMode="auto">
              <a:xfrm>
                <a:off x="170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9" name="Line 17"/>
              <p:cNvSpPr>
                <a:spLocks noChangeShapeType="1"/>
              </p:cNvSpPr>
              <p:nvPr/>
            </p:nvSpPr>
            <p:spPr bwMode="auto">
              <a:xfrm>
                <a:off x="1705" y="3089"/>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0" name="Line 18"/>
              <p:cNvSpPr>
                <a:spLocks noChangeShapeType="1"/>
              </p:cNvSpPr>
              <p:nvPr/>
            </p:nvSpPr>
            <p:spPr bwMode="auto">
              <a:xfrm>
                <a:off x="1829"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1" name="Line 19"/>
              <p:cNvSpPr>
                <a:spLocks noChangeShapeType="1"/>
              </p:cNvSpPr>
              <p:nvPr/>
            </p:nvSpPr>
            <p:spPr bwMode="auto">
              <a:xfrm>
                <a:off x="1829" y="3151"/>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2" name="Line 20"/>
              <p:cNvSpPr>
                <a:spLocks noChangeShapeType="1"/>
              </p:cNvSpPr>
              <p:nvPr/>
            </p:nvSpPr>
            <p:spPr bwMode="auto">
              <a:xfrm>
                <a:off x="1979"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3" name="Line 21"/>
              <p:cNvSpPr>
                <a:spLocks noChangeShapeType="1"/>
              </p:cNvSpPr>
              <p:nvPr/>
            </p:nvSpPr>
            <p:spPr bwMode="auto">
              <a:xfrm>
                <a:off x="1979"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4" name="Line 22"/>
              <p:cNvSpPr>
                <a:spLocks noChangeShapeType="1"/>
              </p:cNvSpPr>
              <p:nvPr/>
            </p:nvSpPr>
            <p:spPr bwMode="auto">
              <a:xfrm>
                <a:off x="2303"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5" name="Line 23"/>
              <p:cNvSpPr>
                <a:spLocks noChangeShapeType="1"/>
              </p:cNvSpPr>
              <p:nvPr/>
            </p:nvSpPr>
            <p:spPr bwMode="auto">
              <a:xfrm>
                <a:off x="2303" y="3327"/>
                <a:ext cx="3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6" name="Line 24"/>
              <p:cNvSpPr>
                <a:spLocks noChangeShapeType="1"/>
              </p:cNvSpPr>
              <p:nvPr/>
            </p:nvSpPr>
            <p:spPr bwMode="auto">
              <a:xfrm>
                <a:off x="2678"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7" name="Line 25"/>
              <p:cNvSpPr>
                <a:spLocks noChangeShapeType="1"/>
              </p:cNvSpPr>
              <p:nvPr/>
            </p:nvSpPr>
            <p:spPr bwMode="auto">
              <a:xfrm>
                <a:off x="2678" y="3410"/>
                <a:ext cx="424"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8" name="Line 26"/>
              <p:cNvSpPr>
                <a:spLocks noChangeShapeType="1"/>
              </p:cNvSpPr>
              <p:nvPr/>
            </p:nvSpPr>
            <p:spPr bwMode="auto">
              <a:xfrm>
                <a:off x="3102"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9" name="Line 27"/>
              <p:cNvSpPr>
                <a:spLocks noChangeShapeType="1"/>
              </p:cNvSpPr>
              <p:nvPr/>
            </p:nvSpPr>
            <p:spPr bwMode="auto">
              <a:xfrm>
                <a:off x="3102" y="3462"/>
                <a:ext cx="436"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0" name="Line 28"/>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1" name="Line 29"/>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2" name="Line 30"/>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3" name="Line 31"/>
              <p:cNvSpPr>
                <a:spLocks noChangeShapeType="1"/>
              </p:cNvSpPr>
              <p:nvPr/>
            </p:nvSpPr>
            <p:spPr bwMode="auto">
              <a:xfrm flipV="1">
                <a:off x="3538" y="3462"/>
                <a:ext cx="44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4" name="Line 32"/>
              <p:cNvSpPr>
                <a:spLocks noChangeShapeType="1"/>
              </p:cNvSpPr>
              <p:nvPr/>
            </p:nvSpPr>
            <p:spPr bwMode="auto">
              <a:xfrm>
                <a:off x="3987"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5" name="Line 33"/>
              <p:cNvSpPr>
                <a:spLocks noChangeShapeType="1"/>
              </p:cNvSpPr>
              <p:nvPr/>
            </p:nvSpPr>
            <p:spPr bwMode="auto">
              <a:xfrm flipV="1">
                <a:off x="3987" y="3410"/>
                <a:ext cx="4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6" name="Line 34"/>
              <p:cNvSpPr>
                <a:spLocks noChangeShapeType="1"/>
              </p:cNvSpPr>
              <p:nvPr/>
            </p:nvSpPr>
            <p:spPr bwMode="auto">
              <a:xfrm>
                <a:off x="4412"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7" name="Line 35"/>
              <p:cNvSpPr>
                <a:spLocks noChangeShapeType="1"/>
              </p:cNvSpPr>
              <p:nvPr/>
            </p:nvSpPr>
            <p:spPr bwMode="auto">
              <a:xfrm flipV="1">
                <a:off x="4412" y="3327"/>
                <a:ext cx="3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8" name="Line 36"/>
              <p:cNvSpPr>
                <a:spLocks noChangeShapeType="1"/>
              </p:cNvSpPr>
              <p:nvPr/>
            </p:nvSpPr>
            <p:spPr bwMode="auto">
              <a:xfrm>
                <a:off x="4786"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9" name="Line 37"/>
              <p:cNvSpPr>
                <a:spLocks noChangeShapeType="1"/>
              </p:cNvSpPr>
              <p:nvPr/>
            </p:nvSpPr>
            <p:spPr bwMode="auto">
              <a:xfrm flipV="1">
                <a:off x="4786"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0" name="Line 38"/>
              <p:cNvSpPr>
                <a:spLocks noChangeShapeType="1"/>
              </p:cNvSpPr>
              <p:nvPr/>
            </p:nvSpPr>
            <p:spPr bwMode="auto">
              <a:xfrm>
                <a:off x="511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1" name="Line 39"/>
              <p:cNvSpPr>
                <a:spLocks noChangeShapeType="1"/>
              </p:cNvSpPr>
              <p:nvPr/>
            </p:nvSpPr>
            <p:spPr bwMode="auto">
              <a:xfrm flipV="1">
                <a:off x="5110" y="3151"/>
                <a:ext cx="1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2" name="Line 40"/>
              <p:cNvSpPr>
                <a:spLocks noChangeShapeType="1"/>
              </p:cNvSpPr>
              <p:nvPr/>
            </p:nvSpPr>
            <p:spPr bwMode="auto">
              <a:xfrm>
                <a:off x="5247"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3" name="Line 41"/>
              <p:cNvSpPr>
                <a:spLocks noChangeShapeType="1"/>
              </p:cNvSpPr>
              <p:nvPr/>
            </p:nvSpPr>
            <p:spPr bwMode="auto">
              <a:xfrm flipV="1">
                <a:off x="5247" y="3089"/>
                <a:ext cx="1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4" name="Line 42"/>
              <p:cNvSpPr>
                <a:spLocks noChangeShapeType="1"/>
              </p:cNvSpPr>
              <p:nvPr/>
            </p:nvSpPr>
            <p:spPr bwMode="auto">
              <a:xfrm>
                <a:off x="538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5" name="Line 43"/>
              <p:cNvSpPr>
                <a:spLocks noChangeShapeType="1"/>
              </p:cNvSpPr>
              <p:nvPr/>
            </p:nvSpPr>
            <p:spPr bwMode="auto">
              <a:xfrm flipV="1">
                <a:off x="5385" y="3016"/>
                <a:ext cx="1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6" name="Line 44"/>
              <p:cNvSpPr>
                <a:spLocks noChangeShapeType="1"/>
              </p:cNvSpPr>
              <p:nvPr/>
            </p:nvSpPr>
            <p:spPr bwMode="auto">
              <a:xfrm>
                <a:off x="5497"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7" name="Line 45"/>
              <p:cNvSpPr>
                <a:spLocks noChangeShapeType="1"/>
              </p:cNvSpPr>
              <p:nvPr/>
            </p:nvSpPr>
            <p:spPr bwMode="auto">
              <a:xfrm flipV="1">
                <a:off x="5497"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8" name="Line 46"/>
              <p:cNvSpPr>
                <a:spLocks noChangeShapeType="1"/>
              </p:cNvSpPr>
              <p:nvPr/>
            </p:nvSpPr>
            <p:spPr bwMode="auto">
              <a:xfrm>
                <a:off x="5584"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9" name="Line 47"/>
              <p:cNvSpPr>
                <a:spLocks noChangeShapeType="1"/>
              </p:cNvSpPr>
              <p:nvPr/>
            </p:nvSpPr>
            <p:spPr bwMode="auto">
              <a:xfrm flipV="1">
                <a:off x="5584"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0" name="Line 48"/>
              <p:cNvSpPr>
                <a:spLocks noChangeShapeType="1"/>
              </p:cNvSpPr>
              <p:nvPr/>
            </p:nvSpPr>
            <p:spPr bwMode="auto">
              <a:xfrm>
                <a:off x="5659"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1" name="Line 49"/>
              <p:cNvSpPr>
                <a:spLocks noChangeShapeType="1"/>
              </p:cNvSpPr>
              <p:nvPr/>
            </p:nvSpPr>
            <p:spPr bwMode="auto">
              <a:xfrm flipV="1">
                <a:off x="5659" y="2767"/>
                <a:ext cx="50"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2" name="Line 50"/>
              <p:cNvSpPr>
                <a:spLocks noChangeShapeType="1"/>
              </p:cNvSpPr>
              <p:nvPr/>
            </p:nvSpPr>
            <p:spPr bwMode="auto">
              <a:xfrm>
                <a:off x="5709"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3" name="Line 51"/>
              <p:cNvSpPr>
                <a:spLocks noChangeShapeType="1"/>
              </p:cNvSpPr>
              <p:nvPr/>
            </p:nvSpPr>
            <p:spPr bwMode="auto">
              <a:xfrm flipV="1">
                <a:off x="5709" y="2674"/>
                <a:ext cx="3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4" name="Line 52"/>
              <p:cNvSpPr>
                <a:spLocks noChangeShapeType="1"/>
              </p:cNvSpPr>
              <p:nvPr/>
            </p:nvSpPr>
            <p:spPr bwMode="auto">
              <a:xfrm>
                <a:off x="5746"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5" name="Line 53"/>
              <p:cNvSpPr>
                <a:spLocks noChangeShapeType="1"/>
              </p:cNvSpPr>
              <p:nvPr/>
            </p:nvSpPr>
            <p:spPr bwMode="auto">
              <a:xfrm flipV="1">
                <a:off x="5746"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6" name="Line 54"/>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7" name="Line 55"/>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8" name="Line 56"/>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9" name="Line 57"/>
              <p:cNvSpPr>
                <a:spLocks noChangeShapeType="1"/>
              </p:cNvSpPr>
              <p:nvPr/>
            </p:nvSpPr>
            <p:spPr bwMode="auto">
              <a:xfrm flipH="1" flipV="1">
                <a:off x="5746" y="2508"/>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0" name="Line 58"/>
              <p:cNvSpPr>
                <a:spLocks noChangeShapeType="1"/>
              </p:cNvSpPr>
              <p:nvPr/>
            </p:nvSpPr>
            <p:spPr bwMode="auto">
              <a:xfrm>
                <a:off x="5746"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1" name="Line 59"/>
              <p:cNvSpPr>
                <a:spLocks noChangeShapeType="1"/>
              </p:cNvSpPr>
              <p:nvPr/>
            </p:nvSpPr>
            <p:spPr bwMode="auto">
              <a:xfrm flipH="1" flipV="1">
                <a:off x="5721"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2" name="Line 60"/>
              <p:cNvSpPr>
                <a:spLocks noChangeShapeType="1"/>
              </p:cNvSpPr>
              <p:nvPr/>
            </p:nvSpPr>
            <p:spPr bwMode="auto">
              <a:xfrm>
                <a:off x="5721"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3" name="Line 61"/>
              <p:cNvSpPr>
                <a:spLocks noChangeShapeType="1"/>
              </p:cNvSpPr>
              <p:nvPr/>
            </p:nvSpPr>
            <p:spPr bwMode="auto">
              <a:xfrm flipH="1" flipV="1">
                <a:off x="5671"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4" name="Line 62"/>
              <p:cNvSpPr>
                <a:spLocks noChangeShapeType="1"/>
              </p:cNvSpPr>
              <p:nvPr/>
            </p:nvSpPr>
            <p:spPr bwMode="auto">
              <a:xfrm>
                <a:off x="5671"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5" name="Line 63"/>
              <p:cNvSpPr>
                <a:spLocks noChangeShapeType="1"/>
              </p:cNvSpPr>
              <p:nvPr/>
            </p:nvSpPr>
            <p:spPr bwMode="auto">
              <a:xfrm flipH="1" flipV="1">
                <a:off x="5609" y="2280"/>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6" name="Line 64"/>
              <p:cNvSpPr>
                <a:spLocks noChangeShapeType="1"/>
              </p:cNvSpPr>
              <p:nvPr/>
            </p:nvSpPr>
            <p:spPr bwMode="auto">
              <a:xfrm>
                <a:off x="5609"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7" name="Line 65"/>
              <p:cNvSpPr>
                <a:spLocks noChangeShapeType="1"/>
              </p:cNvSpPr>
              <p:nvPr/>
            </p:nvSpPr>
            <p:spPr bwMode="auto">
              <a:xfrm flipH="1" flipV="1">
                <a:off x="5522"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8" name="Line 66"/>
              <p:cNvSpPr>
                <a:spLocks noChangeShapeType="1"/>
              </p:cNvSpPr>
              <p:nvPr/>
            </p:nvSpPr>
            <p:spPr bwMode="auto">
              <a:xfrm>
                <a:off x="5522"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9" name="Line 67"/>
              <p:cNvSpPr>
                <a:spLocks noChangeShapeType="1"/>
              </p:cNvSpPr>
              <p:nvPr/>
            </p:nvSpPr>
            <p:spPr bwMode="auto">
              <a:xfrm flipH="1" flipV="1">
                <a:off x="5422"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0" name="Line 68"/>
              <p:cNvSpPr>
                <a:spLocks noChangeShapeType="1"/>
              </p:cNvSpPr>
              <p:nvPr/>
            </p:nvSpPr>
            <p:spPr bwMode="auto">
              <a:xfrm>
                <a:off x="5422"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1" name="Line 69"/>
              <p:cNvSpPr>
                <a:spLocks noChangeShapeType="1"/>
              </p:cNvSpPr>
              <p:nvPr/>
            </p:nvSpPr>
            <p:spPr bwMode="auto">
              <a:xfrm flipH="1" flipV="1">
                <a:off x="5310"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2" name="Line 70"/>
              <p:cNvSpPr>
                <a:spLocks noChangeShapeType="1"/>
              </p:cNvSpPr>
              <p:nvPr/>
            </p:nvSpPr>
            <p:spPr bwMode="auto">
              <a:xfrm>
                <a:off x="5310"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3" name="Line 71"/>
              <p:cNvSpPr>
                <a:spLocks noChangeShapeType="1"/>
              </p:cNvSpPr>
              <p:nvPr/>
            </p:nvSpPr>
            <p:spPr bwMode="auto">
              <a:xfrm flipH="1" flipV="1">
                <a:off x="5185"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4" name="Line 72"/>
              <p:cNvSpPr>
                <a:spLocks noChangeShapeType="1"/>
              </p:cNvSpPr>
              <p:nvPr/>
            </p:nvSpPr>
            <p:spPr bwMode="auto">
              <a:xfrm>
                <a:off x="5185"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5" name="Line 73"/>
              <p:cNvSpPr>
                <a:spLocks noChangeShapeType="1"/>
              </p:cNvSpPr>
              <p:nvPr/>
            </p:nvSpPr>
            <p:spPr bwMode="auto">
              <a:xfrm flipH="1" flipV="1">
                <a:off x="4886" y="1928"/>
                <a:ext cx="299"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6" name="Line 74"/>
              <p:cNvSpPr>
                <a:spLocks noChangeShapeType="1"/>
              </p:cNvSpPr>
              <p:nvPr/>
            </p:nvSpPr>
            <p:spPr bwMode="auto">
              <a:xfrm>
                <a:off x="4886"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7" name="Line 75"/>
              <p:cNvSpPr>
                <a:spLocks noChangeShapeType="1"/>
              </p:cNvSpPr>
              <p:nvPr/>
            </p:nvSpPr>
            <p:spPr bwMode="auto">
              <a:xfrm flipH="1" flipV="1">
                <a:off x="4549" y="1855"/>
                <a:ext cx="3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8" name="Line 76"/>
              <p:cNvSpPr>
                <a:spLocks noChangeShapeType="1"/>
              </p:cNvSpPr>
              <p:nvPr/>
            </p:nvSpPr>
            <p:spPr bwMode="auto">
              <a:xfrm>
                <a:off x="4549"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9" name="Line 77"/>
              <p:cNvSpPr>
                <a:spLocks noChangeShapeType="1"/>
              </p:cNvSpPr>
              <p:nvPr/>
            </p:nvSpPr>
            <p:spPr bwMode="auto">
              <a:xfrm flipH="1" flipV="1">
                <a:off x="4187" y="1814"/>
                <a:ext cx="3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0" name="Line 78"/>
              <p:cNvSpPr>
                <a:spLocks noChangeShapeType="1"/>
              </p:cNvSpPr>
              <p:nvPr/>
            </p:nvSpPr>
            <p:spPr bwMode="auto">
              <a:xfrm>
                <a:off x="4187"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1" name="Line 79"/>
              <p:cNvSpPr>
                <a:spLocks noChangeShapeType="1"/>
              </p:cNvSpPr>
              <p:nvPr/>
            </p:nvSpPr>
            <p:spPr bwMode="auto">
              <a:xfrm flipH="1" flipV="1">
                <a:off x="3788"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2" name="Line 80"/>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3" name="Line 81"/>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4" name="Line 82"/>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5" name="Line 83"/>
              <p:cNvSpPr>
                <a:spLocks noChangeShapeType="1"/>
              </p:cNvSpPr>
              <p:nvPr/>
            </p:nvSpPr>
            <p:spPr bwMode="auto">
              <a:xfrm flipH="1">
                <a:off x="3389"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6" name="Line 84"/>
              <p:cNvSpPr>
                <a:spLocks noChangeShapeType="1"/>
              </p:cNvSpPr>
              <p:nvPr/>
            </p:nvSpPr>
            <p:spPr bwMode="auto">
              <a:xfrm>
                <a:off x="3389"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7" name="Line 85"/>
              <p:cNvSpPr>
                <a:spLocks noChangeShapeType="1"/>
              </p:cNvSpPr>
              <p:nvPr/>
            </p:nvSpPr>
            <p:spPr bwMode="auto">
              <a:xfrm flipH="1">
                <a:off x="3014" y="1814"/>
                <a:ext cx="37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8" name="Line 86"/>
              <p:cNvSpPr>
                <a:spLocks noChangeShapeType="1"/>
              </p:cNvSpPr>
              <p:nvPr/>
            </p:nvSpPr>
            <p:spPr bwMode="auto">
              <a:xfrm>
                <a:off x="3014"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9" name="Line 87"/>
              <p:cNvSpPr>
                <a:spLocks noChangeShapeType="1"/>
              </p:cNvSpPr>
              <p:nvPr/>
            </p:nvSpPr>
            <p:spPr bwMode="auto">
              <a:xfrm flipH="1">
                <a:off x="2678" y="1855"/>
                <a:ext cx="336"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0" name="Line 88"/>
              <p:cNvSpPr>
                <a:spLocks noChangeShapeType="1"/>
              </p:cNvSpPr>
              <p:nvPr/>
            </p:nvSpPr>
            <p:spPr bwMode="auto">
              <a:xfrm>
                <a:off x="2678"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1" name="Line 89"/>
              <p:cNvSpPr>
                <a:spLocks noChangeShapeType="1"/>
              </p:cNvSpPr>
              <p:nvPr/>
            </p:nvSpPr>
            <p:spPr bwMode="auto">
              <a:xfrm flipH="1">
                <a:off x="2391" y="1928"/>
                <a:ext cx="287"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2" name="Line 90"/>
              <p:cNvSpPr>
                <a:spLocks noChangeShapeType="1"/>
              </p:cNvSpPr>
              <p:nvPr/>
            </p:nvSpPr>
            <p:spPr bwMode="auto">
              <a:xfrm>
                <a:off x="2391"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3" name="Line 91"/>
              <p:cNvSpPr>
                <a:spLocks noChangeShapeType="1"/>
              </p:cNvSpPr>
              <p:nvPr/>
            </p:nvSpPr>
            <p:spPr bwMode="auto">
              <a:xfrm flipH="1">
                <a:off x="2266"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4" name="Line 92"/>
              <p:cNvSpPr>
                <a:spLocks noChangeShapeType="1"/>
              </p:cNvSpPr>
              <p:nvPr/>
            </p:nvSpPr>
            <p:spPr bwMode="auto">
              <a:xfrm>
                <a:off x="2266"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5" name="Line 93"/>
              <p:cNvSpPr>
                <a:spLocks noChangeShapeType="1"/>
              </p:cNvSpPr>
              <p:nvPr/>
            </p:nvSpPr>
            <p:spPr bwMode="auto">
              <a:xfrm flipH="1">
                <a:off x="2154"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6" name="Line 94"/>
              <p:cNvSpPr>
                <a:spLocks noChangeShapeType="1"/>
              </p:cNvSpPr>
              <p:nvPr/>
            </p:nvSpPr>
            <p:spPr bwMode="auto">
              <a:xfrm>
                <a:off x="2154"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7" name="Line 95"/>
              <p:cNvSpPr>
                <a:spLocks noChangeShapeType="1"/>
              </p:cNvSpPr>
              <p:nvPr/>
            </p:nvSpPr>
            <p:spPr bwMode="auto">
              <a:xfrm flipH="1">
                <a:off x="2054"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8" name="Line 96"/>
              <p:cNvSpPr>
                <a:spLocks noChangeShapeType="1"/>
              </p:cNvSpPr>
              <p:nvPr/>
            </p:nvSpPr>
            <p:spPr bwMode="auto">
              <a:xfrm>
                <a:off x="2054"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9" name="Line 97"/>
              <p:cNvSpPr>
                <a:spLocks noChangeShapeType="1"/>
              </p:cNvSpPr>
              <p:nvPr/>
            </p:nvSpPr>
            <p:spPr bwMode="auto">
              <a:xfrm flipH="1">
                <a:off x="1967"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0" name="Line 98"/>
              <p:cNvSpPr>
                <a:spLocks noChangeShapeType="1"/>
              </p:cNvSpPr>
              <p:nvPr/>
            </p:nvSpPr>
            <p:spPr bwMode="auto">
              <a:xfrm>
                <a:off x="1967"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1" name="Line 99"/>
              <p:cNvSpPr>
                <a:spLocks noChangeShapeType="1"/>
              </p:cNvSpPr>
              <p:nvPr/>
            </p:nvSpPr>
            <p:spPr bwMode="auto">
              <a:xfrm flipH="1">
                <a:off x="1904" y="2280"/>
                <a:ext cx="6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2" name="Line 100"/>
              <p:cNvSpPr>
                <a:spLocks noChangeShapeType="1"/>
              </p:cNvSpPr>
              <p:nvPr/>
            </p:nvSpPr>
            <p:spPr bwMode="auto">
              <a:xfrm>
                <a:off x="1904"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3" name="Line 101"/>
              <p:cNvSpPr>
                <a:spLocks noChangeShapeType="1"/>
              </p:cNvSpPr>
              <p:nvPr/>
            </p:nvSpPr>
            <p:spPr bwMode="auto">
              <a:xfrm flipH="1">
                <a:off x="1854"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4" name="Line 102"/>
              <p:cNvSpPr>
                <a:spLocks noChangeShapeType="1"/>
              </p:cNvSpPr>
              <p:nvPr/>
            </p:nvSpPr>
            <p:spPr bwMode="auto">
              <a:xfrm>
                <a:off x="1854"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5" name="Line 103"/>
              <p:cNvSpPr>
                <a:spLocks noChangeShapeType="1"/>
              </p:cNvSpPr>
              <p:nvPr/>
            </p:nvSpPr>
            <p:spPr bwMode="auto">
              <a:xfrm flipH="1">
                <a:off x="1829"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6" name="Line 104"/>
              <p:cNvSpPr>
                <a:spLocks noChangeShapeType="1"/>
              </p:cNvSpPr>
              <p:nvPr/>
            </p:nvSpPr>
            <p:spPr bwMode="auto">
              <a:xfrm>
                <a:off x="1829"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7" name="Line 105"/>
              <p:cNvSpPr>
                <a:spLocks noChangeShapeType="1"/>
              </p:cNvSpPr>
              <p:nvPr/>
            </p:nvSpPr>
            <p:spPr bwMode="auto">
              <a:xfrm flipH="1">
                <a:off x="1817" y="2508"/>
                <a:ext cx="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8" name="Line 106"/>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9" name="Line 107"/>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0" name="Line 108"/>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1" name="Line 109"/>
              <p:cNvSpPr>
                <a:spLocks noChangeShapeType="1"/>
              </p:cNvSpPr>
              <p:nvPr/>
            </p:nvSpPr>
            <p:spPr bwMode="auto">
              <a:xfrm>
                <a:off x="1817" y="2591"/>
                <a:ext cx="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2" name="Line 110"/>
              <p:cNvSpPr>
                <a:spLocks noChangeShapeType="1"/>
              </p:cNvSpPr>
              <p:nvPr/>
            </p:nvSpPr>
            <p:spPr bwMode="auto">
              <a:xfrm>
                <a:off x="182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3" name="Line 111"/>
              <p:cNvSpPr>
                <a:spLocks noChangeShapeType="1"/>
              </p:cNvSpPr>
              <p:nvPr/>
            </p:nvSpPr>
            <p:spPr bwMode="auto">
              <a:xfrm>
                <a:off x="1829" y="2664"/>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4" name="Line 112"/>
              <p:cNvSpPr>
                <a:spLocks noChangeShapeType="1"/>
              </p:cNvSpPr>
              <p:nvPr/>
            </p:nvSpPr>
            <p:spPr bwMode="auto">
              <a:xfrm>
                <a:off x="1854"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5" name="Line 113"/>
              <p:cNvSpPr>
                <a:spLocks noChangeShapeType="1"/>
              </p:cNvSpPr>
              <p:nvPr/>
            </p:nvSpPr>
            <p:spPr bwMode="auto">
              <a:xfrm>
                <a:off x="1854" y="2736"/>
                <a:ext cx="5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6" name="Line 114"/>
              <p:cNvSpPr>
                <a:spLocks noChangeShapeType="1"/>
              </p:cNvSpPr>
              <p:nvPr/>
            </p:nvSpPr>
            <p:spPr bwMode="auto">
              <a:xfrm>
                <a:off x="1904"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7" name="Line 115"/>
              <p:cNvSpPr>
                <a:spLocks noChangeShapeType="1"/>
              </p:cNvSpPr>
              <p:nvPr/>
            </p:nvSpPr>
            <p:spPr bwMode="auto">
              <a:xfrm>
                <a:off x="1904" y="2809"/>
                <a:ext cx="6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8" name="Line 116"/>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9" name="Line 117"/>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0" name="Line 118"/>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1" name="Line 119"/>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2" name="Line 120"/>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3" name="Line 121"/>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4" name="Line 122"/>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5" name="Line 123"/>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6" name="Line 124"/>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7" name="Line 125"/>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8" name="Line 126"/>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9" name="Line 127"/>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0" name="Line 128"/>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1" name="Line 129"/>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2" name="Line 130"/>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3" name="Line 131"/>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4" name="Line 132"/>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5" name="Line 133"/>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6" name="Line 134"/>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7" name="Line 135"/>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8" name="Line 136"/>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9" name="Line 137"/>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0" name="Line 138"/>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1" name="Line 139"/>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2" name="Line 140"/>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3" name="Line 141"/>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4" name="Line 142"/>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5" name="Line 143"/>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6" name="Line 144"/>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7" name="Line 145"/>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8" name="Line 146"/>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9" name="Line 147"/>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0" name="Line 148"/>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1" name="Line 149"/>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2" name="Line 150"/>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3" name="Line 151"/>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4" name="Line 152"/>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5" name="Line 153"/>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6" name="Line 154"/>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7" name="Line 155"/>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8" name="Line 156"/>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9" name="Line 157"/>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0" name="Line 158"/>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1" name="Line 159"/>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2" name="Line 160"/>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3" name="Line 161"/>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4" name="Line 162"/>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5" name="Line 163"/>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6" name="Line 164"/>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7" name="Line 165"/>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8" name="Line 166"/>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9" name="Line 167"/>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0" name="Line 168"/>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1" name="Line 169"/>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2" name="Line 170"/>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3" name="Line 171"/>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4" name="Line 172"/>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5" name="Line 173"/>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6" name="Line 174"/>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7" name="Line 175"/>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8" name="Line 176"/>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9" name="Line 177"/>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0" name="Line 178"/>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1" name="Line 179"/>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2" name="Line 180"/>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3" name="Line 181"/>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4" name="Line 182"/>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5" name="Line 183"/>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6" name="Line 184"/>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7" name="Line 185"/>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8" name="Line 186"/>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9" name="Line 187"/>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0" name="Line 188"/>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1" name="Line 189"/>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2" name="Line 190"/>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3" name="Line 191"/>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4" name="Line 192"/>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5" name="Line 193"/>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6" name="Line 194"/>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7" name="Line 195"/>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8" name="Line 196"/>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9" name="Line 197"/>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0" name="Line 198"/>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1" name="Line 199"/>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2" name="Line 200"/>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3" name="Line 201"/>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4" name="Line 202"/>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5" name="Line 203"/>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6" name="Line 204"/>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5" name="Group 406"/>
            <p:cNvGrpSpPr>
              <a:grpSpLocks/>
            </p:cNvGrpSpPr>
            <p:nvPr/>
          </p:nvGrpSpPr>
          <p:grpSpPr bwMode="auto">
            <a:xfrm>
              <a:off x="1967" y="1938"/>
              <a:ext cx="3492" cy="1379"/>
              <a:chOff x="1967" y="1938"/>
              <a:chExt cx="3492" cy="1379"/>
            </a:xfrm>
          </p:grpSpPr>
          <p:sp>
            <p:nvSpPr>
              <p:cNvPr id="50627" name="Line 206"/>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8" name="Line 207"/>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9" name="Line 208"/>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0" name="Line 209"/>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1" name="Line 210"/>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2" name="Line 211"/>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3" name="Line 212"/>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4" name="Line 213"/>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5" name="Line 214"/>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6" name="Line 215"/>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7" name="Line 216"/>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8" name="Line 217"/>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9" name="Line 218"/>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0" name="Line 219"/>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1" name="Line 22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2" name="Line 22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3" name="Line 22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4" name="Line 22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5" name="Line 22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6" name="Line 22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7" name="Line 22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8" name="Line 22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9" name="Line 22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0" name="Line 22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1" name="Line 23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2" name="Line 23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3" name="Line 23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4" name="Line 23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5" name="Line 23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6" name="Line 23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7" name="Line 23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8" name="Line 23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9" name="Line 23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0" name="Line 23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1" name="Line 24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2" name="Line 24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3" name="Line 24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4" name="Line 24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5" name="Line 24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6" name="Line 24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7" name="Line 24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8" name="Line 24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9" name="Line 24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0" name="Line 24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1" name="Line 25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2" name="Line 25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3" name="Line 25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4" name="Line 25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5" name="Line 25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6" name="Line 25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7" name="Line 25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8" name="Line 25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9" name="Line 258"/>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0" name="Line 259"/>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1" name="Line 260"/>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2" name="Line 26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3" name="Line 26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4" name="Line 26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5" name="Line 264"/>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6" name="Line 265"/>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7" name="Line 266"/>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8" name="Line 26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9" name="Line 26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0" name="Line 26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1" name="Line 27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2" name="Line 27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3" name="Line 27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4" name="Line 27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5" name="Line 27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6" name="Line 27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7" name="Line 27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8" name="Line 27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9" name="Line 27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0" name="Line 27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1" name="Line 28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2" name="Line 28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3" name="Line 282"/>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4" name="Line 283"/>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5" name="Line 284"/>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6" name="Line 28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7" name="Line 28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8" name="Line 28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9" name="Line 28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0" name="Line 28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1" name="Line 29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2" name="Line 29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3" name="Line 29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4" name="Line 29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5" name="Line 29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6" name="Line 29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7" name="Line 29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8" name="Line 29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9" name="Line 29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0" name="Line 29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1" name="Line 30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2" name="Line 30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3" name="Line 30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4" name="Line 30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5" name="Line 30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6" name="Line 30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7" name="Line 30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8" name="Line 30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9" name="Line 30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0" name="Line 30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1" name="Line 31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2" name="Line 31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3" name="Line 31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4" name="Line 31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5" name="Line 31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6" name="Line 31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7" name="Line 31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8" name="Line 31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9" name="Line 31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0" name="Line 31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1" name="Line 32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2" name="Line 32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3" name="Line 32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4" name="Line 32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5" name="Line 32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6" name="Line 32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7" name="Line 32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8" name="Line 32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9" name="Line 32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0" name="Line 32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1" name="Line 33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2" name="Line 33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3" name="Line 33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4" name="Line 33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5" name="Line 33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6" name="Line 33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7" name="Line 33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8" name="Line 33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9" name="Line 33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0" name="Line 33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1" name="Line 34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2" name="Line 34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3" name="Line 34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4" name="Line 34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5" name="Line 34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6" name="Line 34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7" name="Line 34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8" name="Line 34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9" name="Line 348"/>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0" name="Line 349"/>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1" name="Line 350"/>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2" name="Line 351"/>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3" name="Line 352"/>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4" name="Line 35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5" name="Line 35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6" name="Line 35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7" name="Line 35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8" name="Line 35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9" name="Line 35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0" name="Line 35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1" name="Line 36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2" name="Line 36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3" name="Line 36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4" name="Line 36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5" name="Line 36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6" name="Line 36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7" name="Line 36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8" name="Line 36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9" name="Line 36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0" name="Line 36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1" name="Line 37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2" name="Line 37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3" name="Line 372"/>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4" name="Freeform 373"/>
              <p:cNvSpPr>
                <a:spLocks/>
              </p:cNvSpPr>
              <p:nvPr/>
            </p:nvSpPr>
            <p:spPr bwMode="auto">
              <a:xfrm>
                <a:off x="1967" y="1938"/>
                <a:ext cx="3492" cy="1379"/>
              </a:xfrm>
              <a:custGeom>
                <a:avLst/>
                <a:gdLst>
                  <a:gd name="T0" fmla="*/ 287 w 3492"/>
                  <a:gd name="T1" fmla="*/ 1130 h 1379"/>
                  <a:gd name="T2" fmla="*/ 561 w 3492"/>
                  <a:gd name="T3" fmla="*/ 1234 h 1379"/>
                  <a:gd name="T4" fmla="*/ 1272 w 3492"/>
                  <a:gd name="T5" fmla="*/ 1368 h 1379"/>
                  <a:gd name="T6" fmla="*/ 2045 w 3492"/>
                  <a:gd name="T7" fmla="*/ 1368 h 1379"/>
                  <a:gd name="T8" fmla="*/ 2968 w 3492"/>
                  <a:gd name="T9" fmla="*/ 1171 h 1379"/>
                  <a:gd name="T10" fmla="*/ 3280 w 3492"/>
                  <a:gd name="T11" fmla="*/ 995 h 1379"/>
                  <a:gd name="T12" fmla="*/ 3455 w 3492"/>
                  <a:gd name="T13" fmla="*/ 798 h 1379"/>
                  <a:gd name="T14" fmla="*/ 3492 w 3492"/>
                  <a:gd name="T15" fmla="*/ 653 h 1379"/>
                  <a:gd name="T16" fmla="*/ 3430 w 3492"/>
                  <a:gd name="T17" fmla="*/ 456 h 1379"/>
                  <a:gd name="T18" fmla="*/ 3031 w 3492"/>
                  <a:gd name="T19" fmla="*/ 197 h 1379"/>
                  <a:gd name="T20" fmla="*/ 2220 w 3492"/>
                  <a:gd name="T21" fmla="*/ 21 h 1379"/>
                  <a:gd name="T22" fmla="*/ 1571 w 3492"/>
                  <a:gd name="T23" fmla="*/ 21 h 1379"/>
                  <a:gd name="T24" fmla="*/ 748 w 3492"/>
                  <a:gd name="T25" fmla="*/ 197 h 1379"/>
                  <a:gd name="T26" fmla="*/ 349 w 3492"/>
                  <a:gd name="T27" fmla="*/ 456 h 1379"/>
                  <a:gd name="T28" fmla="*/ 287 w 3492"/>
                  <a:gd name="T29" fmla="*/ 653 h 1379"/>
                  <a:gd name="T30" fmla="*/ 311 w 3492"/>
                  <a:gd name="T31" fmla="*/ 767 h 1379"/>
                  <a:gd name="T32" fmla="*/ 399 w 3492"/>
                  <a:gd name="T33" fmla="*/ 881 h 1379"/>
                  <a:gd name="T34" fmla="*/ 623 w 3492"/>
                  <a:gd name="T35" fmla="*/ 1016 h 1379"/>
                  <a:gd name="T36" fmla="*/ 1397 w 3492"/>
                  <a:gd name="T37" fmla="*/ 1213 h 1379"/>
                  <a:gd name="T38" fmla="*/ 2008 w 3492"/>
                  <a:gd name="T39" fmla="*/ 1213 h 1379"/>
                  <a:gd name="T40" fmla="*/ 2731 w 3492"/>
                  <a:gd name="T41" fmla="*/ 1057 h 1379"/>
                  <a:gd name="T42" fmla="*/ 3081 w 3492"/>
                  <a:gd name="T43" fmla="*/ 819 h 1379"/>
                  <a:gd name="T44" fmla="*/ 3143 w 3492"/>
                  <a:gd name="T45" fmla="*/ 653 h 1379"/>
                  <a:gd name="T46" fmla="*/ 3056 w 3492"/>
                  <a:gd name="T47" fmla="*/ 456 h 1379"/>
                  <a:gd name="T48" fmla="*/ 2619 w 3492"/>
                  <a:gd name="T49" fmla="*/ 249 h 1379"/>
                  <a:gd name="T50" fmla="*/ 1933 w 3492"/>
                  <a:gd name="T51" fmla="*/ 166 h 1379"/>
                  <a:gd name="T52" fmla="*/ 1472 w 3492"/>
                  <a:gd name="T53" fmla="*/ 197 h 1379"/>
                  <a:gd name="T54" fmla="*/ 935 w 3492"/>
                  <a:gd name="T55" fmla="*/ 373 h 1379"/>
                  <a:gd name="T56" fmla="*/ 723 w 3492"/>
                  <a:gd name="T57" fmla="*/ 653 h 1379"/>
                  <a:gd name="T58" fmla="*/ 810 w 3492"/>
                  <a:gd name="T59" fmla="*/ 819 h 1379"/>
                  <a:gd name="T60" fmla="*/ 973 w 3492"/>
                  <a:gd name="T61" fmla="*/ 923 h 1379"/>
                  <a:gd name="T62" fmla="*/ 1309 w 3492"/>
                  <a:gd name="T63" fmla="*/ 1016 h 1379"/>
                  <a:gd name="T64" fmla="*/ 1734 w 3492"/>
                  <a:gd name="T65" fmla="*/ 1057 h 1379"/>
                  <a:gd name="T66" fmla="*/ 2307 w 3492"/>
                  <a:gd name="T67" fmla="*/ 985 h 1379"/>
                  <a:gd name="T68" fmla="*/ 2669 w 3492"/>
                  <a:gd name="T69" fmla="*/ 809 h 1379"/>
                  <a:gd name="T70" fmla="*/ 2756 w 3492"/>
                  <a:gd name="T71" fmla="*/ 653 h 1379"/>
                  <a:gd name="T72" fmla="*/ 2619 w 3492"/>
                  <a:gd name="T73" fmla="*/ 467 h 1379"/>
                  <a:gd name="T74" fmla="*/ 2257 w 3492"/>
                  <a:gd name="T75" fmla="*/ 353 h 1379"/>
                  <a:gd name="T76" fmla="*/ 1946 w 3492"/>
                  <a:gd name="T77" fmla="*/ 322 h 1379"/>
                  <a:gd name="T78" fmla="*/ 1497 w 3492"/>
                  <a:gd name="T79" fmla="*/ 384 h 1379"/>
                  <a:gd name="T80" fmla="*/ 1210 w 3492"/>
                  <a:gd name="T81" fmla="*/ 529 h 1379"/>
                  <a:gd name="T82" fmla="*/ 1147 w 3492"/>
                  <a:gd name="T83" fmla="*/ 653 h 1379"/>
                  <a:gd name="T84" fmla="*/ 1210 w 3492"/>
                  <a:gd name="T85" fmla="*/ 757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2" h="1379">
                    <a:moveTo>
                      <a:pt x="0" y="943"/>
                    </a:moveTo>
                    <a:lnTo>
                      <a:pt x="124" y="1037"/>
                    </a:lnTo>
                    <a:lnTo>
                      <a:pt x="287" y="1130"/>
                    </a:lnTo>
                    <a:lnTo>
                      <a:pt x="287" y="1130"/>
                    </a:lnTo>
                    <a:lnTo>
                      <a:pt x="424" y="1182"/>
                    </a:lnTo>
                    <a:lnTo>
                      <a:pt x="561" y="1234"/>
                    </a:lnTo>
                    <a:lnTo>
                      <a:pt x="723" y="1275"/>
                    </a:lnTo>
                    <a:lnTo>
                      <a:pt x="898" y="1317"/>
                    </a:lnTo>
                    <a:lnTo>
                      <a:pt x="1272" y="1368"/>
                    </a:lnTo>
                    <a:lnTo>
                      <a:pt x="1671" y="1379"/>
                    </a:lnTo>
                    <a:lnTo>
                      <a:pt x="1671" y="1379"/>
                    </a:lnTo>
                    <a:lnTo>
                      <a:pt x="2045" y="1368"/>
                    </a:lnTo>
                    <a:lnTo>
                      <a:pt x="2382" y="1327"/>
                    </a:lnTo>
                    <a:lnTo>
                      <a:pt x="2694" y="1254"/>
                    </a:lnTo>
                    <a:lnTo>
                      <a:pt x="2968" y="1171"/>
                    </a:lnTo>
                    <a:lnTo>
                      <a:pt x="3081" y="1120"/>
                    </a:lnTo>
                    <a:lnTo>
                      <a:pt x="3181" y="1057"/>
                    </a:lnTo>
                    <a:lnTo>
                      <a:pt x="3280" y="995"/>
                    </a:lnTo>
                    <a:lnTo>
                      <a:pt x="3355" y="933"/>
                    </a:lnTo>
                    <a:lnTo>
                      <a:pt x="3418" y="871"/>
                    </a:lnTo>
                    <a:lnTo>
                      <a:pt x="3455" y="798"/>
                    </a:lnTo>
                    <a:lnTo>
                      <a:pt x="3492" y="726"/>
                    </a:lnTo>
                    <a:lnTo>
                      <a:pt x="3492" y="653"/>
                    </a:lnTo>
                    <a:lnTo>
                      <a:pt x="3492" y="653"/>
                    </a:lnTo>
                    <a:lnTo>
                      <a:pt x="3492" y="581"/>
                    </a:lnTo>
                    <a:lnTo>
                      <a:pt x="3467" y="518"/>
                    </a:lnTo>
                    <a:lnTo>
                      <a:pt x="3430" y="456"/>
                    </a:lnTo>
                    <a:lnTo>
                      <a:pt x="3368" y="394"/>
                    </a:lnTo>
                    <a:lnTo>
                      <a:pt x="3218" y="290"/>
                    </a:lnTo>
                    <a:lnTo>
                      <a:pt x="3031" y="197"/>
                    </a:lnTo>
                    <a:lnTo>
                      <a:pt x="2794" y="114"/>
                    </a:lnTo>
                    <a:lnTo>
                      <a:pt x="2519" y="52"/>
                    </a:lnTo>
                    <a:lnTo>
                      <a:pt x="2220" y="21"/>
                    </a:lnTo>
                    <a:lnTo>
                      <a:pt x="1896" y="0"/>
                    </a:lnTo>
                    <a:lnTo>
                      <a:pt x="1896" y="0"/>
                    </a:lnTo>
                    <a:lnTo>
                      <a:pt x="1571" y="21"/>
                    </a:lnTo>
                    <a:lnTo>
                      <a:pt x="1260" y="52"/>
                    </a:lnTo>
                    <a:lnTo>
                      <a:pt x="985" y="114"/>
                    </a:lnTo>
                    <a:lnTo>
                      <a:pt x="748" y="197"/>
                    </a:lnTo>
                    <a:lnTo>
                      <a:pt x="561" y="290"/>
                    </a:lnTo>
                    <a:lnTo>
                      <a:pt x="411" y="394"/>
                    </a:lnTo>
                    <a:lnTo>
                      <a:pt x="349" y="456"/>
                    </a:lnTo>
                    <a:lnTo>
                      <a:pt x="311" y="518"/>
                    </a:lnTo>
                    <a:lnTo>
                      <a:pt x="287" y="581"/>
                    </a:lnTo>
                    <a:lnTo>
                      <a:pt x="287" y="653"/>
                    </a:lnTo>
                    <a:lnTo>
                      <a:pt x="287" y="653"/>
                    </a:lnTo>
                    <a:lnTo>
                      <a:pt x="287" y="705"/>
                    </a:lnTo>
                    <a:lnTo>
                      <a:pt x="311" y="767"/>
                    </a:lnTo>
                    <a:lnTo>
                      <a:pt x="349" y="829"/>
                    </a:lnTo>
                    <a:lnTo>
                      <a:pt x="399" y="881"/>
                    </a:lnTo>
                    <a:lnTo>
                      <a:pt x="399" y="881"/>
                    </a:lnTo>
                    <a:lnTo>
                      <a:pt x="499" y="954"/>
                    </a:lnTo>
                    <a:lnTo>
                      <a:pt x="623" y="1016"/>
                    </a:lnTo>
                    <a:lnTo>
                      <a:pt x="623" y="1016"/>
                    </a:lnTo>
                    <a:lnTo>
                      <a:pt x="835" y="1109"/>
                    </a:lnTo>
                    <a:lnTo>
                      <a:pt x="1097" y="1171"/>
                    </a:lnTo>
                    <a:lnTo>
                      <a:pt x="1397" y="1213"/>
                    </a:lnTo>
                    <a:lnTo>
                      <a:pt x="1709" y="1223"/>
                    </a:lnTo>
                    <a:lnTo>
                      <a:pt x="1709" y="1223"/>
                    </a:lnTo>
                    <a:lnTo>
                      <a:pt x="2008" y="1213"/>
                    </a:lnTo>
                    <a:lnTo>
                      <a:pt x="2270" y="1182"/>
                    </a:lnTo>
                    <a:lnTo>
                      <a:pt x="2519" y="1130"/>
                    </a:lnTo>
                    <a:lnTo>
                      <a:pt x="2731" y="1057"/>
                    </a:lnTo>
                    <a:lnTo>
                      <a:pt x="2906" y="975"/>
                    </a:lnTo>
                    <a:lnTo>
                      <a:pt x="3031" y="871"/>
                    </a:lnTo>
                    <a:lnTo>
                      <a:pt x="3081" y="819"/>
                    </a:lnTo>
                    <a:lnTo>
                      <a:pt x="3118" y="767"/>
                    </a:lnTo>
                    <a:lnTo>
                      <a:pt x="3143" y="705"/>
                    </a:lnTo>
                    <a:lnTo>
                      <a:pt x="3143" y="653"/>
                    </a:lnTo>
                    <a:lnTo>
                      <a:pt x="3143" y="653"/>
                    </a:lnTo>
                    <a:lnTo>
                      <a:pt x="3131" y="550"/>
                    </a:lnTo>
                    <a:lnTo>
                      <a:pt x="3056" y="456"/>
                    </a:lnTo>
                    <a:lnTo>
                      <a:pt x="2944" y="373"/>
                    </a:lnTo>
                    <a:lnTo>
                      <a:pt x="2794" y="301"/>
                    </a:lnTo>
                    <a:lnTo>
                      <a:pt x="2619" y="249"/>
                    </a:lnTo>
                    <a:lnTo>
                      <a:pt x="2407" y="197"/>
                    </a:lnTo>
                    <a:lnTo>
                      <a:pt x="2183" y="176"/>
                    </a:lnTo>
                    <a:lnTo>
                      <a:pt x="1933" y="166"/>
                    </a:lnTo>
                    <a:lnTo>
                      <a:pt x="1933" y="166"/>
                    </a:lnTo>
                    <a:lnTo>
                      <a:pt x="1696" y="176"/>
                    </a:lnTo>
                    <a:lnTo>
                      <a:pt x="1472" y="197"/>
                    </a:lnTo>
                    <a:lnTo>
                      <a:pt x="1260" y="249"/>
                    </a:lnTo>
                    <a:lnTo>
                      <a:pt x="1085" y="301"/>
                    </a:lnTo>
                    <a:lnTo>
                      <a:pt x="935" y="373"/>
                    </a:lnTo>
                    <a:lnTo>
                      <a:pt x="823" y="456"/>
                    </a:lnTo>
                    <a:lnTo>
                      <a:pt x="748" y="550"/>
                    </a:lnTo>
                    <a:lnTo>
                      <a:pt x="723" y="653"/>
                    </a:lnTo>
                    <a:lnTo>
                      <a:pt x="723" y="653"/>
                    </a:lnTo>
                    <a:lnTo>
                      <a:pt x="748" y="736"/>
                    </a:lnTo>
                    <a:lnTo>
                      <a:pt x="810" y="819"/>
                    </a:lnTo>
                    <a:lnTo>
                      <a:pt x="810" y="819"/>
                    </a:lnTo>
                    <a:lnTo>
                      <a:pt x="885" y="871"/>
                    </a:lnTo>
                    <a:lnTo>
                      <a:pt x="973" y="923"/>
                    </a:lnTo>
                    <a:lnTo>
                      <a:pt x="973" y="923"/>
                    </a:lnTo>
                    <a:lnTo>
                      <a:pt x="1135" y="975"/>
                    </a:lnTo>
                    <a:lnTo>
                      <a:pt x="1309" y="1016"/>
                    </a:lnTo>
                    <a:lnTo>
                      <a:pt x="1521" y="1047"/>
                    </a:lnTo>
                    <a:lnTo>
                      <a:pt x="1734" y="1057"/>
                    </a:lnTo>
                    <a:lnTo>
                      <a:pt x="1734" y="1057"/>
                    </a:lnTo>
                    <a:lnTo>
                      <a:pt x="1946" y="1047"/>
                    </a:lnTo>
                    <a:lnTo>
                      <a:pt x="2133" y="1026"/>
                    </a:lnTo>
                    <a:lnTo>
                      <a:pt x="2307" y="985"/>
                    </a:lnTo>
                    <a:lnTo>
                      <a:pt x="2457" y="933"/>
                    </a:lnTo>
                    <a:lnTo>
                      <a:pt x="2582" y="881"/>
                    </a:lnTo>
                    <a:lnTo>
                      <a:pt x="2669" y="809"/>
                    </a:lnTo>
                    <a:lnTo>
                      <a:pt x="2731" y="736"/>
                    </a:lnTo>
                    <a:lnTo>
                      <a:pt x="2756" y="653"/>
                    </a:lnTo>
                    <a:lnTo>
                      <a:pt x="2756" y="653"/>
                    </a:lnTo>
                    <a:lnTo>
                      <a:pt x="2731" y="581"/>
                    </a:lnTo>
                    <a:lnTo>
                      <a:pt x="2694" y="529"/>
                    </a:lnTo>
                    <a:lnTo>
                      <a:pt x="2619" y="467"/>
                    </a:lnTo>
                    <a:lnTo>
                      <a:pt x="2519" y="425"/>
                    </a:lnTo>
                    <a:lnTo>
                      <a:pt x="2395" y="384"/>
                    </a:lnTo>
                    <a:lnTo>
                      <a:pt x="2257" y="353"/>
                    </a:lnTo>
                    <a:lnTo>
                      <a:pt x="2108" y="332"/>
                    </a:lnTo>
                    <a:lnTo>
                      <a:pt x="1946" y="322"/>
                    </a:lnTo>
                    <a:lnTo>
                      <a:pt x="1946" y="322"/>
                    </a:lnTo>
                    <a:lnTo>
                      <a:pt x="1783" y="332"/>
                    </a:lnTo>
                    <a:lnTo>
                      <a:pt x="1634" y="353"/>
                    </a:lnTo>
                    <a:lnTo>
                      <a:pt x="1497" y="384"/>
                    </a:lnTo>
                    <a:lnTo>
                      <a:pt x="1372" y="425"/>
                    </a:lnTo>
                    <a:lnTo>
                      <a:pt x="1284" y="467"/>
                    </a:lnTo>
                    <a:lnTo>
                      <a:pt x="1210" y="529"/>
                    </a:lnTo>
                    <a:lnTo>
                      <a:pt x="1160" y="581"/>
                    </a:lnTo>
                    <a:lnTo>
                      <a:pt x="1147" y="653"/>
                    </a:lnTo>
                    <a:lnTo>
                      <a:pt x="1147" y="653"/>
                    </a:lnTo>
                    <a:lnTo>
                      <a:pt x="1160" y="705"/>
                    </a:lnTo>
                    <a:lnTo>
                      <a:pt x="1210" y="757"/>
                    </a:lnTo>
                    <a:lnTo>
                      <a:pt x="1210" y="757"/>
                    </a:lnTo>
                    <a:lnTo>
                      <a:pt x="0" y="94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795" name="Line 374"/>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6" name="Line 375"/>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7" name="Line 376"/>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8" name="Line 377"/>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9" name="Line 378"/>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0" name="Line 379"/>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1" name="Line 380"/>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2" name="Line 381"/>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3" name="Line 382"/>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4" name="Line 383"/>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5" name="Line 384"/>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6" name="Line 385"/>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7" name="Line 386"/>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8" name="Line 387"/>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9" name="Line 388"/>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0" name="Line 389"/>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1" name="Line 390"/>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2" name="Line 391"/>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3" name="Line 392"/>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4" name="Line 393"/>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5" name="Line 394"/>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6" name="Line 395"/>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7" name="Line 396"/>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8" name="Line 397"/>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9" name="Line 398"/>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0" name="Line 399"/>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1" name="Line 400"/>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2" name="Line 401"/>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3" name="Line 402"/>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4" name="Line 403"/>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5" name="Line 404"/>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6" name="Line 405"/>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6" name="Group 607"/>
            <p:cNvGrpSpPr>
              <a:grpSpLocks/>
            </p:cNvGrpSpPr>
            <p:nvPr/>
          </p:nvGrpSpPr>
          <p:grpSpPr bwMode="auto">
            <a:xfrm>
              <a:off x="2254" y="1938"/>
              <a:ext cx="3205" cy="1223"/>
              <a:chOff x="2254" y="1938"/>
              <a:chExt cx="3205" cy="1223"/>
            </a:xfrm>
          </p:grpSpPr>
          <p:sp>
            <p:nvSpPr>
              <p:cNvPr id="50427" name="Line 407"/>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8" name="Line 408"/>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9" name="Line 409"/>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0" name="Line 410"/>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1" name="Line 411"/>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2" name="Line 412"/>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3" name="Line 413"/>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4" name="Line 414"/>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5" name="Line 415"/>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6" name="Line 416"/>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7" name="Line 417"/>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8" name="Line 418"/>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9" name="Line 419"/>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0" name="Line 420"/>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1" name="Line 421"/>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2" name="Line 422"/>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3" name="Line 423"/>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4" name="Line 424"/>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5" name="Line 425"/>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6" name="Line 426"/>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7" name="Line 427"/>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8" name="Line 428"/>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9" name="Line 429"/>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0" name="Line 430"/>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1" name="Line 431"/>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2" name="Line 432"/>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3" name="Line 433"/>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4" name="Line 434"/>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5" name="Line 435"/>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6" name="Line 436"/>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7" name="Line 437"/>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8" name="Line 438"/>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9" name="Line 439"/>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0" name="Line 440"/>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1" name="Line 441"/>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2" name="Line 442"/>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3" name="Line 443"/>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4" name="Line 444"/>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5" name="Line 445"/>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6" name="Line 446"/>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7" name="Line 447"/>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8" name="Line 448"/>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9" name="Line 449"/>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0" name="Line 450"/>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1" name="Line 451"/>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2" name="Line 452"/>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3" name="Line 453"/>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4" name="Line 454"/>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5" name="Line 455"/>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6" name="Line 456"/>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7" name="Line 457"/>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8" name="Line 458"/>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9" name="Line 459"/>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0" name="Line 460"/>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1" name="Line 461"/>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2" name="Line 462"/>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3" name="Line 463"/>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4" name="Line 464"/>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5" name="Line 465"/>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6" name="Line 466"/>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7" name="Line 467"/>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8" name="Line 468"/>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9" name="Line 469"/>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0" name="Line 470"/>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1" name="Line 471"/>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2" name="Line 472"/>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3" name="Line 473"/>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4" name="Line 474"/>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5" name="Line 475"/>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6" name="Line 476"/>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7" name="Line 477"/>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8" name="Line 478"/>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9" name="Line 479"/>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0" name="Line 480"/>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1" name="Line 481"/>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2" name="Line 482"/>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3" name="Line 483"/>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4" name="Line 484"/>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5" name="Line 485"/>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6" name="Line 486"/>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7" name="Line 487"/>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8" name="Line 488"/>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9" name="Line 489"/>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0" name="Line 490"/>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1" name="Line 491"/>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2" name="Line 492"/>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3" name="Line 493"/>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4" name="Line 494"/>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5" name="Line 495"/>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6" name="Line 496"/>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7" name="Line 497"/>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8" name="Line 498"/>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9" name="Line 499"/>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0" name="Line 500"/>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1" name="Line 501"/>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2" name="Line 502"/>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3" name="Line 503"/>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4" name="Line 504"/>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5" name="Line 505"/>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6" name="Line 506"/>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7" name="Line 507"/>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8" name="Line 508"/>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9" name="Line 509"/>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0" name="Line 510"/>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1" name="Line 511"/>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2" name="Line 512"/>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3" name="Line 513"/>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4" name="Line 514"/>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5" name="Line 515"/>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6" name="Line 516"/>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7" name="Line 517"/>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8" name="Line 518"/>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9" name="Line 519"/>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0" name="Line 520"/>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1" name="Line 521"/>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2" name="Line 522"/>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3" name="Line 523"/>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4" name="Line 524"/>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5" name="Line 525"/>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6" name="Line 526"/>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7" name="Line 527"/>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8" name="Line 528"/>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9" name="Line 529"/>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0" name="Line 530"/>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1" name="Line 531"/>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2" name="Line 532"/>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3" name="Line 533"/>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4" name="Line 534"/>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5" name="Line 535"/>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6" name="Line 536"/>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7" name="Line 537"/>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8" name="Line 538"/>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9" name="Line 539"/>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0" name="Line 540"/>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1" name="Line 541"/>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2" name="Line 542"/>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3" name="Line 543"/>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4" name="Line 544"/>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5" name="Line 545"/>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6" name="Line 546"/>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7" name="Line 547"/>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8" name="Line 548"/>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9" name="Line 549"/>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0" name="Line 550"/>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1" name="Line 551"/>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2" name="Line 552"/>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3" name="Line 553"/>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4" name="Line 554"/>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5" name="Line 555"/>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6" name="Line 556"/>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7" name="Line 557"/>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8" name="Line 55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9" name="Line 55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0" name="Line 560"/>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1" name="Line 561"/>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2" name="Line 562"/>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3" name="Line 563"/>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4" name="Line 564"/>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5" name="Line 565"/>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6" name="Line 566"/>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7" name="Line 567"/>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8" name="Line 56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9" name="Line 56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0" name="Line 570"/>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1" name="Line 571"/>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2" name="Line 572"/>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3" name="Line 573"/>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4" name="Line 574"/>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5" name="Line 575"/>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6" name="Line 576"/>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7" name="Line 577"/>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8" name="Line 578"/>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9" name="Line 57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0" name="Line 58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1" name="Line 58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2" name="Line 58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3" name="Line 58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4" name="Line 58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5" name="Line 58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6" name="Line 58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7" name="Line 58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8" name="Line 58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9" name="Line 58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0" name="Line 59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1" name="Line 59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2" name="Line 59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3" name="Line 59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4" name="Line 59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5" name="Line 59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6" name="Line 59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7" name="Line 59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8" name="Line 59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9" name="Line 59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0" name="Line 60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1" name="Line 60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2" name="Line 60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3" name="Line 603"/>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4" name="Line 604"/>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5" name="Line 605"/>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6" name="Line 606"/>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7" name="Group 808"/>
            <p:cNvGrpSpPr>
              <a:grpSpLocks/>
            </p:cNvGrpSpPr>
            <p:nvPr/>
          </p:nvGrpSpPr>
          <p:grpSpPr bwMode="auto">
            <a:xfrm>
              <a:off x="2366" y="2104"/>
              <a:ext cx="2744" cy="1057"/>
              <a:chOff x="2366" y="2104"/>
              <a:chExt cx="2744" cy="1057"/>
            </a:xfrm>
          </p:grpSpPr>
          <p:sp>
            <p:nvSpPr>
              <p:cNvPr id="50227" name="Line 608"/>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8" name="Line 609"/>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9" name="Line 610"/>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0" name="Line 611"/>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1" name="Line 612"/>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2" name="Line 613"/>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3" name="Line 614"/>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4" name="Line 615"/>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5" name="Line 616"/>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6" name="Line 617"/>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7" name="Line 618"/>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8" name="Line 619"/>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9" name="Line 620"/>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0" name="Line 621"/>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1" name="Line 622"/>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2" name="Line 62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3" name="Line 62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4" name="Line 625"/>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5" name="Line 626"/>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6" name="Line 627"/>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7" name="Line 628"/>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8" name="Freeform 629"/>
              <p:cNvSpPr>
                <a:spLocks/>
              </p:cNvSpPr>
              <p:nvPr/>
            </p:nvSpPr>
            <p:spPr bwMode="auto">
              <a:xfrm>
                <a:off x="2366" y="2104"/>
                <a:ext cx="2744" cy="1057"/>
              </a:xfrm>
              <a:custGeom>
                <a:avLst/>
                <a:gdLst>
                  <a:gd name="T0" fmla="*/ 100 w 2744"/>
                  <a:gd name="T1" fmla="*/ 788 h 1057"/>
                  <a:gd name="T2" fmla="*/ 224 w 2744"/>
                  <a:gd name="T3" fmla="*/ 850 h 1057"/>
                  <a:gd name="T4" fmla="*/ 698 w 2744"/>
                  <a:gd name="T5" fmla="*/ 1005 h 1057"/>
                  <a:gd name="T6" fmla="*/ 1310 w 2744"/>
                  <a:gd name="T7" fmla="*/ 1057 h 1057"/>
                  <a:gd name="T8" fmla="*/ 1609 w 2744"/>
                  <a:gd name="T9" fmla="*/ 1047 h 1057"/>
                  <a:gd name="T10" fmla="*/ 2120 w 2744"/>
                  <a:gd name="T11" fmla="*/ 964 h 1057"/>
                  <a:gd name="T12" fmla="*/ 2507 w 2744"/>
                  <a:gd name="T13" fmla="*/ 809 h 1057"/>
                  <a:gd name="T14" fmla="*/ 2682 w 2744"/>
                  <a:gd name="T15" fmla="*/ 653 h 1057"/>
                  <a:gd name="T16" fmla="*/ 2744 w 2744"/>
                  <a:gd name="T17" fmla="*/ 539 h 1057"/>
                  <a:gd name="T18" fmla="*/ 2744 w 2744"/>
                  <a:gd name="T19" fmla="*/ 487 h 1057"/>
                  <a:gd name="T20" fmla="*/ 2657 w 2744"/>
                  <a:gd name="T21" fmla="*/ 290 h 1057"/>
                  <a:gd name="T22" fmla="*/ 2395 w 2744"/>
                  <a:gd name="T23" fmla="*/ 145 h 1057"/>
                  <a:gd name="T24" fmla="*/ 2008 w 2744"/>
                  <a:gd name="T25" fmla="*/ 31 h 1057"/>
                  <a:gd name="T26" fmla="*/ 1534 w 2744"/>
                  <a:gd name="T27" fmla="*/ 0 h 1057"/>
                  <a:gd name="T28" fmla="*/ 1297 w 2744"/>
                  <a:gd name="T29" fmla="*/ 10 h 1057"/>
                  <a:gd name="T30" fmla="*/ 861 w 2744"/>
                  <a:gd name="T31" fmla="*/ 83 h 1057"/>
                  <a:gd name="T32" fmla="*/ 536 w 2744"/>
                  <a:gd name="T33" fmla="*/ 207 h 1057"/>
                  <a:gd name="T34" fmla="*/ 349 w 2744"/>
                  <a:gd name="T35" fmla="*/ 384 h 1057"/>
                  <a:gd name="T36" fmla="*/ 324 w 2744"/>
                  <a:gd name="T37" fmla="*/ 487 h 1057"/>
                  <a:gd name="T38" fmla="*/ 411 w 2744"/>
                  <a:gd name="T39" fmla="*/ 653 h 1057"/>
                  <a:gd name="T40" fmla="*/ 486 w 2744"/>
                  <a:gd name="T41" fmla="*/ 705 h 1057"/>
                  <a:gd name="T42" fmla="*/ 574 w 2744"/>
                  <a:gd name="T43" fmla="*/ 757 h 1057"/>
                  <a:gd name="T44" fmla="*/ 910 w 2744"/>
                  <a:gd name="T45" fmla="*/ 850 h 1057"/>
                  <a:gd name="T46" fmla="*/ 1335 w 2744"/>
                  <a:gd name="T47" fmla="*/ 891 h 1057"/>
                  <a:gd name="T48" fmla="*/ 1547 w 2744"/>
                  <a:gd name="T49" fmla="*/ 881 h 1057"/>
                  <a:gd name="T50" fmla="*/ 1908 w 2744"/>
                  <a:gd name="T51" fmla="*/ 819 h 1057"/>
                  <a:gd name="T52" fmla="*/ 2183 w 2744"/>
                  <a:gd name="T53" fmla="*/ 715 h 1057"/>
                  <a:gd name="T54" fmla="*/ 2332 w 2744"/>
                  <a:gd name="T55" fmla="*/ 570 h 1057"/>
                  <a:gd name="T56" fmla="*/ 2357 w 2744"/>
                  <a:gd name="T57" fmla="*/ 487 h 1057"/>
                  <a:gd name="T58" fmla="*/ 2295 w 2744"/>
                  <a:gd name="T59" fmla="*/ 363 h 1057"/>
                  <a:gd name="T60" fmla="*/ 2120 w 2744"/>
                  <a:gd name="T61" fmla="*/ 259 h 1057"/>
                  <a:gd name="T62" fmla="*/ 1858 w 2744"/>
                  <a:gd name="T63" fmla="*/ 187 h 1057"/>
                  <a:gd name="T64" fmla="*/ 1547 w 2744"/>
                  <a:gd name="T65" fmla="*/ 166 h 1057"/>
                  <a:gd name="T66" fmla="*/ 1384 w 2744"/>
                  <a:gd name="T67" fmla="*/ 166 h 1057"/>
                  <a:gd name="T68" fmla="*/ 1098 w 2744"/>
                  <a:gd name="T69" fmla="*/ 218 h 1057"/>
                  <a:gd name="T70" fmla="*/ 885 w 2744"/>
                  <a:gd name="T71" fmla="*/ 301 h 1057"/>
                  <a:gd name="T72" fmla="*/ 761 w 2744"/>
                  <a:gd name="T73" fmla="*/ 415 h 1057"/>
                  <a:gd name="T74" fmla="*/ 748 w 2744"/>
                  <a:gd name="T75" fmla="*/ 487 h 1057"/>
                  <a:gd name="T76" fmla="*/ 798 w 2744"/>
                  <a:gd name="T77" fmla="*/ 591 h 1057"/>
                  <a:gd name="T78" fmla="*/ 0 w 2744"/>
                  <a:gd name="T79" fmla="*/ 715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4" h="1057">
                    <a:moveTo>
                      <a:pt x="0" y="715"/>
                    </a:moveTo>
                    <a:lnTo>
                      <a:pt x="100" y="788"/>
                    </a:lnTo>
                    <a:lnTo>
                      <a:pt x="224" y="850"/>
                    </a:lnTo>
                    <a:lnTo>
                      <a:pt x="224" y="850"/>
                    </a:lnTo>
                    <a:lnTo>
                      <a:pt x="436" y="943"/>
                    </a:lnTo>
                    <a:lnTo>
                      <a:pt x="698" y="1005"/>
                    </a:lnTo>
                    <a:lnTo>
                      <a:pt x="998" y="1047"/>
                    </a:lnTo>
                    <a:lnTo>
                      <a:pt x="1310" y="1057"/>
                    </a:lnTo>
                    <a:lnTo>
                      <a:pt x="1310" y="1057"/>
                    </a:lnTo>
                    <a:lnTo>
                      <a:pt x="1609" y="1047"/>
                    </a:lnTo>
                    <a:lnTo>
                      <a:pt x="1871" y="1016"/>
                    </a:lnTo>
                    <a:lnTo>
                      <a:pt x="2120" y="964"/>
                    </a:lnTo>
                    <a:lnTo>
                      <a:pt x="2332" y="891"/>
                    </a:lnTo>
                    <a:lnTo>
                      <a:pt x="2507" y="809"/>
                    </a:lnTo>
                    <a:lnTo>
                      <a:pt x="2632" y="705"/>
                    </a:lnTo>
                    <a:lnTo>
                      <a:pt x="2682" y="653"/>
                    </a:lnTo>
                    <a:lnTo>
                      <a:pt x="2719" y="601"/>
                    </a:lnTo>
                    <a:lnTo>
                      <a:pt x="2744" y="539"/>
                    </a:lnTo>
                    <a:lnTo>
                      <a:pt x="2744" y="487"/>
                    </a:lnTo>
                    <a:lnTo>
                      <a:pt x="2744" y="487"/>
                    </a:lnTo>
                    <a:lnTo>
                      <a:pt x="2719" y="384"/>
                    </a:lnTo>
                    <a:lnTo>
                      <a:pt x="2657" y="290"/>
                    </a:lnTo>
                    <a:lnTo>
                      <a:pt x="2545" y="207"/>
                    </a:lnTo>
                    <a:lnTo>
                      <a:pt x="2395" y="145"/>
                    </a:lnTo>
                    <a:lnTo>
                      <a:pt x="2220" y="83"/>
                    </a:lnTo>
                    <a:lnTo>
                      <a:pt x="2008" y="31"/>
                    </a:lnTo>
                    <a:lnTo>
                      <a:pt x="1784" y="10"/>
                    </a:lnTo>
                    <a:lnTo>
                      <a:pt x="1534" y="0"/>
                    </a:lnTo>
                    <a:lnTo>
                      <a:pt x="1534" y="0"/>
                    </a:lnTo>
                    <a:lnTo>
                      <a:pt x="1297" y="10"/>
                    </a:lnTo>
                    <a:lnTo>
                      <a:pt x="1073" y="31"/>
                    </a:lnTo>
                    <a:lnTo>
                      <a:pt x="861" y="83"/>
                    </a:lnTo>
                    <a:lnTo>
                      <a:pt x="686" y="145"/>
                    </a:lnTo>
                    <a:lnTo>
                      <a:pt x="536" y="207"/>
                    </a:lnTo>
                    <a:lnTo>
                      <a:pt x="424" y="290"/>
                    </a:lnTo>
                    <a:lnTo>
                      <a:pt x="349" y="384"/>
                    </a:lnTo>
                    <a:lnTo>
                      <a:pt x="324" y="487"/>
                    </a:lnTo>
                    <a:lnTo>
                      <a:pt x="324" y="487"/>
                    </a:lnTo>
                    <a:lnTo>
                      <a:pt x="349" y="570"/>
                    </a:lnTo>
                    <a:lnTo>
                      <a:pt x="411" y="653"/>
                    </a:lnTo>
                    <a:lnTo>
                      <a:pt x="411" y="653"/>
                    </a:lnTo>
                    <a:lnTo>
                      <a:pt x="486" y="705"/>
                    </a:lnTo>
                    <a:lnTo>
                      <a:pt x="574" y="757"/>
                    </a:lnTo>
                    <a:lnTo>
                      <a:pt x="574" y="757"/>
                    </a:lnTo>
                    <a:lnTo>
                      <a:pt x="736" y="809"/>
                    </a:lnTo>
                    <a:lnTo>
                      <a:pt x="910" y="850"/>
                    </a:lnTo>
                    <a:lnTo>
                      <a:pt x="1122" y="881"/>
                    </a:lnTo>
                    <a:lnTo>
                      <a:pt x="1335" y="891"/>
                    </a:lnTo>
                    <a:lnTo>
                      <a:pt x="1335" y="891"/>
                    </a:lnTo>
                    <a:lnTo>
                      <a:pt x="1547" y="881"/>
                    </a:lnTo>
                    <a:lnTo>
                      <a:pt x="1734" y="860"/>
                    </a:lnTo>
                    <a:lnTo>
                      <a:pt x="1908" y="819"/>
                    </a:lnTo>
                    <a:lnTo>
                      <a:pt x="2058" y="767"/>
                    </a:lnTo>
                    <a:lnTo>
                      <a:pt x="2183" y="715"/>
                    </a:lnTo>
                    <a:lnTo>
                      <a:pt x="2270" y="643"/>
                    </a:lnTo>
                    <a:lnTo>
                      <a:pt x="2332" y="570"/>
                    </a:lnTo>
                    <a:lnTo>
                      <a:pt x="2357" y="487"/>
                    </a:lnTo>
                    <a:lnTo>
                      <a:pt x="2357" y="487"/>
                    </a:lnTo>
                    <a:lnTo>
                      <a:pt x="2332" y="415"/>
                    </a:lnTo>
                    <a:lnTo>
                      <a:pt x="2295" y="363"/>
                    </a:lnTo>
                    <a:lnTo>
                      <a:pt x="2220" y="301"/>
                    </a:lnTo>
                    <a:lnTo>
                      <a:pt x="2120" y="259"/>
                    </a:lnTo>
                    <a:lnTo>
                      <a:pt x="1996" y="218"/>
                    </a:lnTo>
                    <a:lnTo>
                      <a:pt x="1858" y="187"/>
                    </a:lnTo>
                    <a:lnTo>
                      <a:pt x="1709" y="166"/>
                    </a:lnTo>
                    <a:lnTo>
                      <a:pt x="1547" y="166"/>
                    </a:lnTo>
                    <a:lnTo>
                      <a:pt x="1547" y="166"/>
                    </a:lnTo>
                    <a:lnTo>
                      <a:pt x="1384" y="166"/>
                    </a:lnTo>
                    <a:lnTo>
                      <a:pt x="1235" y="187"/>
                    </a:lnTo>
                    <a:lnTo>
                      <a:pt x="1098" y="218"/>
                    </a:lnTo>
                    <a:lnTo>
                      <a:pt x="973" y="259"/>
                    </a:lnTo>
                    <a:lnTo>
                      <a:pt x="885" y="301"/>
                    </a:lnTo>
                    <a:lnTo>
                      <a:pt x="811" y="363"/>
                    </a:lnTo>
                    <a:lnTo>
                      <a:pt x="761" y="415"/>
                    </a:lnTo>
                    <a:lnTo>
                      <a:pt x="748" y="487"/>
                    </a:lnTo>
                    <a:lnTo>
                      <a:pt x="748" y="487"/>
                    </a:lnTo>
                    <a:lnTo>
                      <a:pt x="761" y="539"/>
                    </a:lnTo>
                    <a:lnTo>
                      <a:pt x="798" y="591"/>
                    </a:lnTo>
                    <a:lnTo>
                      <a:pt x="798" y="591"/>
                    </a:lnTo>
                    <a:lnTo>
                      <a:pt x="0" y="71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49" name="Line 63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0" name="Line 63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1" name="Line 63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2" name="Line 63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3" name="Line 63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4" name="Line 63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5" name="Line 63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6" name="Line 63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7" name="Line 63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8" name="Line 63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9" name="Line 64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0" name="Line 64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1" name="Line 64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2" name="Line 64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3" name="Line 64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4" name="Line 64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5" name="Line 64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6" name="Line 64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7" name="Line 64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8" name="Line 64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9" name="Line 65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0" name="Line 65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1" name="Line 65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2" name="Line 65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3" name="Line 65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4" name="Line 65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5" name="Line 65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6" name="Line 65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7" name="Line 65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8" name="Line 65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9" name="Line 66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0" name="Line 66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1" name="Line 66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2" name="Line 66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3" name="Line 66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4" name="Line 66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5" name="Line 66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6" name="Line 66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7" name="Line 668"/>
              <p:cNvSpPr>
                <a:spLocks noChangeShapeType="1"/>
              </p:cNvSpPr>
              <p:nvPr/>
            </p:nvSpPr>
            <p:spPr bwMode="auto">
              <a:xfrm flipH="1" flipV="1">
                <a:off x="5085"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8" name="Line 669"/>
              <p:cNvSpPr>
                <a:spLocks noChangeShapeType="1"/>
              </p:cNvSpPr>
              <p:nvPr/>
            </p:nvSpPr>
            <p:spPr bwMode="auto">
              <a:xfrm>
                <a:off x="508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9" name="Line 670"/>
              <p:cNvSpPr>
                <a:spLocks noChangeShapeType="1"/>
              </p:cNvSpPr>
              <p:nvPr/>
            </p:nvSpPr>
            <p:spPr bwMode="auto">
              <a:xfrm flipH="1" flipV="1">
                <a:off x="5023" y="2394"/>
                <a:ext cx="6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0" name="Line 67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1" name="Line 67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2" name="Line 67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3" name="Line 674"/>
              <p:cNvSpPr>
                <a:spLocks noChangeShapeType="1"/>
              </p:cNvSpPr>
              <p:nvPr/>
            </p:nvSpPr>
            <p:spPr bwMode="auto">
              <a:xfrm flipH="1" flipV="1">
                <a:off x="4761"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4" name="Line 675"/>
              <p:cNvSpPr>
                <a:spLocks noChangeShapeType="1"/>
              </p:cNvSpPr>
              <p:nvPr/>
            </p:nvSpPr>
            <p:spPr bwMode="auto">
              <a:xfrm>
                <a:off x="4761"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5" name="Line 676"/>
              <p:cNvSpPr>
                <a:spLocks noChangeShapeType="1"/>
              </p:cNvSpPr>
              <p:nvPr/>
            </p:nvSpPr>
            <p:spPr bwMode="auto">
              <a:xfrm flipH="1" flipV="1">
                <a:off x="4586"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6" name="Line 67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7" name="Line 67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8" name="Line 67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9" name="Line 68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0" name="Line 68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1" name="Line 68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2" name="Line 68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3" name="Line 68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4" name="Line 68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5" name="Line 68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6" name="Line 68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7" name="Line 68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8" name="Line 68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9" name="Line 69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0" name="Line 69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1" name="Line 692"/>
              <p:cNvSpPr>
                <a:spLocks noChangeShapeType="1"/>
              </p:cNvSpPr>
              <p:nvPr/>
            </p:nvSpPr>
            <p:spPr bwMode="auto">
              <a:xfrm flipH="1">
                <a:off x="3052"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2" name="Line 693"/>
              <p:cNvSpPr>
                <a:spLocks noChangeShapeType="1"/>
              </p:cNvSpPr>
              <p:nvPr/>
            </p:nvSpPr>
            <p:spPr bwMode="auto">
              <a:xfrm>
                <a:off x="3052"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3" name="Line 694"/>
              <p:cNvSpPr>
                <a:spLocks noChangeShapeType="1"/>
              </p:cNvSpPr>
              <p:nvPr/>
            </p:nvSpPr>
            <p:spPr bwMode="auto">
              <a:xfrm flipH="1">
                <a:off x="2902"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4" name="Line 69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5" name="Line 69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6" name="Line 69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7" name="Line 69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8" name="Line 69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9" name="Line 70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0" name="Line 70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1" name="Line 70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2" name="Line 70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3" name="Line 70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4" name="Line 70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5" name="Line 70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6" name="Line 70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7" name="Line 70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8" name="Line 70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9" name="Line 71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0" name="Line 71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1" name="Line 71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2" name="Line 71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3" name="Line 71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4" name="Line 71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5" name="Line 71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6" name="Line 71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7" name="Line 71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8" name="Line 71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9" name="Line 72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0" name="Line 72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1" name="Line 72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2" name="Line 72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3" name="Line 72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4" name="Line 72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5" name="Line 72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6" name="Line 72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7" name="Line 72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8" name="Line 72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9" name="Line 73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0" name="Line 73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1" name="Line 73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2" name="Line 73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3" name="Line 73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4" name="Line 73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5" name="Line 73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6" name="Line 73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7" name="Line 73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8" name="Line 73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9" name="Line 74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0" name="Line 74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1" name="Line 74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2" name="Line 74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3" name="Line 74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4" name="Line 74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5" name="Line 74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6" name="Line 74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7" name="Line 74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8" name="Line 74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9" name="Line 75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0" name="Line 75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1" name="Line 75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2" name="Line 75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3" name="Line 75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4" name="Line 75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5" name="Line 75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6" name="Line 75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7" name="Line 758"/>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8" name="Line 759"/>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9" name="Line 760"/>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0" name="Line 761"/>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1" name="Line 762"/>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2" name="Line 76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3" name="Line 76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4" name="Line 76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5" name="Line 76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6" name="Line 76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7" name="Line 76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8" name="Line 76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9" name="Line 77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0" name="Line 77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1" name="Line 77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2" name="Line 77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3" name="Line 77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4" name="Line 77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5" name="Line 77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6" name="Line 77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7" name="Line 77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8" name="Line 77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9" name="Line 78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0" name="Line 78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1" name="Line 782"/>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2" name="Freeform 783"/>
              <p:cNvSpPr>
                <a:spLocks/>
              </p:cNvSpPr>
              <p:nvPr/>
            </p:nvSpPr>
            <p:spPr bwMode="auto">
              <a:xfrm>
                <a:off x="2777" y="2270"/>
                <a:ext cx="1946" cy="725"/>
              </a:xfrm>
              <a:custGeom>
                <a:avLst/>
                <a:gdLst>
                  <a:gd name="T0" fmla="*/ 0 w 1946"/>
                  <a:gd name="T1" fmla="*/ 487 h 725"/>
                  <a:gd name="T2" fmla="*/ 75 w 1946"/>
                  <a:gd name="T3" fmla="*/ 539 h 725"/>
                  <a:gd name="T4" fmla="*/ 163 w 1946"/>
                  <a:gd name="T5" fmla="*/ 591 h 725"/>
                  <a:gd name="T6" fmla="*/ 163 w 1946"/>
                  <a:gd name="T7" fmla="*/ 591 h 725"/>
                  <a:gd name="T8" fmla="*/ 325 w 1946"/>
                  <a:gd name="T9" fmla="*/ 643 h 725"/>
                  <a:gd name="T10" fmla="*/ 499 w 1946"/>
                  <a:gd name="T11" fmla="*/ 684 h 725"/>
                  <a:gd name="T12" fmla="*/ 711 w 1946"/>
                  <a:gd name="T13" fmla="*/ 715 h 725"/>
                  <a:gd name="T14" fmla="*/ 924 w 1946"/>
                  <a:gd name="T15" fmla="*/ 725 h 725"/>
                  <a:gd name="T16" fmla="*/ 924 w 1946"/>
                  <a:gd name="T17" fmla="*/ 725 h 725"/>
                  <a:gd name="T18" fmla="*/ 1136 w 1946"/>
                  <a:gd name="T19" fmla="*/ 715 h 725"/>
                  <a:gd name="T20" fmla="*/ 1323 w 1946"/>
                  <a:gd name="T21" fmla="*/ 694 h 725"/>
                  <a:gd name="T22" fmla="*/ 1497 w 1946"/>
                  <a:gd name="T23" fmla="*/ 653 h 725"/>
                  <a:gd name="T24" fmla="*/ 1647 w 1946"/>
                  <a:gd name="T25" fmla="*/ 601 h 725"/>
                  <a:gd name="T26" fmla="*/ 1772 w 1946"/>
                  <a:gd name="T27" fmla="*/ 549 h 725"/>
                  <a:gd name="T28" fmla="*/ 1859 w 1946"/>
                  <a:gd name="T29" fmla="*/ 477 h 725"/>
                  <a:gd name="T30" fmla="*/ 1921 w 1946"/>
                  <a:gd name="T31" fmla="*/ 404 h 725"/>
                  <a:gd name="T32" fmla="*/ 1946 w 1946"/>
                  <a:gd name="T33" fmla="*/ 321 h 725"/>
                  <a:gd name="T34" fmla="*/ 1946 w 1946"/>
                  <a:gd name="T35" fmla="*/ 321 h 725"/>
                  <a:gd name="T36" fmla="*/ 1921 w 1946"/>
                  <a:gd name="T37" fmla="*/ 249 h 725"/>
                  <a:gd name="T38" fmla="*/ 1884 w 1946"/>
                  <a:gd name="T39" fmla="*/ 197 h 725"/>
                  <a:gd name="T40" fmla="*/ 1809 w 1946"/>
                  <a:gd name="T41" fmla="*/ 135 h 725"/>
                  <a:gd name="T42" fmla="*/ 1709 w 1946"/>
                  <a:gd name="T43" fmla="*/ 93 h 725"/>
                  <a:gd name="T44" fmla="*/ 1585 w 1946"/>
                  <a:gd name="T45" fmla="*/ 52 h 725"/>
                  <a:gd name="T46" fmla="*/ 1447 w 1946"/>
                  <a:gd name="T47" fmla="*/ 21 h 725"/>
                  <a:gd name="T48" fmla="*/ 1298 w 1946"/>
                  <a:gd name="T49" fmla="*/ 0 h 725"/>
                  <a:gd name="T50" fmla="*/ 1136 w 1946"/>
                  <a:gd name="T51" fmla="*/ 0 h 725"/>
                  <a:gd name="T52" fmla="*/ 1136 w 1946"/>
                  <a:gd name="T53" fmla="*/ 0 h 725"/>
                  <a:gd name="T54" fmla="*/ 973 w 1946"/>
                  <a:gd name="T55" fmla="*/ 0 h 725"/>
                  <a:gd name="T56" fmla="*/ 824 w 1946"/>
                  <a:gd name="T57" fmla="*/ 21 h 725"/>
                  <a:gd name="T58" fmla="*/ 687 w 1946"/>
                  <a:gd name="T59" fmla="*/ 52 h 725"/>
                  <a:gd name="T60" fmla="*/ 562 w 1946"/>
                  <a:gd name="T61" fmla="*/ 93 h 725"/>
                  <a:gd name="T62" fmla="*/ 474 w 1946"/>
                  <a:gd name="T63" fmla="*/ 135 h 725"/>
                  <a:gd name="T64" fmla="*/ 400 w 1946"/>
                  <a:gd name="T65" fmla="*/ 197 h 725"/>
                  <a:gd name="T66" fmla="*/ 350 w 1946"/>
                  <a:gd name="T67" fmla="*/ 249 h 725"/>
                  <a:gd name="T68" fmla="*/ 337 w 1946"/>
                  <a:gd name="T69" fmla="*/ 321 h 725"/>
                  <a:gd name="T70" fmla="*/ 337 w 1946"/>
                  <a:gd name="T71" fmla="*/ 321 h 725"/>
                  <a:gd name="T72" fmla="*/ 350 w 1946"/>
                  <a:gd name="T73" fmla="*/ 373 h 725"/>
                  <a:gd name="T74" fmla="*/ 387 w 1946"/>
                  <a:gd name="T75" fmla="*/ 425 h 725"/>
                  <a:gd name="T76" fmla="*/ 387 w 1946"/>
                  <a:gd name="T77" fmla="*/ 425 h 725"/>
                  <a:gd name="T78" fmla="*/ 0 w 1946"/>
                  <a:gd name="T79" fmla="*/ 487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6" h="725">
                    <a:moveTo>
                      <a:pt x="0" y="487"/>
                    </a:moveTo>
                    <a:lnTo>
                      <a:pt x="75" y="539"/>
                    </a:lnTo>
                    <a:lnTo>
                      <a:pt x="163" y="591"/>
                    </a:lnTo>
                    <a:lnTo>
                      <a:pt x="163" y="591"/>
                    </a:lnTo>
                    <a:lnTo>
                      <a:pt x="325" y="643"/>
                    </a:lnTo>
                    <a:lnTo>
                      <a:pt x="499" y="684"/>
                    </a:lnTo>
                    <a:lnTo>
                      <a:pt x="711" y="715"/>
                    </a:lnTo>
                    <a:lnTo>
                      <a:pt x="924" y="725"/>
                    </a:lnTo>
                    <a:lnTo>
                      <a:pt x="924" y="725"/>
                    </a:lnTo>
                    <a:lnTo>
                      <a:pt x="1136" y="715"/>
                    </a:lnTo>
                    <a:lnTo>
                      <a:pt x="1323" y="694"/>
                    </a:lnTo>
                    <a:lnTo>
                      <a:pt x="1497" y="653"/>
                    </a:lnTo>
                    <a:lnTo>
                      <a:pt x="1647" y="601"/>
                    </a:lnTo>
                    <a:lnTo>
                      <a:pt x="1772" y="549"/>
                    </a:lnTo>
                    <a:lnTo>
                      <a:pt x="1859" y="477"/>
                    </a:lnTo>
                    <a:lnTo>
                      <a:pt x="1921" y="404"/>
                    </a:lnTo>
                    <a:lnTo>
                      <a:pt x="1946" y="321"/>
                    </a:lnTo>
                    <a:lnTo>
                      <a:pt x="1946" y="321"/>
                    </a:lnTo>
                    <a:lnTo>
                      <a:pt x="1921" y="249"/>
                    </a:lnTo>
                    <a:lnTo>
                      <a:pt x="1884" y="197"/>
                    </a:lnTo>
                    <a:lnTo>
                      <a:pt x="1809" y="135"/>
                    </a:lnTo>
                    <a:lnTo>
                      <a:pt x="1709" y="93"/>
                    </a:lnTo>
                    <a:lnTo>
                      <a:pt x="1585" y="52"/>
                    </a:lnTo>
                    <a:lnTo>
                      <a:pt x="1447" y="21"/>
                    </a:lnTo>
                    <a:lnTo>
                      <a:pt x="1298" y="0"/>
                    </a:lnTo>
                    <a:lnTo>
                      <a:pt x="1136" y="0"/>
                    </a:lnTo>
                    <a:lnTo>
                      <a:pt x="1136" y="0"/>
                    </a:lnTo>
                    <a:lnTo>
                      <a:pt x="973" y="0"/>
                    </a:lnTo>
                    <a:lnTo>
                      <a:pt x="824" y="21"/>
                    </a:lnTo>
                    <a:lnTo>
                      <a:pt x="687" y="52"/>
                    </a:lnTo>
                    <a:lnTo>
                      <a:pt x="562" y="93"/>
                    </a:lnTo>
                    <a:lnTo>
                      <a:pt x="474" y="135"/>
                    </a:lnTo>
                    <a:lnTo>
                      <a:pt x="400" y="197"/>
                    </a:lnTo>
                    <a:lnTo>
                      <a:pt x="350" y="249"/>
                    </a:lnTo>
                    <a:lnTo>
                      <a:pt x="337" y="321"/>
                    </a:lnTo>
                    <a:lnTo>
                      <a:pt x="337" y="321"/>
                    </a:lnTo>
                    <a:lnTo>
                      <a:pt x="350" y="373"/>
                    </a:lnTo>
                    <a:lnTo>
                      <a:pt x="387" y="425"/>
                    </a:lnTo>
                    <a:lnTo>
                      <a:pt x="387" y="425"/>
                    </a:lnTo>
                    <a:lnTo>
                      <a:pt x="0" y="48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403" name="Line 784"/>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4" name="Line 785"/>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5" name="Line 786"/>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6" name="Line 787"/>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7" name="Line 78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8" name="Line 78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9" name="Line 790"/>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0" name="Line 791"/>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1" name="Line 792"/>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2" name="Line 793"/>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3" name="Line 794"/>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4" name="Line 795"/>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5" name="Line 796"/>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6" name="Line 797"/>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7" name="Line 79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8" name="Line 79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9" name="Line 800"/>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0" name="Line 801"/>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1" name="Line 802"/>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2" name="Line 803"/>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3" name="Line 804"/>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4" name="Line 805"/>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5" name="Line 806"/>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6" name="Line 807"/>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sp>
          <p:nvSpPr>
            <p:cNvPr id="10" name="Line 80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1" name="Line 81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 name="Line 81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 name="Line 81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 name="Line 81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 name="Line 81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 name="Line 81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 name="Line 81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 name="Line 81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 name="Line 81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 name="Line 81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 name="Line 82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 name="Line 82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 name="Line 82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 name="Line 82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 name="Line 82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 name="Line 82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 name="Line 82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 name="Line 82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 name="Line 82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 name="Line 82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 name="Line 83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2" name="Line 83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3" name="Line 83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4" name="Line 833"/>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6" name="Line 834"/>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7" name="Line 835"/>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8" name="Line 836"/>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9" name="Line 837"/>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0" name="Line 838"/>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1" name="Line 839"/>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2" name="Line 840"/>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3" name="Line 841"/>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4" name="Line 842"/>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5" name="Line 843"/>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6" name="Line 844"/>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7" name="Line 845"/>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8" name="Line 846"/>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9" name="Line 847"/>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0" name="Line 848"/>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1" name="Line 849"/>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2" name="Line 850"/>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3" name="Line 851"/>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4" name="Line 852"/>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5" name="Line 85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6" name="Line 85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7" name="Line 855"/>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8" name="Line 856"/>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9" name="Line 857"/>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0" name="Freeform 858"/>
            <p:cNvSpPr>
              <a:spLocks/>
            </p:cNvSpPr>
            <p:nvPr/>
          </p:nvSpPr>
          <p:spPr bwMode="auto">
            <a:xfrm>
              <a:off x="1655" y="2519"/>
              <a:ext cx="50" cy="72"/>
            </a:xfrm>
            <a:custGeom>
              <a:avLst/>
              <a:gdLst>
                <a:gd name="T0" fmla="*/ 37 w 50"/>
                <a:gd name="T1" fmla="*/ 0 h 72"/>
                <a:gd name="T2" fmla="*/ 37 w 50"/>
                <a:gd name="T3" fmla="*/ 10 h 72"/>
                <a:gd name="T4" fmla="*/ 37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0 w 50"/>
                <a:gd name="T29" fmla="*/ 51 h 72"/>
                <a:gd name="T30" fmla="*/ 12 w 50"/>
                <a:gd name="T31" fmla="*/ 31 h 72"/>
                <a:gd name="T32" fmla="*/ 25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10"/>
                  </a:lnTo>
                  <a:lnTo>
                    <a:pt x="37"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0" y="51"/>
                  </a:lnTo>
                  <a:lnTo>
                    <a:pt x="12" y="31"/>
                  </a:lnTo>
                  <a:lnTo>
                    <a:pt x="25"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28701" name="Line 859"/>
            <p:cNvSpPr>
              <a:spLocks noChangeShapeType="1"/>
            </p:cNvSpPr>
            <p:nvPr/>
          </p:nvSpPr>
          <p:spPr bwMode="auto">
            <a:xfrm>
              <a:off x="1680" y="2570"/>
              <a:ext cx="1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2" name="Line 860"/>
            <p:cNvSpPr>
              <a:spLocks noChangeShapeType="1"/>
            </p:cNvSpPr>
            <p:nvPr/>
          </p:nvSpPr>
          <p:spPr bwMode="auto">
            <a:xfrm>
              <a:off x="1692"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3" name="Line 861"/>
            <p:cNvSpPr>
              <a:spLocks noChangeShapeType="1"/>
            </p:cNvSpPr>
            <p:nvPr/>
          </p:nvSpPr>
          <p:spPr bwMode="auto">
            <a:xfrm>
              <a:off x="1692" y="2664"/>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6" name="Line 862"/>
            <p:cNvSpPr>
              <a:spLocks noChangeShapeType="1"/>
            </p:cNvSpPr>
            <p:nvPr/>
          </p:nvSpPr>
          <p:spPr bwMode="auto">
            <a:xfrm>
              <a:off x="1717"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7" name="Line 863"/>
            <p:cNvSpPr>
              <a:spLocks noChangeShapeType="1"/>
            </p:cNvSpPr>
            <p:nvPr/>
          </p:nvSpPr>
          <p:spPr bwMode="auto">
            <a:xfrm>
              <a:off x="1717" y="2747"/>
              <a:ext cx="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0" name="Line 864"/>
            <p:cNvSpPr>
              <a:spLocks noChangeShapeType="1"/>
            </p:cNvSpPr>
            <p:nvPr/>
          </p:nvSpPr>
          <p:spPr bwMode="auto">
            <a:xfrm>
              <a:off x="1767"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1" name="Line 865"/>
            <p:cNvSpPr>
              <a:spLocks noChangeShapeType="1"/>
            </p:cNvSpPr>
            <p:nvPr/>
          </p:nvSpPr>
          <p:spPr bwMode="auto">
            <a:xfrm>
              <a:off x="1767" y="2809"/>
              <a:ext cx="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2" name="Freeform 866"/>
            <p:cNvSpPr>
              <a:spLocks/>
            </p:cNvSpPr>
            <p:nvPr/>
          </p:nvSpPr>
          <p:spPr bwMode="auto">
            <a:xfrm>
              <a:off x="2104" y="2519"/>
              <a:ext cx="50" cy="72"/>
            </a:xfrm>
            <a:custGeom>
              <a:avLst/>
              <a:gdLst>
                <a:gd name="T0" fmla="*/ 37 w 50"/>
                <a:gd name="T1" fmla="*/ 0 h 72"/>
                <a:gd name="T2" fmla="*/ 37 w 50"/>
                <a:gd name="T3" fmla="*/ 20 h 72"/>
                <a:gd name="T4" fmla="*/ 50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12 w 50"/>
                <a:gd name="T29" fmla="*/ 51 h 72"/>
                <a:gd name="T30" fmla="*/ 25 w 50"/>
                <a:gd name="T31" fmla="*/ 31 h 72"/>
                <a:gd name="T32" fmla="*/ 37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20"/>
                  </a:lnTo>
                  <a:lnTo>
                    <a:pt x="50"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12" y="51"/>
                  </a:lnTo>
                  <a:lnTo>
                    <a:pt x="25" y="31"/>
                  </a:lnTo>
                  <a:lnTo>
                    <a:pt x="37"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83" name="Line 867"/>
            <p:cNvSpPr>
              <a:spLocks noChangeShapeType="1"/>
            </p:cNvSpPr>
            <p:nvPr/>
          </p:nvSpPr>
          <p:spPr bwMode="auto">
            <a:xfrm>
              <a:off x="2129" y="2570"/>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4" name="Line 868"/>
            <p:cNvSpPr>
              <a:spLocks noChangeShapeType="1"/>
            </p:cNvSpPr>
            <p:nvPr/>
          </p:nvSpPr>
          <p:spPr bwMode="auto">
            <a:xfrm>
              <a:off x="2129"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5" name="Line 869"/>
            <p:cNvSpPr>
              <a:spLocks noChangeShapeType="1"/>
            </p:cNvSpPr>
            <p:nvPr/>
          </p:nvSpPr>
          <p:spPr bwMode="auto">
            <a:xfrm>
              <a:off x="2129"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6" name="Line 870"/>
            <p:cNvSpPr>
              <a:spLocks noChangeShapeType="1"/>
            </p:cNvSpPr>
            <p:nvPr/>
          </p:nvSpPr>
          <p:spPr bwMode="auto">
            <a:xfrm>
              <a:off x="2154"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7" name="Line 871"/>
            <p:cNvSpPr>
              <a:spLocks noChangeShapeType="1"/>
            </p:cNvSpPr>
            <p:nvPr/>
          </p:nvSpPr>
          <p:spPr bwMode="auto">
            <a:xfrm>
              <a:off x="2154" y="2705"/>
              <a:ext cx="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8" name="Line 872"/>
            <p:cNvSpPr>
              <a:spLocks noChangeShapeType="1"/>
            </p:cNvSpPr>
            <p:nvPr/>
          </p:nvSpPr>
          <p:spPr bwMode="auto">
            <a:xfrm>
              <a:off x="2179"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9" name="Line 873"/>
            <p:cNvSpPr>
              <a:spLocks noChangeShapeType="1"/>
            </p:cNvSpPr>
            <p:nvPr/>
          </p:nvSpPr>
          <p:spPr bwMode="auto">
            <a:xfrm>
              <a:off x="2179" y="2757"/>
              <a:ext cx="3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0" name="Freeform 874"/>
            <p:cNvSpPr>
              <a:spLocks/>
            </p:cNvSpPr>
            <p:nvPr/>
          </p:nvSpPr>
          <p:spPr bwMode="auto">
            <a:xfrm>
              <a:off x="2565" y="2508"/>
              <a:ext cx="38" cy="73"/>
            </a:xfrm>
            <a:custGeom>
              <a:avLst/>
              <a:gdLst>
                <a:gd name="T0" fmla="*/ 25 w 38"/>
                <a:gd name="T1" fmla="*/ 0 h 73"/>
                <a:gd name="T2" fmla="*/ 25 w 38"/>
                <a:gd name="T3" fmla="*/ 21 h 73"/>
                <a:gd name="T4" fmla="*/ 38 w 38"/>
                <a:gd name="T5" fmla="*/ 42 h 73"/>
                <a:gd name="T6" fmla="*/ 38 w 38"/>
                <a:gd name="T7" fmla="*/ 62 h 73"/>
                <a:gd name="T8" fmla="*/ 38 w 38"/>
                <a:gd name="T9" fmla="*/ 73 h 73"/>
                <a:gd name="T10" fmla="*/ 38 w 38"/>
                <a:gd name="T11" fmla="*/ 73 h 73"/>
                <a:gd name="T12" fmla="*/ 38 w 38"/>
                <a:gd name="T13" fmla="*/ 73 h 73"/>
                <a:gd name="T14" fmla="*/ 38 w 38"/>
                <a:gd name="T15" fmla="*/ 73 h 73"/>
                <a:gd name="T16" fmla="*/ 13 w 38"/>
                <a:gd name="T17" fmla="*/ 62 h 73"/>
                <a:gd name="T18" fmla="*/ 13 w 38"/>
                <a:gd name="T19" fmla="*/ 62 h 73"/>
                <a:gd name="T20" fmla="*/ 0 w 38"/>
                <a:gd name="T21" fmla="*/ 73 h 73"/>
                <a:gd name="T22" fmla="*/ 0 w 38"/>
                <a:gd name="T23" fmla="*/ 73 h 73"/>
                <a:gd name="T24" fmla="*/ 0 w 38"/>
                <a:gd name="T25" fmla="*/ 73 h 73"/>
                <a:gd name="T26" fmla="*/ 0 w 38"/>
                <a:gd name="T27" fmla="*/ 73 h 73"/>
                <a:gd name="T28" fmla="*/ 0 w 38"/>
                <a:gd name="T29" fmla="*/ 62 h 73"/>
                <a:gd name="T30" fmla="*/ 13 w 38"/>
                <a:gd name="T31" fmla="*/ 42 h 73"/>
                <a:gd name="T32" fmla="*/ 13 w 38"/>
                <a:gd name="T33" fmla="*/ 21 h 73"/>
                <a:gd name="T34" fmla="*/ 25 w 38"/>
                <a:gd name="T3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3">
                  <a:moveTo>
                    <a:pt x="25" y="0"/>
                  </a:moveTo>
                  <a:lnTo>
                    <a:pt x="25" y="21"/>
                  </a:lnTo>
                  <a:lnTo>
                    <a:pt x="38" y="42"/>
                  </a:lnTo>
                  <a:lnTo>
                    <a:pt x="38" y="62"/>
                  </a:lnTo>
                  <a:lnTo>
                    <a:pt x="38" y="73"/>
                  </a:lnTo>
                  <a:lnTo>
                    <a:pt x="38" y="73"/>
                  </a:lnTo>
                  <a:lnTo>
                    <a:pt x="38" y="73"/>
                  </a:lnTo>
                  <a:lnTo>
                    <a:pt x="38" y="73"/>
                  </a:lnTo>
                  <a:lnTo>
                    <a:pt x="13" y="62"/>
                  </a:lnTo>
                  <a:lnTo>
                    <a:pt x="13" y="62"/>
                  </a:lnTo>
                  <a:lnTo>
                    <a:pt x="0" y="73"/>
                  </a:lnTo>
                  <a:lnTo>
                    <a:pt x="0" y="73"/>
                  </a:lnTo>
                  <a:lnTo>
                    <a:pt x="0" y="73"/>
                  </a:lnTo>
                  <a:lnTo>
                    <a:pt x="0" y="73"/>
                  </a:lnTo>
                  <a:lnTo>
                    <a:pt x="0" y="62"/>
                  </a:lnTo>
                  <a:lnTo>
                    <a:pt x="13" y="42"/>
                  </a:lnTo>
                  <a:lnTo>
                    <a:pt x="13" y="21"/>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1" name="Line 875"/>
            <p:cNvSpPr>
              <a:spLocks noChangeShapeType="1"/>
            </p:cNvSpPr>
            <p:nvPr/>
          </p:nvSpPr>
          <p:spPr bwMode="auto">
            <a:xfrm>
              <a:off x="2590" y="2560"/>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2" name="Line 876"/>
            <p:cNvSpPr>
              <a:spLocks noChangeShapeType="1"/>
            </p:cNvSpPr>
            <p:nvPr/>
          </p:nvSpPr>
          <p:spPr bwMode="auto">
            <a:xfrm>
              <a:off x="2603"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3" name="Line 877"/>
            <p:cNvSpPr>
              <a:spLocks noChangeShapeType="1"/>
            </p:cNvSpPr>
            <p:nvPr/>
          </p:nvSpPr>
          <p:spPr bwMode="auto">
            <a:xfrm>
              <a:off x="2603" y="2643"/>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4" name="Freeform 878"/>
            <p:cNvSpPr>
              <a:spLocks/>
            </p:cNvSpPr>
            <p:nvPr/>
          </p:nvSpPr>
          <p:spPr bwMode="auto">
            <a:xfrm>
              <a:off x="3326" y="2581"/>
              <a:ext cx="562" cy="1264"/>
            </a:xfrm>
            <a:custGeom>
              <a:avLst/>
              <a:gdLst>
                <a:gd name="T0" fmla="*/ 25 w 562"/>
                <a:gd name="T1" fmla="*/ 1264 h 1264"/>
                <a:gd name="T2" fmla="*/ 0 w 562"/>
                <a:gd name="T3" fmla="*/ 1254 h 1264"/>
                <a:gd name="T4" fmla="*/ 537 w 562"/>
                <a:gd name="T5" fmla="*/ 0 h 1264"/>
                <a:gd name="T6" fmla="*/ 562 w 562"/>
                <a:gd name="T7" fmla="*/ 10 h 1264"/>
                <a:gd name="T8" fmla="*/ 25 w 562"/>
                <a:gd name="T9" fmla="*/ 1264 h 1264"/>
              </a:gdLst>
              <a:ahLst/>
              <a:cxnLst>
                <a:cxn ang="0">
                  <a:pos x="T0" y="T1"/>
                </a:cxn>
                <a:cxn ang="0">
                  <a:pos x="T2" y="T3"/>
                </a:cxn>
                <a:cxn ang="0">
                  <a:pos x="T4" y="T5"/>
                </a:cxn>
                <a:cxn ang="0">
                  <a:pos x="T6" y="T7"/>
                </a:cxn>
                <a:cxn ang="0">
                  <a:pos x="T8" y="T9"/>
                </a:cxn>
              </a:cxnLst>
              <a:rect l="0" t="0" r="r" b="b"/>
              <a:pathLst>
                <a:path w="562" h="1264">
                  <a:moveTo>
                    <a:pt x="25" y="1264"/>
                  </a:moveTo>
                  <a:lnTo>
                    <a:pt x="0" y="1254"/>
                  </a:lnTo>
                  <a:lnTo>
                    <a:pt x="537" y="0"/>
                  </a:lnTo>
                  <a:lnTo>
                    <a:pt x="562" y="10"/>
                  </a:lnTo>
                  <a:lnTo>
                    <a:pt x="25" y="12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5" name="Freeform 879"/>
            <p:cNvSpPr>
              <a:spLocks/>
            </p:cNvSpPr>
            <p:nvPr/>
          </p:nvSpPr>
          <p:spPr bwMode="auto">
            <a:xfrm>
              <a:off x="3863" y="2570"/>
              <a:ext cx="1771" cy="653"/>
            </a:xfrm>
            <a:custGeom>
              <a:avLst/>
              <a:gdLst>
                <a:gd name="T0" fmla="*/ 1771 w 1771"/>
                <a:gd name="T1" fmla="*/ 643 h 653"/>
                <a:gd name="T2" fmla="*/ 1759 w 1771"/>
                <a:gd name="T3" fmla="*/ 653 h 653"/>
                <a:gd name="T4" fmla="*/ 0 w 1771"/>
                <a:gd name="T5" fmla="*/ 21 h 653"/>
                <a:gd name="T6" fmla="*/ 12 w 1771"/>
                <a:gd name="T7" fmla="*/ 0 h 653"/>
                <a:gd name="T8" fmla="*/ 1771 w 1771"/>
                <a:gd name="T9" fmla="*/ 643 h 653"/>
              </a:gdLst>
              <a:ahLst/>
              <a:cxnLst>
                <a:cxn ang="0">
                  <a:pos x="T0" y="T1"/>
                </a:cxn>
                <a:cxn ang="0">
                  <a:pos x="T2" y="T3"/>
                </a:cxn>
                <a:cxn ang="0">
                  <a:pos x="T4" y="T5"/>
                </a:cxn>
                <a:cxn ang="0">
                  <a:pos x="T6" y="T7"/>
                </a:cxn>
                <a:cxn ang="0">
                  <a:pos x="T8" y="T9"/>
                </a:cxn>
              </a:cxnLst>
              <a:rect l="0" t="0" r="r" b="b"/>
              <a:pathLst>
                <a:path w="1771" h="653">
                  <a:moveTo>
                    <a:pt x="1771" y="643"/>
                  </a:moveTo>
                  <a:lnTo>
                    <a:pt x="1759" y="653"/>
                  </a:lnTo>
                  <a:lnTo>
                    <a:pt x="0" y="21"/>
                  </a:lnTo>
                  <a:lnTo>
                    <a:pt x="12" y="0"/>
                  </a:lnTo>
                  <a:lnTo>
                    <a:pt x="1771"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6" name="Freeform 880"/>
            <p:cNvSpPr>
              <a:spLocks/>
            </p:cNvSpPr>
            <p:nvPr/>
          </p:nvSpPr>
          <p:spPr bwMode="auto">
            <a:xfrm>
              <a:off x="1131" y="2570"/>
              <a:ext cx="2719" cy="457"/>
            </a:xfrm>
            <a:custGeom>
              <a:avLst/>
              <a:gdLst>
                <a:gd name="T0" fmla="*/ 2719 w 2719"/>
                <a:gd name="T1" fmla="*/ 0 h 457"/>
                <a:gd name="T2" fmla="*/ 2719 w 2719"/>
                <a:gd name="T3" fmla="*/ 21 h 457"/>
                <a:gd name="T4" fmla="*/ 12 w 2719"/>
                <a:gd name="T5" fmla="*/ 457 h 457"/>
                <a:gd name="T6" fmla="*/ 0 w 2719"/>
                <a:gd name="T7" fmla="*/ 436 h 457"/>
                <a:gd name="T8" fmla="*/ 2719 w 2719"/>
                <a:gd name="T9" fmla="*/ 0 h 457"/>
              </a:gdLst>
              <a:ahLst/>
              <a:cxnLst>
                <a:cxn ang="0">
                  <a:pos x="T0" y="T1"/>
                </a:cxn>
                <a:cxn ang="0">
                  <a:pos x="T2" y="T3"/>
                </a:cxn>
                <a:cxn ang="0">
                  <a:pos x="T4" y="T5"/>
                </a:cxn>
                <a:cxn ang="0">
                  <a:pos x="T6" y="T7"/>
                </a:cxn>
                <a:cxn ang="0">
                  <a:pos x="T8" y="T9"/>
                </a:cxn>
              </a:cxnLst>
              <a:rect l="0" t="0" r="r" b="b"/>
              <a:pathLst>
                <a:path w="2719" h="457">
                  <a:moveTo>
                    <a:pt x="2719" y="0"/>
                  </a:moveTo>
                  <a:lnTo>
                    <a:pt x="2719" y="21"/>
                  </a:lnTo>
                  <a:lnTo>
                    <a:pt x="12" y="457"/>
                  </a:lnTo>
                  <a:lnTo>
                    <a:pt x="0" y="436"/>
                  </a:lnTo>
                  <a:lnTo>
                    <a:pt x="27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7" name="Freeform 881"/>
            <p:cNvSpPr>
              <a:spLocks/>
            </p:cNvSpPr>
            <p:nvPr/>
          </p:nvSpPr>
          <p:spPr bwMode="auto">
            <a:xfrm>
              <a:off x="2927" y="1689"/>
              <a:ext cx="936" cy="892"/>
            </a:xfrm>
            <a:custGeom>
              <a:avLst/>
              <a:gdLst>
                <a:gd name="T0" fmla="*/ 936 w 936"/>
                <a:gd name="T1" fmla="*/ 881 h 892"/>
                <a:gd name="T2" fmla="*/ 911 w 936"/>
                <a:gd name="T3" fmla="*/ 892 h 892"/>
                <a:gd name="T4" fmla="*/ 0 w 936"/>
                <a:gd name="T5" fmla="*/ 11 h 892"/>
                <a:gd name="T6" fmla="*/ 25 w 936"/>
                <a:gd name="T7" fmla="*/ 0 h 892"/>
                <a:gd name="T8" fmla="*/ 936 w 936"/>
                <a:gd name="T9" fmla="*/ 881 h 892"/>
              </a:gdLst>
              <a:ahLst/>
              <a:cxnLst>
                <a:cxn ang="0">
                  <a:pos x="T0" y="T1"/>
                </a:cxn>
                <a:cxn ang="0">
                  <a:pos x="T2" y="T3"/>
                </a:cxn>
                <a:cxn ang="0">
                  <a:pos x="T4" y="T5"/>
                </a:cxn>
                <a:cxn ang="0">
                  <a:pos x="T6" y="T7"/>
                </a:cxn>
                <a:cxn ang="0">
                  <a:pos x="T8" y="T9"/>
                </a:cxn>
              </a:cxnLst>
              <a:rect l="0" t="0" r="r" b="b"/>
              <a:pathLst>
                <a:path w="936" h="892">
                  <a:moveTo>
                    <a:pt x="936" y="881"/>
                  </a:moveTo>
                  <a:lnTo>
                    <a:pt x="911" y="892"/>
                  </a:lnTo>
                  <a:lnTo>
                    <a:pt x="0" y="11"/>
                  </a:lnTo>
                  <a:lnTo>
                    <a:pt x="25" y="0"/>
                  </a:lnTo>
                  <a:lnTo>
                    <a:pt x="936" y="8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8" name="Freeform 882"/>
            <p:cNvSpPr>
              <a:spLocks/>
            </p:cNvSpPr>
            <p:nvPr/>
          </p:nvSpPr>
          <p:spPr bwMode="auto">
            <a:xfrm>
              <a:off x="3850" y="1762"/>
              <a:ext cx="1123" cy="840"/>
            </a:xfrm>
            <a:custGeom>
              <a:avLst/>
              <a:gdLst>
                <a:gd name="T0" fmla="*/ 25 w 1123"/>
                <a:gd name="T1" fmla="*/ 840 h 840"/>
                <a:gd name="T2" fmla="*/ 0 w 1123"/>
                <a:gd name="T3" fmla="*/ 829 h 840"/>
                <a:gd name="T4" fmla="*/ 1110 w 1123"/>
                <a:gd name="T5" fmla="*/ 0 h 840"/>
                <a:gd name="T6" fmla="*/ 1123 w 1123"/>
                <a:gd name="T7" fmla="*/ 10 h 840"/>
                <a:gd name="T8" fmla="*/ 25 w 1123"/>
                <a:gd name="T9" fmla="*/ 840 h 840"/>
              </a:gdLst>
              <a:ahLst/>
              <a:cxnLst>
                <a:cxn ang="0">
                  <a:pos x="T0" y="T1"/>
                </a:cxn>
                <a:cxn ang="0">
                  <a:pos x="T2" y="T3"/>
                </a:cxn>
                <a:cxn ang="0">
                  <a:pos x="T4" y="T5"/>
                </a:cxn>
                <a:cxn ang="0">
                  <a:pos x="T6" y="T7"/>
                </a:cxn>
                <a:cxn ang="0">
                  <a:pos x="T8" y="T9"/>
                </a:cxn>
              </a:cxnLst>
              <a:rect l="0" t="0" r="r" b="b"/>
              <a:pathLst>
                <a:path w="1123" h="840">
                  <a:moveTo>
                    <a:pt x="25" y="840"/>
                  </a:moveTo>
                  <a:lnTo>
                    <a:pt x="0" y="829"/>
                  </a:lnTo>
                  <a:lnTo>
                    <a:pt x="1110" y="0"/>
                  </a:lnTo>
                  <a:lnTo>
                    <a:pt x="1123" y="10"/>
                  </a:lnTo>
                  <a:lnTo>
                    <a:pt x="25" y="8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9" name="Rectangle 883"/>
            <p:cNvSpPr>
              <a:spLocks noChangeArrowheads="1"/>
            </p:cNvSpPr>
            <p:nvPr/>
          </p:nvSpPr>
          <p:spPr bwMode="auto">
            <a:xfrm>
              <a:off x="1068" y="1793"/>
              <a:ext cx="133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communication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0" name="Rectangle 884"/>
            <p:cNvSpPr>
              <a:spLocks noChangeArrowheads="1"/>
            </p:cNvSpPr>
            <p:nvPr/>
          </p:nvSpPr>
          <p:spPr bwMode="auto">
            <a:xfrm>
              <a:off x="3401" y="922"/>
              <a:ext cx="81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planning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2" name="Rectangle 886"/>
            <p:cNvSpPr>
              <a:spLocks noChangeArrowheads="1"/>
            </p:cNvSpPr>
            <p:nvPr/>
          </p:nvSpPr>
          <p:spPr bwMode="auto">
            <a:xfrm>
              <a:off x="4299" y="3534"/>
              <a:ext cx="108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construction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3" name="Rectangle 887"/>
            <p:cNvSpPr>
              <a:spLocks noChangeArrowheads="1"/>
            </p:cNvSpPr>
            <p:nvPr/>
          </p:nvSpPr>
          <p:spPr bwMode="auto">
            <a:xfrm>
              <a:off x="1630" y="3420"/>
              <a:ext cx="107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deployment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4" name="Rectangle 888"/>
            <p:cNvSpPr>
              <a:spLocks noChangeArrowheads="1"/>
            </p:cNvSpPr>
            <p:nvPr/>
          </p:nvSpPr>
          <p:spPr bwMode="auto">
            <a:xfrm>
              <a:off x="1630" y="3617"/>
              <a:ext cx="23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5" name="Rectangle 889"/>
            <p:cNvSpPr>
              <a:spLocks noChangeArrowheads="1"/>
            </p:cNvSpPr>
            <p:nvPr/>
          </p:nvSpPr>
          <p:spPr bwMode="auto">
            <a:xfrm>
              <a:off x="1804" y="3628"/>
              <a:ext cx="61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delivery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6" name="Rectangle 890"/>
            <p:cNvSpPr>
              <a:spLocks noChangeArrowheads="1"/>
            </p:cNvSpPr>
            <p:nvPr/>
          </p:nvSpPr>
          <p:spPr bwMode="auto">
            <a:xfrm>
              <a:off x="1630" y="3804"/>
              <a:ext cx="8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    feedback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7" name="Rectangle 891"/>
            <p:cNvSpPr>
              <a:spLocks noChangeArrowheads="1"/>
            </p:cNvSpPr>
            <p:nvPr/>
          </p:nvSpPr>
          <p:spPr bwMode="auto">
            <a:xfrm>
              <a:off x="3139" y="2685"/>
              <a:ext cx="34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a:ln>
                    <a:noFill/>
                  </a:ln>
                  <a:solidFill>
                    <a:srgbClr val="000000"/>
                  </a:solidFill>
                  <a:effectLst/>
                  <a:latin typeface="Geneva" charset="0"/>
                </a:rPr>
                <a:t>start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8" name="Freeform 892"/>
            <p:cNvSpPr>
              <a:spLocks/>
            </p:cNvSpPr>
            <p:nvPr/>
          </p:nvSpPr>
          <p:spPr bwMode="auto">
            <a:xfrm>
              <a:off x="3002" y="2498"/>
              <a:ext cx="37" cy="52"/>
            </a:xfrm>
            <a:custGeom>
              <a:avLst/>
              <a:gdLst>
                <a:gd name="T0" fmla="*/ 12 w 37"/>
                <a:gd name="T1" fmla="*/ 0 h 52"/>
                <a:gd name="T2" fmla="*/ 25 w 37"/>
                <a:gd name="T3" fmla="*/ 10 h 52"/>
                <a:gd name="T4" fmla="*/ 25 w 37"/>
                <a:gd name="T5" fmla="*/ 31 h 52"/>
                <a:gd name="T6" fmla="*/ 25 w 37"/>
                <a:gd name="T7" fmla="*/ 52 h 52"/>
                <a:gd name="T8" fmla="*/ 37 w 37"/>
                <a:gd name="T9" fmla="*/ 52 h 52"/>
                <a:gd name="T10" fmla="*/ 37 w 37"/>
                <a:gd name="T11" fmla="*/ 52 h 52"/>
                <a:gd name="T12" fmla="*/ 37 w 37"/>
                <a:gd name="T13" fmla="*/ 52 h 52"/>
                <a:gd name="T14" fmla="*/ 37 w 37"/>
                <a:gd name="T15" fmla="*/ 52 h 52"/>
                <a:gd name="T16" fmla="*/ 12 w 37"/>
                <a:gd name="T17" fmla="*/ 52 h 52"/>
                <a:gd name="T18" fmla="*/ 12 w 37"/>
                <a:gd name="T19" fmla="*/ 52 h 52"/>
                <a:gd name="T20" fmla="*/ 0 w 37"/>
                <a:gd name="T21" fmla="*/ 52 h 52"/>
                <a:gd name="T22" fmla="*/ 0 w 37"/>
                <a:gd name="T23" fmla="*/ 52 h 52"/>
                <a:gd name="T24" fmla="*/ 0 w 37"/>
                <a:gd name="T25" fmla="*/ 52 h 52"/>
                <a:gd name="T26" fmla="*/ 0 w 37"/>
                <a:gd name="T27" fmla="*/ 52 h 52"/>
                <a:gd name="T28" fmla="*/ 0 w 37"/>
                <a:gd name="T29" fmla="*/ 52 h 52"/>
                <a:gd name="T30" fmla="*/ 0 w 37"/>
                <a:gd name="T31" fmla="*/ 31 h 52"/>
                <a:gd name="T32" fmla="*/ 12 w 37"/>
                <a:gd name="T33" fmla="*/ 10 h 52"/>
                <a:gd name="T34" fmla="*/ 12 w 37"/>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2">
                  <a:moveTo>
                    <a:pt x="12" y="0"/>
                  </a:moveTo>
                  <a:lnTo>
                    <a:pt x="25" y="10"/>
                  </a:lnTo>
                  <a:lnTo>
                    <a:pt x="25" y="31"/>
                  </a:lnTo>
                  <a:lnTo>
                    <a:pt x="25" y="52"/>
                  </a:lnTo>
                  <a:lnTo>
                    <a:pt x="37" y="52"/>
                  </a:lnTo>
                  <a:lnTo>
                    <a:pt x="37" y="52"/>
                  </a:lnTo>
                  <a:lnTo>
                    <a:pt x="37" y="52"/>
                  </a:lnTo>
                  <a:lnTo>
                    <a:pt x="37" y="52"/>
                  </a:lnTo>
                  <a:lnTo>
                    <a:pt x="12" y="52"/>
                  </a:lnTo>
                  <a:lnTo>
                    <a:pt x="12" y="52"/>
                  </a:lnTo>
                  <a:lnTo>
                    <a:pt x="0" y="52"/>
                  </a:lnTo>
                  <a:lnTo>
                    <a:pt x="0" y="52"/>
                  </a:lnTo>
                  <a:lnTo>
                    <a:pt x="0" y="52"/>
                  </a:lnTo>
                  <a:lnTo>
                    <a:pt x="0" y="52"/>
                  </a:lnTo>
                  <a:lnTo>
                    <a:pt x="0" y="52"/>
                  </a:lnTo>
                  <a:lnTo>
                    <a:pt x="0" y="31"/>
                  </a:lnTo>
                  <a:lnTo>
                    <a:pt x="12" y="1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09" name="Line 893"/>
            <p:cNvSpPr>
              <a:spLocks noChangeShapeType="1"/>
            </p:cNvSpPr>
            <p:nvPr/>
          </p:nvSpPr>
          <p:spPr bwMode="auto">
            <a:xfrm>
              <a:off x="3014" y="2539"/>
              <a:ext cx="25"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0" name="Line 894"/>
            <p:cNvSpPr>
              <a:spLocks noChangeShapeType="1"/>
            </p:cNvSpPr>
            <p:nvPr/>
          </p:nvSpPr>
          <p:spPr bwMode="auto">
            <a:xfrm>
              <a:off x="3039" y="261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1" name="Line 895"/>
            <p:cNvSpPr>
              <a:spLocks noChangeShapeType="1"/>
            </p:cNvSpPr>
            <p:nvPr/>
          </p:nvSpPr>
          <p:spPr bwMode="auto">
            <a:xfrm>
              <a:off x="3039" y="2612"/>
              <a:ext cx="3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2" name="Line 896"/>
            <p:cNvSpPr>
              <a:spLocks noChangeShapeType="1"/>
            </p:cNvSpPr>
            <p:nvPr/>
          </p:nvSpPr>
          <p:spPr bwMode="auto">
            <a:xfrm flipV="1">
              <a:off x="2503" y="2757"/>
              <a:ext cx="274"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3" name="Freeform 897"/>
            <p:cNvSpPr>
              <a:spLocks/>
            </p:cNvSpPr>
            <p:nvPr/>
          </p:nvSpPr>
          <p:spPr bwMode="auto">
            <a:xfrm>
              <a:off x="2653" y="2726"/>
              <a:ext cx="137" cy="104"/>
            </a:xfrm>
            <a:custGeom>
              <a:avLst/>
              <a:gdLst>
                <a:gd name="T0" fmla="*/ 0 w 137"/>
                <a:gd name="T1" fmla="*/ 0 h 104"/>
                <a:gd name="T2" fmla="*/ 137 w 137"/>
                <a:gd name="T3" fmla="*/ 31 h 104"/>
                <a:gd name="T4" fmla="*/ 25 w 137"/>
                <a:gd name="T5" fmla="*/ 104 h 104"/>
                <a:gd name="T6" fmla="*/ 62 w 137"/>
                <a:gd name="T7" fmla="*/ 41 h 104"/>
                <a:gd name="T8" fmla="*/ 0 w 137"/>
                <a:gd name="T9" fmla="*/ 0 h 104"/>
              </a:gdLst>
              <a:ahLst/>
              <a:cxnLst>
                <a:cxn ang="0">
                  <a:pos x="T0" y="T1"/>
                </a:cxn>
                <a:cxn ang="0">
                  <a:pos x="T2" y="T3"/>
                </a:cxn>
                <a:cxn ang="0">
                  <a:pos x="T4" y="T5"/>
                </a:cxn>
                <a:cxn ang="0">
                  <a:pos x="T6" y="T7"/>
                </a:cxn>
                <a:cxn ang="0">
                  <a:pos x="T8" y="T9"/>
                </a:cxn>
              </a:cxnLst>
              <a:rect l="0" t="0" r="r" b="b"/>
              <a:pathLst>
                <a:path w="137" h="104">
                  <a:moveTo>
                    <a:pt x="0" y="0"/>
                  </a:moveTo>
                  <a:lnTo>
                    <a:pt x="137" y="31"/>
                  </a:lnTo>
                  <a:lnTo>
                    <a:pt x="25" y="104"/>
                  </a:lnTo>
                  <a:lnTo>
                    <a:pt x="62"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4" name="Line 898"/>
            <p:cNvSpPr>
              <a:spLocks noChangeShapeType="1"/>
            </p:cNvSpPr>
            <p:nvPr/>
          </p:nvSpPr>
          <p:spPr bwMode="auto">
            <a:xfrm flipV="1">
              <a:off x="2104" y="2819"/>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5" name="Freeform 899"/>
            <p:cNvSpPr>
              <a:spLocks/>
            </p:cNvSpPr>
            <p:nvPr/>
          </p:nvSpPr>
          <p:spPr bwMode="auto">
            <a:xfrm>
              <a:off x="2241" y="2788"/>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6" name="Line 900"/>
            <p:cNvSpPr>
              <a:spLocks noChangeShapeType="1"/>
            </p:cNvSpPr>
            <p:nvPr/>
          </p:nvSpPr>
          <p:spPr bwMode="auto">
            <a:xfrm flipV="1">
              <a:off x="1692" y="2881"/>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7" name="Freeform 901"/>
            <p:cNvSpPr>
              <a:spLocks/>
            </p:cNvSpPr>
            <p:nvPr/>
          </p:nvSpPr>
          <p:spPr bwMode="auto">
            <a:xfrm>
              <a:off x="1829" y="2850"/>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8" name="Line 902"/>
            <p:cNvSpPr>
              <a:spLocks noChangeShapeType="1"/>
            </p:cNvSpPr>
            <p:nvPr/>
          </p:nvSpPr>
          <p:spPr bwMode="auto">
            <a:xfrm flipV="1">
              <a:off x="2877" y="2695"/>
              <a:ext cx="2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9" name="Freeform 903"/>
            <p:cNvSpPr>
              <a:spLocks/>
            </p:cNvSpPr>
            <p:nvPr/>
          </p:nvSpPr>
          <p:spPr bwMode="auto">
            <a:xfrm>
              <a:off x="3014" y="2664"/>
              <a:ext cx="150" cy="103"/>
            </a:xfrm>
            <a:custGeom>
              <a:avLst/>
              <a:gdLst>
                <a:gd name="T0" fmla="*/ 0 w 150"/>
                <a:gd name="T1" fmla="*/ 0 h 103"/>
                <a:gd name="T2" fmla="*/ 150 w 150"/>
                <a:gd name="T3" fmla="*/ 31 h 103"/>
                <a:gd name="T4" fmla="*/ 25 w 150"/>
                <a:gd name="T5" fmla="*/ 103 h 103"/>
                <a:gd name="T6" fmla="*/ 75 w 150"/>
                <a:gd name="T7" fmla="*/ 41 h 103"/>
                <a:gd name="T8" fmla="*/ 0 w 150"/>
                <a:gd name="T9" fmla="*/ 0 h 103"/>
              </a:gdLst>
              <a:ahLst/>
              <a:cxnLst>
                <a:cxn ang="0">
                  <a:pos x="T0" y="T1"/>
                </a:cxn>
                <a:cxn ang="0">
                  <a:pos x="T2" y="T3"/>
                </a:cxn>
                <a:cxn ang="0">
                  <a:pos x="T4" y="T5"/>
                </a:cxn>
                <a:cxn ang="0">
                  <a:pos x="T6" y="T7"/>
                </a:cxn>
                <a:cxn ang="0">
                  <a:pos x="T8" y="T9"/>
                </a:cxn>
              </a:cxnLst>
              <a:rect l="0" t="0" r="r" b="b"/>
              <a:pathLst>
                <a:path w="150" h="103">
                  <a:moveTo>
                    <a:pt x="0" y="0"/>
                  </a:moveTo>
                  <a:lnTo>
                    <a:pt x="150" y="31"/>
                  </a:lnTo>
                  <a:lnTo>
                    <a:pt x="25" y="103"/>
                  </a:lnTo>
                  <a:lnTo>
                    <a:pt x="75"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20" name="Rectangle 904"/>
            <p:cNvSpPr>
              <a:spLocks noChangeArrowheads="1"/>
            </p:cNvSpPr>
            <p:nvPr/>
          </p:nvSpPr>
          <p:spPr bwMode="auto">
            <a:xfrm>
              <a:off x="5996" y="2291"/>
              <a:ext cx="67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analysis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1" name="Rectangle 905"/>
            <p:cNvSpPr>
              <a:spLocks noChangeArrowheads="1"/>
            </p:cNvSpPr>
            <p:nvPr/>
          </p:nvSpPr>
          <p:spPr bwMode="auto">
            <a:xfrm>
              <a:off x="5996" y="2457"/>
              <a:ext cx="5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design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2" name="Rectangle 906"/>
            <p:cNvSpPr>
              <a:spLocks noChangeArrowheads="1"/>
            </p:cNvSpPr>
            <p:nvPr/>
          </p:nvSpPr>
          <p:spPr bwMode="auto">
            <a:xfrm>
              <a:off x="4499" y="3690"/>
              <a:ext cx="43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code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3" name="Rectangle 907"/>
            <p:cNvSpPr>
              <a:spLocks noChangeArrowheads="1"/>
            </p:cNvSpPr>
            <p:nvPr/>
          </p:nvSpPr>
          <p:spPr bwMode="auto">
            <a:xfrm>
              <a:off x="4499" y="3856"/>
              <a:ext cx="31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test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4" name="Rectangle 908"/>
            <p:cNvSpPr>
              <a:spLocks noChangeArrowheads="1"/>
            </p:cNvSpPr>
            <p:nvPr/>
          </p:nvSpPr>
          <p:spPr bwMode="auto">
            <a:xfrm>
              <a:off x="3513" y="1099"/>
              <a:ext cx="8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estimation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5" name="Rectangle 909"/>
            <p:cNvSpPr>
              <a:spLocks noChangeArrowheads="1"/>
            </p:cNvSpPr>
            <p:nvPr/>
          </p:nvSpPr>
          <p:spPr bwMode="auto">
            <a:xfrm>
              <a:off x="3513" y="1265"/>
              <a:ext cx="86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scheduling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6" name="Rectangle 910"/>
            <p:cNvSpPr>
              <a:spLocks noChangeArrowheads="1"/>
            </p:cNvSpPr>
            <p:nvPr/>
          </p:nvSpPr>
          <p:spPr bwMode="auto">
            <a:xfrm>
              <a:off x="3513" y="1431"/>
              <a:ext cx="9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risk analysis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916" name="Rectangle 2"/>
          <p:cNvSpPr>
            <a:spLocks noGrp="1" noChangeArrowheads="1"/>
          </p:cNvSpPr>
          <p:nvPr>
            <p:ph type="title"/>
          </p:nvPr>
        </p:nvSpPr>
        <p:spPr>
          <a:xfrm>
            <a:off x="609600" y="433745"/>
            <a:ext cx="10972800" cy="725142"/>
          </a:xfrm>
        </p:spPr>
        <p:txBody>
          <a:bodyPr>
            <a:noAutofit/>
          </a:bodyPr>
          <a:lstStyle/>
          <a:p>
            <a:pPr marL="541338" indent="-541338">
              <a:defRPr/>
            </a:pPr>
            <a:r>
              <a:rPr lang="en-MY" sz="2800" dirty="0"/>
              <a:t>5. Evolutionary Software Process Model: </a:t>
            </a:r>
            <a:br>
              <a:rPr lang="en-MY" sz="2800" dirty="0"/>
            </a:br>
            <a:r>
              <a:rPr lang="en-MY" sz="2800" dirty="0"/>
              <a:t>Spiral Model Example</a:t>
            </a:r>
            <a:endParaRPr sz="2800" dirty="0"/>
          </a:p>
        </p:txBody>
      </p:sp>
      <p:sp>
        <p:nvSpPr>
          <p:cNvPr id="8" name="Line Callout 1 7"/>
          <p:cNvSpPr/>
          <p:nvPr/>
        </p:nvSpPr>
        <p:spPr>
          <a:xfrm>
            <a:off x="7467600" y="1066800"/>
            <a:ext cx="2895600" cy="1219200"/>
          </a:xfrm>
          <a:prstGeom prst="borderCallout1">
            <a:avLst>
              <a:gd name="adj1" fmla="val 18750"/>
              <a:gd name="adj2" fmla="val -8333"/>
              <a:gd name="adj3" fmla="val 189944"/>
              <a:gd name="adj4" fmla="val -1451"/>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err="1"/>
              <a:t>Analyse</a:t>
            </a:r>
            <a:r>
              <a:rPr lang="en-US" sz="2000" dirty="0"/>
              <a:t> and design the new system</a:t>
            </a:r>
          </a:p>
        </p:txBody>
      </p:sp>
    </p:spTree>
    <p:extLst>
      <p:ext uri="{BB962C8B-B14F-4D97-AF65-F5344CB8AC3E}">
        <p14:creationId xmlns:p14="http://schemas.microsoft.com/office/powerpoint/2010/main" val="22740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anim calcmode="discrete" valueType="clr">
                                      <p:cBhvr override="childStyle">
                                        <p:cTn id="7"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
                                        </p:tgtEl>
                                        <p:attrNameLst>
                                          <p:attrName>fillcolor</p:attrName>
                                        </p:attrNameLst>
                                      </p:cBhvr>
                                      <p:tavLst>
                                        <p:tav tm="0">
                                          <p:val>
                                            <p:clrVal>
                                              <a:schemeClr val="accent2"/>
                                            </p:clrVal>
                                          </p:val>
                                        </p:tav>
                                        <p:tav tm="50000">
                                          <p:val>
                                            <p:clrVal>
                                              <a:schemeClr val="hlink"/>
                                            </p:clrVal>
                                          </p:val>
                                        </p:tav>
                                      </p:tavLst>
                                    </p:anim>
                                    <p:set>
                                      <p:cBhvr>
                                        <p:cTn id="9" dur="8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5"/>
          <p:cNvSpPr>
            <a:spLocks noGrp="1"/>
          </p:cNvSpPr>
          <p:nvPr>
            <p:ph type="sldNum" sz="quarter" idx="12"/>
          </p:nvPr>
        </p:nvSpPr>
        <p:spPr bwMode="auto">
          <a:noFill/>
          <a:ln>
            <a:miter lim="800000"/>
            <a:headEnd/>
            <a:tailEnd/>
          </a:ln>
        </p:spPr>
        <p:txBody>
          <a:bodyPr/>
          <a:lstStyle/>
          <a:p>
            <a:fld id="{88DB3526-D103-4646-933F-88E2B07E43F6}" type="slidenum">
              <a:rPr lang="en-US" altLang="en-US" smtClean="0"/>
              <a:pPr/>
              <a:t>71</a:t>
            </a:fld>
            <a:endParaRPr lang="en-US" altLang="en-US"/>
          </a:p>
        </p:txBody>
      </p:sp>
      <p:sp>
        <p:nvSpPr>
          <p:cNvPr id="9" name="Rectangle 8"/>
          <p:cNvSpPr/>
          <p:nvPr/>
        </p:nvSpPr>
        <p:spPr>
          <a:xfrm>
            <a:off x="6705600" y="5410200"/>
            <a:ext cx="1676400" cy="4572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Construction</a:t>
            </a:r>
            <a:endParaRPr lang="en-MY" dirty="0"/>
          </a:p>
        </p:txBody>
      </p:sp>
      <p:grpSp>
        <p:nvGrpSpPr>
          <p:cNvPr id="2" name="Group 4"/>
          <p:cNvGrpSpPr>
            <a:grpSpLocks noChangeAspect="1"/>
          </p:cNvGrpSpPr>
          <p:nvPr/>
        </p:nvGrpSpPr>
        <p:grpSpPr bwMode="auto">
          <a:xfrm>
            <a:off x="1695450" y="1463675"/>
            <a:ext cx="8893176" cy="4954588"/>
            <a:chOff x="1068" y="922"/>
            <a:chExt cx="5602" cy="3121"/>
          </a:xfrm>
        </p:grpSpPr>
        <p:grpSp>
          <p:nvGrpSpPr>
            <p:cNvPr id="4" name="Group 205"/>
            <p:cNvGrpSpPr>
              <a:grpSpLocks/>
            </p:cNvGrpSpPr>
            <p:nvPr/>
          </p:nvGrpSpPr>
          <p:grpSpPr bwMode="auto">
            <a:xfrm>
              <a:off x="1330" y="1793"/>
              <a:ext cx="4429" cy="1679"/>
              <a:chOff x="1330" y="1793"/>
              <a:chExt cx="4429" cy="1679"/>
            </a:xfrm>
          </p:grpSpPr>
          <p:sp>
            <p:nvSpPr>
              <p:cNvPr id="50827" name="Line 5"/>
              <p:cNvSpPr>
                <a:spLocks noChangeShapeType="1"/>
              </p:cNvSpPr>
              <p:nvPr/>
            </p:nvSpPr>
            <p:spPr bwMode="auto">
              <a:xfrm>
                <a:off x="1330"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8" name="Line 6"/>
              <p:cNvSpPr>
                <a:spLocks noChangeShapeType="1"/>
              </p:cNvSpPr>
              <p:nvPr/>
            </p:nvSpPr>
            <p:spPr bwMode="auto">
              <a:xfrm>
                <a:off x="1343"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9" name="Line 7"/>
              <p:cNvSpPr>
                <a:spLocks noChangeShapeType="1"/>
              </p:cNvSpPr>
              <p:nvPr/>
            </p:nvSpPr>
            <p:spPr bwMode="auto">
              <a:xfrm>
                <a:off x="1343" y="2674"/>
                <a:ext cx="25"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0" name="Line 8"/>
              <p:cNvSpPr>
                <a:spLocks noChangeShapeType="1"/>
              </p:cNvSpPr>
              <p:nvPr/>
            </p:nvSpPr>
            <p:spPr bwMode="auto">
              <a:xfrm>
                <a:off x="1368"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1" name="Line 9"/>
              <p:cNvSpPr>
                <a:spLocks noChangeShapeType="1"/>
              </p:cNvSpPr>
              <p:nvPr/>
            </p:nvSpPr>
            <p:spPr bwMode="auto">
              <a:xfrm>
                <a:off x="1368" y="2767"/>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2" name="Line 10"/>
              <p:cNvSpPr>
                <a:spLocks noChangeShapeType="1"/>
              </p:cNvSpPr>
              <p:nvPr/>
            </p:nvSpPr>
            <p:spPr bwMode="auto">
              <a:xfrm>
                <a:off x="1430"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3" name="Line 11"/>
              <p:cNvSpPr>
                <a:spLocks noChangeShapeType="1"/>
              </p:cNvSpPr>
              <p:nvPr/>
            </p:nvSpPr>
            <p:spPr bwMode="auto">
              <a:xfrm>
                <a:off x="1430"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4" name="Line 12"/>
              <p:cNvSpPr>
                <a:spLocks noChangeShapeType="1"/>
              </p:cNvSpPr>
              <p:nvPr/>
            </p:nvSpPr>
            <p:spPr bwMode="auto">
              <a:xfrm>
                <a:off x="1505"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5" name="Line 13"/>
              <p:cNvSpPr>
                <a:spLocks noChangeShapeType="1"/>
              </p:cNvSpPr>
              <p:nvPr/>
            </p:nvSpPr>
            <p:spPr bwMode="auto">
              <a:xfrm>
                <a:off x="1505"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6" name="Line 14"/>
              <p:cNvSpPr>
                <a:spLocks noChangeShapeType="1"/>
              </p:cNvSpPr>
              <p:nvPr/>
            </p:nvSpPr>
            <p:spPr bwMode="auto">
              <a:xfrm>
                <a:off x="1592"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7" name="Line 15"/>
              <p:cNvSpPr>
                <a:spLocks noChangeShapeType="1"/>
              </p:cNvSpPr>
              <p:nvPr/>
            </p:nvSpPr>
            <p:spPr bwMode="auto">
              <a:xfrm>
                <a:off x="1592" y="3016"/>
                <a:ext cx="11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8" name="Line 16"/>
              <p:cNvSpPr>
                <a:spLocks noChangeShapeType="1"/>
              </p:cNvSpPr>
              <p:nvPr/>
            </p:nvSpPr>
            <p:spPr bwMode="auto">
              <a:xfrm>
                <a:off x="170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9" name="Line 17"/>
              <p:cNvSpPr>
                <a:spLocks noChangeShapeType="1"/>
              </p:cNvSpPr>
              <p:nvPr/>
            </p:nvSpPr>
            <p:spPr bwMode="auto">
              <a:xfrm>
                <a:off x="1705" y="3089"/>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0" name="Line 18"/>
              <p:cNvSpPr>
                <a:spLocks noChangeShapeType="1"/>
              </p:cNvSpPr>
              <p:nvPr/>
            </p:nvSpPr>
            <p:spPr bwMode="auto">
              <a:xfrm>
                <a:off x="1829"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1" name="Line 19"/>
              <p:cNvSpPr>
                <a:spLocks noChangeShapeType="1"/>
              </p:cNvSpPr>
              <p:nvPr/>
            </p:nvSpPr>
            <p:spPr bwMode="auto">
              <a:xfrm>
                <a:off x="1829" y="3151"/>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2" name="Line 20"/>
              <p:cNvSpPr>
                <a:spLocks noChangeShapeType="1"/>
              </p:cNvSpPr>
              <p:nvPr/>
            </p:nvSpPr>
            <p:spPr bwMode="auto">
              <a:xfrm>
                <a:off x="1979"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3" name="Line 21"/>
              <p:cNvSpPr>
                <a:spLocks noChangeShapeType="1"/>
              </p:cNvSpPr>
              <p:nvPr/>
            </p:nvSpPr>
            <p:spPr bwMode="auto">
              <a:xfrm>
                <a:off x="1979"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4" name="Line 22"/>
              <p:cNvSpPr>
                <a:spLocks noChangeShapeType="1"/>
              </p:cNvSpPr>
              <p:nvPr/>
            </p:nvSpPr>
            <p:spPr bwMode="auto">
              <a:xfrm>
                <a:off x="2303"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5" name="Line 23"/>
              <p:cNvSpPr>
                <a:spLocks noChangeShapeType="1"/>
              </p:cNvSpPr>
              <p:nvPr/>
            </p:nvSpPr>
            <p:spPr bwMode="auto">
              <a:xfrm>
                <a:off x="2303" y="3327"/>
                <a:ext cx="3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6" name="Line 24"/>
              <p:cNvSpPr>
                <a:spLocks noChangeShapeType="1"/>
              </p:cNvSpPr>
              <p:nvPr/>
            </p:nvSpPr>
            <p:spPr bwMode="auto">
              <a:xfrm>
                <a:off x="2678"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7" name="Line 25"/>
              <p:cNvSpPr>
                <a:spLocks noChangeShapeType="1"/>
              </p:cNvSpPr>
              <p:nvPr/>
            </p:nvSpPr>
            <p:spPr bwMode="auto">
              <a:xfrm>
                <a:off x="2678" y="3410"/>
                <a:ext cx="424"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8" name="Line 26"/>
              <p:cNvSpPr>
                <a:spLocks noChangeShapeType="1"/>
              </p:cNvSpPr>
              <p:nvPr/>
            </p:nvSpPr>
            <p:spPr bwMode="auto">
              <a:xfrm>
                <a:off x="3102"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9" name="Line 27"/>
              <p:cNvSpPr>
                <a:spLocks noChangeShapeType="1"/>
              </p:cNvSpPr>
              <p:nvPr/>
            </p:nvSpPr>
            <p:spPr bwMode="auto">
              <a:xfrm>
                <a:off x="3102" y="3462"/>
                <a:ext cx="436"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0" name="Line 28"/>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1" name="Line 29"/>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2" name="Line 30"/>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3" name="Line 31"/>
              <p:cNvSpPr>
                <a:spLocks noChangeShapeType="1"/>
              </p:cNvSpPr>
              <p:nvPr/>
            </p:nvSpPr>
            <p:spPr bwMode="auto">
              <a:xfrm flipV="1">
                <a:off x="3538" y="3462"/>
                <a:ext cx="44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4" name="Line 32"/>
              <p:cNvSpPr>
                <a:spLocks noChangeShapeType="1"/>
              </p:cNvSpPr>
              <p:nvPr/>
            </p:nvSpPr>
            <p:spPr bwMode="auto">
              <a:xfrm>
                <a:off x="3987"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5" name="Line 33"/>
              <p:cNvSpPr>
                <a:spLocks noChangeShapeType="1"/>
              </p:cNvSpPr>
              <p:nvPr/>
            </p:nvSpPr>
            <p:spPr bwMode="auto">
              <a:xfrm flipV="1">
                <a:off x="3987" y="3410"/>
                <a:ext cx="4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6" name="Line 34"/>
              <p:cNvSpPr>
                <a:spLocks noChangeShapeType="1"/>
              </p:cNvSpPr>
              <p:nvPr/>
            </p:nvSpPr>
            <p:spPr bwMode="auto">
              <a:xfrm>
                <a:off x="4412"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7" name="Line 35"/>
              <p:cNvSpPr>
                <a:spLocks noChangeShapeType="1"/>
              </p:cNvSpPr>
              <p:nvPr/>
            </p:nvSpPr>
            <p:spPr bwMode="auto">
              <a:xfrm flipV="1">
                <a:off x="4412" y="3327"/>
                <a:ext cx="3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8" name="Line 36"/>
              <p:cNvSpPr>
                <a:spLocks noChangeShapeType="1"/>
              </p:cNvSpPr>
              <p:nvPr/>
            </p:nvSpPr>
            <p:spPr bwMode="auto">
              <a:xfrm>
                <a:off x="4786"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9" name="Line 37"/>
              <p:cNvSpPr>
                <a:spLocks noChangeShapeType="1"/>
              </p:cNvSpPr>
              <p:nvPr/>
            </p:nvSpPr>
            <p:spPr bwMode="auto">
              <a:xfrm flipV="1">
                <a:off x="4786"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0" name="Line 38"/>
              <p:cNvSpPr>
                <a:spLocks noChangeShapeType="1"/>
              </p:cNvSpPr>
              <p:nvPr/>
            </p:nvSpPr>
            <p:spPr bwMode="auto">
              <a:xfrm>
                <a:off x="511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1" name="Line 39"/>
              <p:cNvSpPr>
                <a:spLocks noChangeShapeType="1"/>
              </p:cNvSpPr>
              <p:nvPr/>
            </p:nvSpPr>
            <p:spPr bwMode="auto">
              <a:xfrm flipV="1">
                <a:off x="5110" y="3151"/>
                <a:ext cx="1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2" name="Line 40"/>
              <p:cNvSpPr>
                <a:spLocks noChangeShapeType="1"/>
              </p:cNvSpPr>
              <p:nvPr/>
            </p:nvSpPr>
            <p:spPr bwMode="auto">
              <a:xfrm>
                <a:off x="5247"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3" name="Line 41"/>
              <p:cNvSpPr>
                <a:spLocks noChangeShapeType="1"/>
              </p:cNvSpPr>
              <p:nvPr/>
            </p:nvSpPr>
            <p:spPr bwMode="auto">
              <a:xfrm flipV="1">
                <a:off x="5247" y="3089"/>
                <a:ext cx="1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4" name="Line 42"/>
              <p:cNvSpPr>
                <a:spLocks noChangeShapeType="1"/>
              </p:cNvSpPr>
              <p:nvPr/>
            </p:nvSpPr>
            <p:spPr bwMode="auto">
              <a:xfrm>
                <a:off x="538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5" name="Line 43"/>
              <p:cNvSpPr>
                <a:spLocks noChangeShapeType="1"/>
              </p:cNvSpPr>
              <p:nvPr/>
            </p:nvSpPr>
            <p:spPr bwMode="auto">
              <a:xfrm flipV="1">
                <a:off x="5385" y="3016"/>
                <a:ext cx="1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6" name="Line 44"/>
              <p:cNvSpPr>
                <a:spLocks noChangeShapeType="1"/>
              </p:cNvSpPr>
              <p:nvPr/>
            </p:nvSpPr>
            <p:spPr bwMode="auto">
              <a:xfrm>
                <a:off x="5497"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7" name="Line 45"/>
              <p:cNvSpPr>
                <a:spLocks noChangeShapeType="1"/>
              </p:cNvSpPr>
              <p:nvPr/>
            </p:nvSpPr>
            <p:spPr bwMode="auto">
              <a:xfrm flipV="1">
                <a:off x="5497"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8" name="Line 46"/>
              <p:cNvSpPr>
                <a:spLocks noChangeShapeType="1"/>
              </p:cNvSpPr>
              <p:nvPr/>
            </p:nvSpPr>
            <p:spPr bwMode="auto">
              <a:xfrm>
                <a:off x="5584"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9" name="Line 47"/>
              <p:cNvSpPr>
                <a:spLocks noChangeShapeType="1"/>
              </p:cNvSpPr>
              <p:nvPr/>
            </p:nvSpPr>
            <p:spPr bwMode="auto">
              <a:xfrm flipV="1">
                <a:off x="5584"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0" name="Line 48"/>
              <p:cNvSpPr>
                <a:spLocks noChangeShapeType="1"/>
              </p:cNvSpPr>
              <p:nvPr/>
            </p:nvSpPr>
            <p:spPr bwMode="auto">
              <a:xfrm>
                <a:off x="5659"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1" name="Line 49"/>
              <p:cNvSpPr>
                <a:spLocks noChangeShapeType="1"/>
              </p:cNvSpPr>
              <p:nvPr/>
            </p:nvSpPr>
            <p:spPr bwMode="auto">
              <a:xfrm flipV="1">
                <a:off x="5659" y="2767"/>
                <a:ext cx="50"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2" name="Line 50"/>
              <p:cNvSpPr>
                <a:spLocks noChangeShapeType="1"/>
              </p:cNvSpPr>
              <p:nvPr/>
            </p:nvSpPr>
            <p:spPr bwMode="auto">
              <a:xfrm>
                <a:off x="5709"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3" name="Line 51"/>
              <p:cNvSpPr>
                <a:spLocks noChangeShapeType="1"/>
              </p:cNvSpPr>
              <p:nvPr/>
            </p:nvSpPr>
            <p:spPr bwMode="auto">
              <a:xfrm flipV="1">
                <a:off x="5709" y="2674"/>
                <a:ext cx="3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4" name="Line 52"/>
              <p:cNvSpPr>
                <a:spLocks noChangeShapeType="1"/>
              </p:cNvSpPr>
              <p:nvPr/>
            </p:nvSpPr>
            <p:spPr bwMode="auto">
              <a:xfrm>
                <a:off x="5746"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5" name="Line 53"/>
              <p:cNvSpPr>
                <a:spLocks noChangeShapeType="1"/>
              </p:cNvSpPr>
              <p:nvPr/>
            </p:nvSpPr>
            <p:spPr bwMode="auto">
              <a:xfrm flipV="1">
                <a:off x="5746"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6" name="Line 54"/>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7" name="Line 55"/>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8" name="Line 56"/>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9" name="Line 57"/>
              <p:cNvSpPr>
                <a:spLocks noChangeShapeType="1"/>
              </p:cNvSpPr>
              <p:nvPr/>
            </p:nvSpPr>
            <p:spPr bwMode="auto">
              <a:xfrm flipH="1" flipV="1">
                <a:off x="5746" y="2508"/>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0" name="Line 58"/>
              <p:cNvSpPr>
                <a:spLocks noChangeShapeType="1"/>
              </p:cNvSpPr>
              <p:nvPr/>
            </p:nvSpPr>
            <p:spPr bwMode="auto">
              <a:xfrm>
                <a:off x="5746"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1" name="Line 59"/>
              <p:cNvSpPr>
                <a:spLocks noChangeShapeType="1"/>
              </p:cNvSpPr>
              <p:nvPr/>
            </p:nvSpPr>
            <p:spPr bwMode="auto">
              <a:xfrm flipH="1" flipV="1">
                <a:off x="5721"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2" name="Line 60"/>
              <p:cNvSpPr>
                <a:spLocks noChangeShapeType="1"/>
              </p:cNvSpPr>
              <p:nvPr/>
            </p:nvSpPr>
            <p:spPr bwMode="auto">
              <a:xfrm>
                <a:off x="5721"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3" name="Line 61"/>
              <p:cNvSpPr>
                <a:spLocks noChangeShapeType="1"/>
              </p:cNvSpPr>
              <p:nvPr/>
            </p:nvSpPr>
            <p:spPr bwMode="auto">
              <a:xfrm flipH="1" flipV="1">
                <a:off x="5671"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4" name="Line 62"/>
              <p:cNvSpPr>
                <a:spLocks noChangeShapeType="1"/>
              </p:cNvSpPr>
              <p:nvPr/>
            </p:nvSpPr>
            <p:spPr bwMode="auto">
              <a:xfrm>
                <a:off x="5671"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5" name="Line 63"/>
              <p:cNvSpPr>
                <a:spLocks noChangeShapeType="1"/>
              </p:cNvSpPr>
              <p:nvPr/>
            </p:nvSpPr>
            <p:spPr bwMode="auto">
              <a:xfrm flipH="1" flipV="1">
                <a:off x="5609" y="2280"/>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6" name="Line 64"/>
              <p:cNvSpPr>
                <a:spLocks noChangeShapeType="1"/>
              </p:cNvSpPr>
              <p:nvPr/>
            </p:nvSpPr>
            <p:spPr bwMode="auto">
              <a:xfrm>
                <a:off x="5609"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7" name="Line 65"/>
              <p:cNvSpPr>
                <a:spLocks noChangeShapeType="1"/>
              </p:cNvSpPr>
              <p:nvPr/>
            </p:nvSpPr>
            <p:spPr bwMode="auto">
              <a:xfrm flipH="1" flipV="1">
                <a:off x="5522"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8" name="Line 66"/>
              <p:cNvSpPr>
                <a:spLocks noChangeShapeType="1"/>
              </p:cNvSpPr>
              <p:nvPr/>
            </p:nvSpPr>
            <p:spPr bwMode="auto">
              <a:xfrm>
                <a:off x="5522"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9" name="Line 67"/>
              <p:cNvSpPr>
                <a:spLocks noChangeShapeType="1"/>
              </p:cNvSpPr>
              <p:nvPr/>
            </p:nvSpPr>
            <p:spPr bwMode="auto">
              <a:xfrm flipH="1" flipV="1">
                <a:off x="5422"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0" name="Line 68"/>
              <p:cNvSpPr>
                <a:spLocks noChangeShapeType="1"/>
              </p:cNvSpPr>
              <p:nvPr/>
            </p:nvSpPr>
            <p:spPr bwMode="auto">
              <a:xfrm>
                <a:off x="5422"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1" name="Line 69"/>
              <p:cNvSpPr>
                <a:spLocks noChangeShapeType="1"/>
              </p:cNvSpPr>
              <p:nvPr/>
            </p:nvSpPr>
            <p:spPr bwMode="auto">
              <a:xfrm flipH="1" flipV="1">
                <a:off x="5310"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2" name="Line 70"/>
              <p:cNvSpPr>
                <a:spLocks noChangeShapeType="1"/>
              </p:cNvSpPr>
              <p:nvPr/>
            </p:nvSpPr>
            <p:spPr bwMode="auto">
              <a:xfrm>
                <a:off x="5310"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3" name="Line 71"/>
              <p:cNvSpPr>
                <a:spLocks noChangeShapeType="1"/>
              </p:cNvSpPr>
              <p:nvPr/>
            </p:nvSpPr>
            <p:spPr bwMode="auto">
              <a:xfrm flipH="1" flipV="1">
                <a:off x="5185"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4" name="Line 72"/>
              <p:cNvSpPr>
                <a:spLocks noChangeShapeType="1"/>
              </p:cNvSpPr>
              <p:nvPr/>
            </p:nvSpPr>
            <p:spPr bwMode="auto">
              <a:xfrm>
                <a:off x="5185"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5" name="Line 73"/>
              <p:cNvSpPr>
                <a:spLocks noChangeShapeType="1"/>
              </p:cNvSpPr>
              <p:nvPr/>
            </p:nvSpPr>
            <p:spPr bwMode="auto">
              <a:xfrm flipH="1" flipV="1">
                <a:off x="4886" y="1928"/>
                <a:ext cx="299"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6" name="Line 74"/>
              <p:cNvSpPr>
                <a:spLocks noChangeShapeType="1"/>
              </p:cNvSpPr>
              <p:nvPr/>
            </p:nvSpPr>
            <p:spPr bwMode="auto">
              <a:xfrm>
                <a:off x="4886"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7" name="Line 75"/>
              <p:cNvSpPr>
                <a:spLocks noChangeShapeType="1"/>
              </p:cNvSpPr>
              <p:nvPr/>
            </p:nvSpPr>
            <p:spPr bwMode="auto">
              <a:xfrm flipH="1" flipV="1">
                <a:off x="4549" y="1855"/>
                <a:ext cx="3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8" name="Line 76"/>
              <p:cNvSpPr>
                <a:spLocks noChangeShapeType="1"/>
              </p:cNvSpPr>
              <p:nvPr/>
            </p:nvSpPr>
            <p:spPr bwMode="auto">
              <a:xfrm>
                <a:off x="4549"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9" name="Line 77"/>
              <p:cNvSpPr>
                <a:spLocks noChangeShapeType="1"/>
              </p:cNvSpPr>
              <p:nvPr/>
            </p:nvSpPr>
            <p:spPr bwMode="auto">
              <a:xfrm flipH="1" flipV="1">
                <a:off x="4187" y="1814"/>
                <a:ext cx="3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0" name="Line 78"/>
              <p:cNvSpPr>
                <a:spLocks noChangeShapeType="1"/>
              </p:cNvSpPr>
              <p:nvPr/>
            </p:nvSpPr>
            <p:spPr bwMode="auto">
              <a:xfrm>
                <a:off x="4187"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1" name="Line 79"/>
              <p:cNvSpPr>
                <a:spLocks noChangeShapeType="1"/>
              </p:cNvSpPr>
              <p:nvPr/>
            </p:nvSpPr>
            <p:spPr bwMode="auto">
              <a:xfrm flipH="1" flipV="1">
                <a:off x="3788"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2" name="Line 80"/>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3" name="Line 81"/>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4" name="Line 82"/>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5" name="Line 83"/>
              <p:cNvSpPr>
                <a:spLocks noChangeShapeType="1"/>
              </p:cNvSpPr>
              <p:nvPr/>
            </p:nvSpPr>
            <p:spPr bwMode="auto">
              <a:xfrm flipH="1">
                <a:off x="3389"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6" name="Line 84"/>
              <p:cNvSpPr>
                <a:spLocks noChangeShapeType="1"/>
              </p:cNvSpPr>
              <p:nvPr/>
            </p:nvSpPr>
            <p:spPr bwMode="auto">
              <a:xfrm>
                <a:off x="3389"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7" name="Line 85"/>
              <p:cNvSpPr>
                <a:spLocks noChangeShapeType="1"/>
              </p:cNvSpPr>
              <p:nvPr/>
            </p:nvSpPr>
            <p:spPr bwMode="auto">
              <a:xfrm flipH="1">
                <a:off x="3014" y="1814"/>
                <a:ext cx="37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8" name="Line 86"/>
              <p:cNvSpPr>
                <a:spLocks noChangeShapeType="1"/>
              </p:cNvSpPr>
              <p:nvPr/>
            </p:nvSpPr>
            <p:spPr bwMode="auto">
              <a:xfrm>
                <a:off x="3014"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9" name="Line 87"/>
              <p:cNvSpPr>
                <a:spLocks noChangeShapeType="1"/>
              </p:cNvSpPr>
              <p:nvPr/>
            </p:nvSpPr>
            <p:spPr bwMode="auto">
              <a:xfrm flipH="1">
                <a:off x="2678" y="1855"/>
                <a:ext cx="336"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0" name="Line 88"/>
              <p:cNvSpPr>
                <a:spLocks noChangeShapeType="1"/>
              </p:cNvSpPr>
              <p:nvPr/>
            </p:nvSpPr>
            <p:spPr bwMode="auto">
              <a:xfrm>
                <a:off x="2678"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1" name="Line 89"/>
              <p:cNvSpPr>
                <a:spLocks noChangeShapeType="1"/>
              </p:cNvSpPr>
              <p:nvPr/>
            </p:nvSpPr>
            <p:spPr bwMode="auto">
              <a:xfrm flipH="1">
                <a:off x="2391" y="1928"/>
                <a:ext cx="287"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2" name="Line 90"/>
              <p:cNvSpPr>
                <a:spLocks noChangeShapeType="1"/>
              </p:cNvSpPr>
              <p:nvPr/>
            </p:nvSpPr>
            <p:spPr bwMode="auto">
              <a:xfrm>
                <a:off x="2391"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3" name="Line 91"/>
              <p:cNvSpPr>
                <a:spLocks noChangeShapeType="1"/>
              </p:cNvSpPr>
              <p:nvPr/>
            </p:nvSpPr>
            <p:spPr bwMode="auto">
              <a:xfrm flipH="1">
                <a:off x="2266"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4" name="Line 92"/>
              <p:cNvSpPr>
                <a:spLocks noChangeShapeType="1"/>
              </p:cNvSpPr>
              <p:nvPr/>
            </p:nvSpPr>
            <p:spPr bwMode="auto">
              <a:xfrm>
                <a:off x="2266"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5" name="Line 93"/>
              <p:cNvSpPr>
                <a:spLocks noChangeShapeType="1"/>
              </p:cNvSpPr>
              <p:nvPr/>
            </p:nvSpPr>
            <p:spPr bwMode="auto">
              <a:xfrm flipH="1">
                <a:off x="2154"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6" name="Line 94"/>
              <p:cNvSpPr>
                <a:spLocks noChangeShapeType="1"/>
              </p:cNvSpPr>
              <p:nvPr/>
            </p:nvSpPr>
            <p:spPr bwMode="auto">
              <a:xfrm>
                <a:off x="2154"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7" name="Line 95"/>
              <p:cNvSpPr>
                <a:spLocks noChangeShapeType="1"/>
              </p:cNvSpPr>
              <p:nvPr/>
            </p:nvSpPr>
            <p:spPr bwMode="auto">
              <a:xfrm flipH="1">
                <a:off x="2054"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8" name="Line 96"/>
              <p:cNvSpPr>
                <a:spLocks noChangeShapeType="1"/>
              </p:cNvSpPr>
              <p:nvPr/>
            </p:nvSpPr>
            <p:spPr bwMode="auto">
              <a:xfrm>
                <a:off x="2054"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9" name="Line 97"/>
              <p:cNvSpPr>
                <a:spLocks noChangeShapeType="1"/>
              </p:cNvSpPr>
              <p:nvPr/>
            </p:nvSpPr>
            <p:spPr bwMode="auto">
              <a:xfrm flipH="1">
                <a:off x="1967"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0" name="Line 98"/>
              <p:cNvSpPr>
                <a:spLocks noChangeShapeType="1"/>
              </p:cNvSpPr>
              <p:nvPr/>
            </p:nvSpPr>
            <p:spPr bwMode="auto">
              <a:xfrm>
                <a:off x="1967"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1" name="Line 99"/>
              <p:cNvSpPr>
                <a:spLocks noChangeShapeType="1"/>
              </p:cNvSpPr>
              <p:nvPr/>
            </p:nvSpPr>
            <p:spPr bwMode="auto">
              <a:xfrm flipH="1">
                <a:off x="1904" y="2280"/>
                <a:ext cx="6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2" name="Line 100"/>
              <p:cNvSpPr>
                <a:spLocks noChangeShapeType="1"/>
              </p:cNvSpPr>
              <p:nvPr/>
            </p:nvSpPr>
            <p:spPr bwMode="auto">
              <a:xfrm>
                <a:off x="1904"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3" name="Line 101"/>
              <p:cNvSpPr>
                <a:spLocks noChangeShapeType="1"/>
              </p:cNvSpPr>
              <p:nvPr/>
            </p:nvSpPr>
            <p:spPr bwMode="auto">
              <a:xfrm flipH="1">
                <a:off x="1854"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4" name="Line 102"/>
              <p:cNvSpPr>
                <a:spLocks noChangeShapeType="1"/>
              </p:cNvSpPr>
              <p:nvPr/>
            </p:nvSpPr>
            <p:spPr bwMode="auto">
              <a:xfrm>
                <a:off x="1854"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5" name="Line 103"/>
              <p:cNvSpPr>
                <a:spLocks noChangeShapeType="1"/>
              </p:cNvSpPr>
              <p:nvPr/>
            </p:nvSpPr>
            <p:spPr bwMode="auto">
              <a:xfrm flipH="1">
                <a:off x="1829"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6" name="Line 104"/>
              <p:cNvSpPr>
                <a:spLocks noChangeShapeType="1"/>
              </p:cNvSpPr>
              <p:nvPr/>
            </p:nvSpPr>
            <p:spPr bwMode="auto">
              <a:xfrm>
                <a:off x="1829"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7" name="Line 105"/>
              <p:cNvSpPr>
                <a:spLocks noChangeShapeType="1"/>
              </p:cNvSpPr>
              <p:nvPr/>
            </p:nvSpPr>
            <p:spPr bwMode="auto">
              <a:xfrm flipH="1">
                <a:off x="1817" y="2508"/>
                <a:ext cx="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8" name="Line 106"/>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9" name="Line 107"/>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0" name="Line 108"/>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1" name="Line 109"/>
              <p:cNvSpPr>
                <a:spLocks noChangeShapeType="1"/>
              </p:cNvSpPr>
              <p:nvPr/>
            </p:nvSpPr>
            <p:spPr bwMode="auto">
              <a:xfrm>
                <a:off x="1817" y="2591"/>
                <a:ext cx="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2" name="Line 110"/>
              <p:cNvSpPr>
                <a:spLocks noChangeShapeType="1"/>
              </p:cNvSpPr>
              <p:nvPr/>
            </p:nvSpPr>
            <p:spPr bwMode="auto">
              <a:xfrm>
                <a:off x="182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3" name="Line 111"/>
              <p:cNvSpPr>
                <a:spLocks noChangeShapeType="1"/>
              </p:cNvSpPr>
              <p:nvPr/>
            </p:nvSpPr>
            <p:spPr bwMode="auto">
              <a:xfrm>
                <a:off x="1829" y="2664"/>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4" name="Line 112"/>
              <p:cNvSpPr>
                <a:spLocks noChangeShapeType="1"/>
              </p:cNvSpPr>
              <p:nvPr/>
            </p:nvSpPr>
            <p:spPr bwMode="auto">
              <a:xfrm>
                <a:off x="1854"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5" name="Line 113"/>
              <p:cNvSpPr>
                <a:spLocks noChangeShapeType="1"/>
              </p:cNvSpPr>
              <p:nvPr/>
            </p:nvSpPr>
            <p:spPr bwMode="auto">
              <a:xfrm>
                <a:off x="1854" y="2736"/>
                <a:ext cx="5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6" name="Line 114"/>
              <p:cNvSpPr>
                <a:spLocks noChangeShapeType="1"/>
              </p:cNvSpPr>
              <p:nvPr/>
            </p:nvSpPr>
            <p:spPr bwMode="auto">
              <a:xfrm>
                <a:off x="1904"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7" name="Line 115"/>
              <p:cNvSpPr>
                <a:spLocks noChangeShapeType="1"/>
              </p:cNvSpPr>
              <p:nvPr/>
            </p:nvSpPr>
            <p:spPr bwMode="auto">
              <a:xfrm>
                <a:off x="1904" y="2809"/>
                <a:ext cx="6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8" name="Line 116"/>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9" name="Line 117"/>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0" name="Line 118"/>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1" name="Line 119"/>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2" name="Line 120"/>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3" name="Line 121"/>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4" name="Line 122"/>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5" name="Line 123"/>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6" name="Line 124"/>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7" name="Line 125"/>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8" name="Line 126"/>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9" name="Line 127"/>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0" name="Line 128"/>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1" name="Line 129"/>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2" name="Line 130"/>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3" name="Line 131"/>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4" name="Line 132"/>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5" name="Line 133"/>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6" name="Line 134"/>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7" name="Line 135"/>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8" name="Line 136"/>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9" name="Line 137"/>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0" name="Line 138"/>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1" name="Line 139"/>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2" name="Line 140"/>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3" name="Line 141"/>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4" name="Line 142"/>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5" name="Line 143"/>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6" name="Line 144"/>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7" name="Line 145"/>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8" name="Line 146"/>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9" name="Line 147"/>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0" name="Line 148"/>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1" name="Line 149"/>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2" name="Line 150"/>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3" name="Line 151"/>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4" name="Line 152"/>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5" name="Line 153"/>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6" name="Line 154"/>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7" name="Line 155"/>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8" name="Line 156"/>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9" name="Line 157"/>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0" name="Line 158"/>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1" name="Line 159"/>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2" name="Line 160"/>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3" name="Line 161"/>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4" name="Line 162"/>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5" name="Line 163"/>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6" name="Line 164"/>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7" name="Line 165"/>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8" name="Line 166"/>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9" name="Line 167"/>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0" name="Line 168"/>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1" name="Line 169"/>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2" name="Line 170"/>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3" name="Line 171"/>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4" name="Line 172"/>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5" name="Line 173"/>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6" name="Line 174"/>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7" name="Line 175"/>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8" name="Line 176"/>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9" name="Line 177"/>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0" name="Line 178"/>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1" name="Line 179"/>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2" name="Line 180"/>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3" name="Line 181"/>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4" name="Line 182"/>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5" name="Line 183"/>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6" name="Line 184"/>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7" name="Line 185"/>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8" name="Line 186"/>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9" name="Line 187"/>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0" name="Line 188"/>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1" name="Line 189"/>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2" name="Line 190"/>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3" name="Line 191"/>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4" name="Line 192"/>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5" name="Line 193"/>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6" name="Line 194"/>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7" name="Line 195"/>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8" name="Line 196"/>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9" name="Line 197"/>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0" name="Line 198"/>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1" name="Line 199"/>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2" name="Line 200"/>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3" name="Line 201"/>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4" name="Line 202"/>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5" name="Line 203"/>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6" name="Line 204"/>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5" name="Group 406"/>
            <p:cNvGrpSpPr>
              <a:grpSpLocks/>
            </p:cNvGrpSpPr>
            <p:nvPr/>
          </p:nvGrpSpPr>
          <p:grpSpPr bwMode="auto">
            <a:xfrm>
              <a:off x="1967" y="1938"/>
              <a:ext cx="3492" cy="1379"/>
              <a:chOff x="1967" y="1938"/>
              <a:chExt cx="3492" cy="1379"/>
            </a:xfrm>
          </p:grpSpPr>
          <p:sp>
            <p:nvSpPr>
              <p:cNvPr id="50627" name="Line 206"/>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8" name="Line 207"/>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9" name="Line 208"/>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0" name="Line 209"/>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1" name="Line 210"/>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2" name="Line 211"/>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3" name="Line 212"/>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4" name="Line 213"/>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5" name="Line 214"/>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6" name="Line 215"/>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7" name="Line 216"/>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8" name="Line 217"/>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9" name="Line 218"/>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0" name="Line 219"/>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1" name="Line 22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2" name="Line 22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3" name="Line 22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4" name="Line 22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5" name="Line 22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6" name="Line 22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7" name="Line 22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8" name="Line 22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9" name="Line 22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0" name="Line 22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1" name="Line 23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2" name="Line 23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3" name="Line 23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4" name="Line 23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5" name="Line 23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6" name="Line 23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7" name="Line 23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8" name="Line 23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9" name="Line 23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0" name="Line 23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1" name="Line 24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2" name="Line 24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3" name="Line 24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4" name="Line 24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5" name="Line 24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6" name="Line 24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7" name="Line 24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8" name="Line 24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9" name="Line 24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0" name="Line 24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1" name="Line 25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2" name="Line 25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3" name="Line 25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4" name="Line 25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5" name="Line 25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6" name="Line 25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7" name="Line 25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8" name="Line 25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9" name="Line 258"/>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0" name="Line 259"/>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1" name="Line 260"/>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2" name="Line 26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3" name="Line 26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4" name="Line 26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5" name="Line 264"/>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6" name="Line 265"/>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7" name="Line 266"/>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8" name="Line 26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9" name="Line 26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0" name="Line 26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1" name="Line 27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2" name="Line 27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3" name="Line 27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4" name="Line 27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5" name="Line 27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6" name="Line 27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7" name="Line 27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8" name="Line 27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9" name="Line 27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0" name="Line 27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1" name="Line 28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2" name="Line 28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3" name="Line 282"/>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4" name="Line 283"/>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5" name="Line 284"/>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6" name="Line 28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7" name="Line 28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8" name="Line 28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9" name="Line 28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0" name="Line 28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1" name="Line 29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2" name="Line 29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3" name="Line 29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4" name="Line 29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5" name="Line 29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6" name="Line 29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7" name="Line 29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8" name="Line 29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9" name="Line 29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0" name="Line 29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1" name="Line 30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2" name="Line 30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3" name="Line 30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4" name="Line 30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5" name="Line 30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6" name="Line 30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7" name="Line 30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8" name="Line 30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9" name="Line 30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0" name="Line 30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1" name="Line 31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2" name="Line 31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3" name="Line 31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4" name="Line 31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5" name="Line 31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6" name="Line 31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7" name="Line 31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8" name="Line 31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9" name="Line 31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0" name="Line 31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1" name="Line 32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2" name="Line 32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3" name="Line 32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4" name="Line 32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5" name="Line 32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6" name="Line 32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7" name="Line 32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8" name="Line 32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9" name="Line 32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0" name="Line 32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1" name="Line 33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2" name="Line 33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3" name="Line 33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4" name="Line 33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5" name="Line 33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6" name="Line 33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7" name="Line 33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8" name="Line 33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9" name="Line 33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0" name="Line 33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1" name="Line 34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2" name="Line 34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3" name="Line 34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4" name="Line 34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5" name="Line 34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6" name="Line 34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7" name="Line 34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8" name="Line 34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9" name="Line 348"/>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0" name="Line 349"/>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1" name="Line 350"/>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2" name="Line 351"/>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3" name="Line 352"/>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4" name="Line 35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5" name="Line 35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6" name="Line 35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7" name="Line 35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8" name="Line 35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9" name="Line 35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0" name="Line 35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1" name="Line 36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2" name="Line 36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3" name="Line 36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4" name="Line 36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5" name="Line 36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6" name="Line 36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7" name="Line 36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8" name="Line 36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9" name="Line 36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0" name="Line 36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1" name="Line 37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2" name="Line 37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3" name="Line 372"/>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4" name="Freeform 373"/>
              <p:cNvSpPr>
                <a:spLocks/>
              </p:cNvSpPr>
              <p:nvPr/>
            </p:nvSpPr>
            <p:spPr bwMode="auto">
              <a:xfrm>
                <a:off x="1967" y="1938"/>
                <a:ext cx="3492" cy="1379"/>
              </a:xfrm>
              <a:custGeom>
                <a:avLst/>
                <a:gdLst>
                  <a:gd name="T0" fmla="*/ 287 w 3492"/>
                  <a:gd name="T1" fmla="*/ 1130 h 1379"/>
                  <a:gd name="T2" fmla="*/ 561 w 3492"/>
                  <a:gd name="T3" fmla="*/ 1234 h 1379"/>
                  <a:gd name="T4" fmla="*/ 1272 w 3492"/>
                  <a:gd name="T5" fmla="*/ 1368 h 1379"/>
                  <a:gd name="T6" fmla="*/ 2045 w 3492"/>
                  <a:gd name="T7" fmla="*/ 1368 h 1379"/>
                  <a:gd name="T8" fmla="*/ 2968 w 3492"/>
                  <a:gd name="T9" fmla="*/ 1171 h 1379"/>
                  <a:gd name="T10" fmla="*/ 3280 w 3492"/>
                  <a:gd name="T11" fmla="*/ 995 h 1379"/>
                  <a:gd name="T12" fmla="*/ 3455 w 3492"/>
                  <a:gd name="T13" fmla="*/ 798 h 1379"/>
                  <a:gd name="T14" fmla="*/ 3492 w 3492"/>
                  <a:gd name="T15" fmla="*/ 653 h 1379"/>
                  <a:gd name="T16" fmla="*/ 3430 w 3492"/>
                  <a:gd name="T17" fmla="*/ 456 h 1379"/>
                  <a:gd name="T18" fmla="*/ 3031 w 3492"/>
                  <a:gd name="T19" fmla="*/ 197 h 1379"/>
                  <a:gd name="T20" fmla="*/ 2220 w 3492"/>
                  <a:gd name="T21" fmla="*/ 21 h 1379"/>
                  <a:gd name="T22" fmla="*/ 1571 w 3492"/>
                  <a:gd name="T23" fmla="*/ 21 h 1379"/>
                  <a:gd name="T24" fmla="*/ 748 w 3492"/>
                  <a:gd name="T25" fmla="*/ 197 h 1379"/>
                  <a:gd name="T26" fmla="*/ 349 w 3492"/>
                  <a:gd name="T27" fmla="*/ 456 h 1379"/>
                  <a:gd name="T28" fmla="*/ 287 w 3492"/>
                  <a:gd name="T29" fmla="*/ 653 h 1379"/>
                  <a:gd name="T30" fmla="*/ 311 w 3492"/>
                  <a:gd name="T31" fmla="*/ 767 h 1379"/>
                  <a:gd name="T32" fmla="*/ 399 w 3492"/>
                  <a:gd name="T33" fmla="*/ 881 h 1379"/>
                  <a:gd name="T34" fmla="*/ 623 w 3492"/>
                  <a:gd name="T35" fmla="*/ 1016 h 1379"/>
                  <a:gd name="T36" fmla="*/ 1397 w 3492"/>
                  <a:gd name="T37" fmla="*/ 1213 h 1379"/>
                  <a:gd name="T38" fmla="*/ 2008 w 3492"/>
                  <a:gd name="T39" fmla="*/ 1213 h 1379"/>
                  <a:gd name="T40" fmla="*/ 2731 w 3492"/>
                  <a:gd name="T41" fmla="*/ 1057 h 1379"/>
                  <a:gd name="T42" fmla="*/ 3081 w 3492"/>
                  <a:gd name="T43" fmla="*/ 819 h 1379"/>
                  <a:gd name="T44" fmla="*/ 3143 w 3492"/>
                  <a:gd name="T45" fmla="*/ 653 h 1379"/>
                  <a:gd name="T46" fmla="*/ 3056 w 3492"/>
                  <a:gd name="T47" fmla="*/ 456 h 1379"/>
                  <a:gd name="T48" fmla="*/ 2619 w 3492"/>
                  <a:gd name="T49" fmla="*/ 249 h 1379"/>
                  <a:gd name="T50" fmla="*/ 1933 w 3492"/>
                  <a:gd name="T51" fmla="*/ 166 h 1379"/>
                  <a:gd name="T52" fmla="*/ 1472 w 3492"/>
                  <a:gd name="T53" fmla="*/ 197 h 1379"/>
                  <a:gd name="T54" fmla="*/ 935 w 3492"/>
                  <a:gd name="T55" fmla="*/ 373 h 1379"/>
                  <a:gd name="T56" fmla="*/ 723 w 3492"/>
                  <a:gd name="T57" fmla="*/ 653 h 1379"/>
                  <a:gd name="T58" fmla="*/ 810 w 3492"/>
                  <a:gd name="T59" fmla="*/ 819 h 1379"/>
                  <a:gd name="T60" fmla="*/ 973 w 3492"/>
                  <a:gd name="T61" fmla="*/ 923 h 1379"/>
                  <a:gd name="T62" fmla="*/ 1309 w 3492"/>
                  <a:gd name="T63" fmla="*/ 1016 h 1379"/>
                  <a:gd name="T64" fmla="*/ 1734 w 3492"/>
                  <a:gd name="T65" fmla="*/ 1057 h 1379"/>
                  <a:gd name="T66" fmla="*/ 2307 w 3492"/>
                  <a:gd name="T67" fmla="*/ 985 h 1379"/>
                  <a:gd name="T68" fmla="*/ 2669 w 3492"/>
                  <a:gd name="T69" fmla="*/ 809 h 1379"/>
                  <a:gd name="T70" fmla="*/ 2756 w 3492"/>
                  <a:gd name="T71" fmla="*/ 653 h 1379"/>
                  <a:gd name="T72" fmla="*/ 2619 w 3492"/>
                  <a:gd name="T73" fmla="*/ 467 h 1379"/>
                  <a:gd name="T74" fmla="*/ 2257 w 3492"/>
                  <a:gd name="T75" fmla="*/ 353 h 1379"/>
                  <a:gd name="T76" fmla="*/ 1946 w 3492"/>
                  <a:gd name="T77" fmla="*/ 322 h 1379"/>
                  <a:gd name="T78" fmla="*/ 1497 w 3492"/>
                  <a:gd name="T79" fmla="*/ 384 h 1379"/>
                  <a:gd name="T80" fmla="*/ 1210 w 3492"/>
                  <a:gd name="T81" fmla="*/ 529 h 1379"/>
                  <a:gd name="T82" fmla="*/ 1147 w 3492"/>
                  <a:gd name="T83" fmla="*/ 653 h 1379"/>
                  <a:gd name="T84" fmla="*/ 1210 w 3492"/>
                  <a:gd name="T85" fmla="*/ 757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2" h="1379">
                    <a:moveTo>
                      <a:pt x="0" y="943"/>
                    </a:moveTo>
                    <a:lnTo>
                      <a:pt x="124" y="1037"/>
                    </a:lnTo>
                    <a:lnTo>
                      <a:pt x="287" y="1130"/>
                    </a:lnTo>
                    <a:lnTo>
                      <a:pt x="287" y="1130"/>
                    </a:lnTo>
                    <a:lnTo>
                      <a:pt x="424" y="1182"/>
                    </a:lnTo>
                    <a:lnTo>
                      <a:pt x="561" y="1234"/>
                    </a:lnTo>
                    <a:lnTo>
                      <a:pt x="723" y="1275"/>
                    </a:lnTo>
                    <a:lnTo>
                      <a:pt x="898" y="1317"/>
                    </a:lnTo>
                    <a:lnTo>
                      <a:pt x="1272" y="1368"/>
                    </a:lnTo>
                    <a:lnTo>
                      <a:pt x="1671" y="1379"/>
                    </a:lnTo>
                    <a:lnTo>
                      <a:pt x="1671" y="1379"/>
                    </a:lnTo>
                    <a:lnTo>
                      <a:pt x="2045" y="1368"/>
                    </a:lnTo>
                    <a:lnTo>
                      <a:pt x="2382" y="1327"/>
                    </a:lnTo>
                    <a:lnTo>
                      <a:pt x="2694" y="1254"/>
                    </a:lnTo>
                    <a:lnTo>
                      <a:pt x="2968" y="1171"/>
                    </a:lnTo>
                    <a:lnTo>
                      <a:pt x="3081" y="1120"/>
                    </a:lnTo>
                    <a:lnTo>
                      <a:pt x="3181" y="1057"/>
                    </a:lnTo>
                    <a:lnTo>
                      <a:pt x="3280" y="995"/>
                    </a:lnTo>
                    <a:lnTo>
                      <a:pt x="3355" y="933"/>
                    </a:lnTo>
                    <a:lnTo>
                      <a:pt x="3418" y="871"/>
                    </a:lnTo>
                    <a:lnTo>
                      <a:pt x="3455" y="798"/>
                    </a:lnTo>
                    <a:lnTo>
                      <a:pt x="3492" y="726"/>
                    </a:lnTo>
                    <a:lnTo>
                      <a:pt x="3492" y="653"/>
                    </a:lnTo>
                    <a:lnTo>
                      <a:pt x="3492" y="653"/>
                    </a:lnTo>
                    <a:lnTo>
                      <a:pt x="3492" y="581"/>
                    </a:lnTo>
                    <a:lnTo>
                      <a:pt x="3467" y="518"/>
                    </a:lnTo>
                    <a:lnTo>
                      <a:pt x="3430" y="456"/>
                    </a:lnTo>
                    <a:lnTo>
                      <a:pt x="3368" y="394"/>
                    </a:lnTo>
                    <a:lnTo>
                      <a:pt x="3218" y="290"/>
                    </a:lnTo>
                    <a:lnTo>
                      <a:pt x="3031" y="197"/>
                    </a:lnTo>
                    <a:lnTo>
                      <a:pt x="2794" y="114"/>
                    </a:lnTo>
                    <a:lnTo>
                      <a:pt x="2519" y="52"/>
                    </a:lnTo>
                    <a:lnTo>
                      <a:pt x="2220" y="21"/>
                    </a:lnTo>
                    <a:lnTo>
                      <a:pt x="1896" y="0"/>
                    </a:lnTo>
                    <a:lnTo>
                      <a:pt x="1896" y="0"/>
                    </a:lnTo>
                    <a:lnTo>
                      <a:pt x="1571" y="21"/>
                    </a:lnTo>
                    <a:lnTo>
                      <a:pt x="1260" y="52"/>
                    </a:lnTo>
                    <a:lnTo>
                      <a:pt x="985" y="114"/>
                    </a:lnTo>
                    <a:lnTo>
                      <a:pt x="748" y="197"/>
                    </a:lnTo>
                    <a:lnTo>
                      <a:pt x="561" y="290"/>
                    </a:lnTo>
                    <a:lnTo>
                      <a:pt x="411" y="394"/>
                    </a:lnTo>
                    <a:lnTo>
                      <a:pt x="349" y="456"/>
                    </a:lnTo>
                    <a:lnTo>
                      <a:pt x="311" y="518"/>
                    </a:lnTo>
                    <a:lnTo>
                      <a:pt x="287" y="581"/>
                    </a:lnTo>
                    <a:lnTo>
                      <a:pt x="287" y="653"/>
                    </a:lnTo>
                    <a:lnTo>
                      <a:pt x="287" y="653"/>
                    </a:lnTo>
                    <a:lnTo>
                      <a:pt x="287" y="705"/>
                    </a:lnTo>
                    <a:lnTo>
                      <a:pt x="311" y="767"/>
                    </a:lnTo>
                    <a:lnTo>
                      <a:pt x="349" y="829"/>
                    </a:lnTo>
                    <a:lnTo>
                      <a:pt x="399" y="881"/>
                    </a:lnTo>
                    <a:lnTo>
                      <a:pt x="399" y="881"/>
                    </a:lnTo>
                    <a:lnTo>
                      <a:pt x="499" y="954"/>
                    </a:lnTo>
                    <a:lnTo>
                      <a:pt x="623" y="1016"/>
                    </a:lnTo>
                    <a:lnTo>
                      <a:pt x="623" y="1016"/>
                    </a:lnTo>
                    <a:lnTo>
                      <a:pt x="835" y="1109"/>
                    </a:lnTo>
                    <a:lnTo>
                      <a:pt x="1097" y="1171"/>
                    </a:lnTo>
                    <a:lnTo>
                      <a:pt x="1397" y="1213"/>
                    </a:lnTo>
                    <a:lnTo>
                      <a:pt x="1709" y="1223"/>
                    </a:lnTo>
                    <a:lnTo>
                      <a:pt x="1709" y="1223"/>
                    </a:lnTo>
                    <a:lnTo>
                      <a:pt x="2008" y="1213"/>
                    </a:lnTo>
                    <a:lnTo>
                      <a:pt x="2270" y="1182"/>
                    </a:lnTo>
                    <a:lnTo>
                      <a:pt x="2519" y="1130"/>
                    </a:lnTo>
                    <a:lnTo>
                      <a:pt x="2731" y="1057"/>
                    </a:lnTo>
                    <a:lnTo>
                      <a:pt x="2906" y="975"/>
                    </a:lnTo>
                    <a:lnTo>
                      <a:pt x="3031" y="871"/>
                    </a:lnTo>
                    <a:lnTo>
                      <a:pt x="3081" y="819"/>
                    </a:lnTo>
                    <a:lnTo>
                      <a:pt x="3118" y="767"/>
                    </a:lnTo>
                    <a:lnTo>
                      <a:pt x="3143" y="705"/>
                    </a:lnTo>
                    <a:lnTo>
                      <a:pt x="3143" y="653"/>
                    </a:lnTo>
                    <a:lnTo>
                      <a:pt x="3143" y="653"/>
                    </a:lnTo>
                    <a:lnTo>
                      <a:pt x="3131" y="550"/>
                    </a:lnTo>
                    <a:lnTo>
                      <a:pt x="3056" y="456"/>
                    </a:lnTo>
                    <a:lnTo>
                      <a:pt x="2944" y="373"/>
                    </a:lnTo>
                    <a:lnTo>
                      <a:pt x="2794" y="301"/>
                    </a:lnTo>
                    <a:lnTo>
                      <a:pt x="2619" y="249"/>
                    </a:lnTo>
                    <a:lnTo>
                      <a:pt x="2407" y="197"/>
                    </a:lnTo>
                    <a:lnTo>
                      <a:pt x="2183" y="176"/>
                    </a:lnTo>
                    <a:lnTo>
                      <a:pt x="1933" y="166"/>
                    </a:lnTo>
                    <a:lnTo>
                      <a:pt x="1933" y="166"/>
                    </a:lnTo>
                    <a:lnTo>
                      <a:pt x="1696" y="176"/>
                    </a:lnTo>
                    <a:lnTo>
                      <a:pt x="1472" y="197"/>
                    </a:lnTo>
                    <a:lnTo>
                      <a:pt x="1260" y="249"/>
                    </a:lnTo>
                    <a:lnTo>
                      <a:pt x="1085" y="301"/>
                    </a:lnTo>
                    <a:lnTo>
                      <a:pt x="935" y="373"/>
                    </a:lnTo>
                    <a:lnTo>
                      <a:pt x="823" y="456"/>
                    </a:lnTo>
                    <a:lnTo>
                      <a:pt x="748" y="550"/>
                    </a:lnTo>
                    <a:lnTo>
                      <a:pt x="723" y="653"/>
                    </a:lnTo>
                    <a:lnTo>
                      <a:pt x="723" y="653"/>
                    </a:lnTo>
                    <a:lnTo>
                      <a:pt x="748" y="736"/>
                    </a:lnTo>
                    <a:lnTo>
                      <a:pt x="810" y="819"/>
                    </a:lnTo>
                    <a:lnTo>
                      <a:pt x="810" y="819"/>
                    </a:lnTo>
                    <a:lnTo>
                      <a:pt x="885" y="871"/>
                    </a:lnTo>
                    <a:lnTo>
                      <a:pt x="973" y="923"/>
                    </a:lnTo>
                    <a:lnTo>
                      <a:pt x="973" y="923"/>
                    </a:lnTo>
                    <a:lnTo>
                      <a:pt x="1135" y="975"/>
                    </a:lnTo>
                    <a:lnTo>
                      <a:pt x="1309" y="1016"/>
                    </a:lnTo>
                    <a:lnTo>
                      <a:pt x="1521" y="1047"/>
                    </a:lnTo>
                    <a:lnTo>
                      <a:pt x="1734" y="1057"/>
                    </a:lnTo>
                    <a:lnTo>
                      <a:pt x="1734" y="1057"/>
                    </a:lnTo>
                    <a:lnTo>
                      <a:pt x="1946" y="1047"/>
                    </a:lnTo>
                    <a:lnTo>
                      <a:pt x="2133" y="1026"/>
                    </a:lnTo>
                    <a:lnTo>
                      <a:pt x="2307" y="985"/>
                    </a:lnTo>
                    <a:lnTo>
                      <a:pt x="2457" y="933"/>
                    </a:lnTo>
                    <a:lnTo>
                      <a:pt x="2582" y="881"/>
                    </a:lnTo>
                    <a:lnTo>
                      <a:pt x="2669" y="809"/>
                    </a:lnTo>
                    <a:lnTo>
                      <a:pt x="2731" y="736"/>
                    </a:lnTo>
                    <a:lnTo>
                      <a:pt x="2756" y="653"/>
                    </a:lnTo>
                    <a:lnTo>
                      <a:pt x="2756" y="653"/>
                    </a:lnTo>
                    <a:lnTo>
                      <a:pt x="2731" y="581"/>
                    </a:lnTo>
                    <a:lnTo>
                      <a:pt x="2694" y="529"/>
                    </a:lnTo>
                    <a:lnTo>
                      <a:pt x="2619" y="467"/>
                    </a:lnTo>
                    <a:lnTo>
                      <a:pt x="2519" y="425"/>
                    </a:lnTo>
                    <a:lnTo>
                      <a:pt x="2395" y="384"/>
                    </a:lnTo>
                    <a:lnTo>
                      <a:pt x="2257" y="353"/>
                    </a:lnTo>
                    <a:lnTo>
                      <a:pt x="2108" y="332"/>
                    </a:lnTo>
                    <a:lnTo>
                      <a:pt x="1946" y="322"/>
                    </a:lnTo>
                    <a:lnTo>
                      <a:pt x="1946" y="322"/>
                    </a:lnTo>
                    <a:lnTo>
                      <a:pt x="1783" y="332"/>
                    </a:lnTo>
                    <a:lnTo>
                      <a:pt x="1634" y="353"/>
                    </a:lnTo>
                    <a:lnTo>
                      <a:pt x="1497" y="384"/>
                    </a:lnTo>
                    <a:lnTo>
                      <a:pt x="1372" y="425"/>
                    </a:lnTo>
                    <a:lnTo>
                      <a:pt x="1284" y="467"/>
                    </a:lnTo>
                    <a:lnTo>
                      <a:pt x="1210" y="529"/>
                    </a:lnTo>
                    <a:lnTo>
                      <a:pt x="1160" y="581"/>
                    </a:lnTo>
                    <a:lnTo>
                      <a:pt x="1147" y="653"/>
                    </a:lnTo>
                    <a:lnTo>
                      <a:pt x="1147" y="653"/>
                    </a:lnTo>
                    <a:lnTo>
                      <a:pt x="1160" y="705"/>
                    </a:lnTo>
                    <a:lnTo>
                      <a:pt x="1210" y="757"/>
                    </a:lnTo>
                    <a:lnTo>
                      <a:pt x="1210" y="757"/>
                    </a:lnTo>
                    <a:lnTo>
                      <a:pt x="0" y="94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795" name="Line 374"/>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6" name="Line 375"/>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7" name="Line 376"/>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8" name="Line 377"/>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9" name="Line 378"/>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0" name="Line 379"/>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1" name="Line 380"/>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2" name="Line 381"/>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3" name="Line 382"/>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4" name="Line 383"/>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5" name="Line 384"/>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6" name="Line 385"/>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7" name="Line 386"/>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8" name="Line 387"/>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9" name="Line 388"/>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0" name="Line 389"/>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1" name="Line 390"/>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2" name="Line 391"/>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3" name="Line 392"/>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4" name="Line 393"/>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5" name="Line 394"/>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6" name="Line 395"/>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7" name="Line 396"/>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8" name="Line 397"/>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9" name="Line 398"/>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0" name="Line 399"/>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1" name="Line 400"/>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2" name="Line 401"/>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3" name="Line 402"/>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4" name="Line 403"/>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5" name="Line 404"/>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6" name="Line 405"/>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6" name="Group 607"/>
            <p:cNvGrpSpPr>
              <a:grpSpLocks/>
            </p:cNvGrpSpPr>
            <p:nvPr/>
          </p:nvGrpSpPr>
          <p:grpSpPr bwMode="auto">
            <a:xfrm>
              <a:off x="2254" y="1938"/>
              <a:ext cx="3205" cy="1223"/>
              <a:chOff x="2254" y="1938"/>
              <a:chExt cx="3205" cy="1223"/>
            </a:xfrm>
          </p:grpSpPr>
          <p:sp>
            <p:nvSpPr>
              <p:cNvPr id="50427" name="Line 407"/>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8" name="Line 408"/>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9" name="Line 409"/>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0" name="Line 410"/>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1" name="Line 411"/>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2" name="Line 412"/>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3" name="Line 413"/>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4" name="Line 414"/>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5" name="Line 415"/>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6" name="Line 416"/>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7" name="Line 417"/>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8" name="Line 418"/>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9" name="Line 419"/>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0" name="Line 420"/>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1" name="Line 421"/>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2" name="Line 422"/>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3" name="Line 423"/>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4" name="Line 424"/>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5" name="Line 425"/>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6" name="Line 426"/>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7" name="Line 427"/>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8" name="Line 428"/>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9" name="Line 429"/>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0" name="Line 430"/>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1" name="Line 431"/>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2" name="Line 432"/>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3" name="Line 433"/>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4" name="Line 434"/>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5" name="Line 435"/>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6" name="Line 436"/>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7" name="Line 437"/>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8" name="Line 438"/>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9" name="Line 439"/>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0" name="Line 440"/>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1" name="Line 441"/>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2" name="Line 442"/>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3" name="Line 443"/>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4" name="Line 444"/>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5" name="Line 445"/>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6" name="Line 446"/>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7" name="Line 447"/>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8" name="Line 448"/>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9" name="Line 449"/>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0" name="Line 450"/>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1" name="Line 451"/>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2" name="Line 452"/>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3" name="Line 453"/>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4" name="Line 454"/>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5" name="Line 455"/>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6" name="Line 456"/>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7" name="Line 457"/>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8" name="Line 458"/>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9" name="Line 459"/>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0" name="Line 460"/>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1" name="Line 461"/>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2" name="Line 462"/>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3" name="Line 463"/>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4" name="Line 464"/>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5" name="Line 465"/>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6" name="Line 466"/>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7" name="Line 467"/>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8" name="Line 468"/>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9" name="Line 469"/>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0" name="Line 470"/>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1" name="Line 471"/>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2" name="Line 472"/>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3" name="Line 473"/>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4" name="Line 474"/>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5" name="Line 475"/>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6" name="Line 476"/>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7" name="Line 477"/>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8" name="Line 478"/>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9" name="Line 479"/>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0" name="Line 480"/>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1" name="Line 481"/>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2" name="Line 482"/>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3" name="Line 483"/>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4" name="Line 484"/>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5" name="Line 485"/>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6" name="Line 486"/>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7" name="Line 487"/>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8" name="Line 488"/>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9" name="Line 489"/>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0" name="Line 490"/>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1" name="Line 491"/>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2" name="Line 492"/>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3" name="Line 493"/>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4" name="Line 494"/>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5" name="Line 495"/>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6" name="Line 496"/>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7" name="Line 497"/>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8" name="Line 498"/>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9" name="Line 499"/>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0" name="Line 500"/>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1" name="Line 501"/>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2" name="Line 502"/>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3" name="Line 503"/>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4" name="Line 504"/>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5" name="Line 505"/>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6" name="Line 506"/>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7" name="Line 507"/>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8" name="Line 508"/>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9" name="Line 509"/>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0" name="Line 510"/>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1" name="Line 511"/>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2" name="Line 512"/>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3" name="Line 513"/>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4" name="Line 514"/>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5" name="Line 515"/>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6" name="Line 516"/>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7" name="Line 517"/>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8" name="Line 518"/>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9" name="Line 519"/>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0" name="Line 520"/>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1" name="Line 521"/>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2" name="Line 522"/>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3" name="Line 523"/>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4" name="Line 524"/>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5" name="Line 525"/>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6" name="Line 526"/>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7" name="Line 527"/>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8" name="Line 528"/>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9" name="Line 529"/>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0" name="Line 530"/>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1" name="Line 531"/>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2" name="Line 532"/>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3" name="Line 533"/>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4" name="Line 534"/>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5" name="Line 535"/>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6" name="Line 536"/>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7" name="Line 537"/>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8" name="Line 538"/>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9" name="Line 539"/>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0" name="Line 540"/>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1" name="Line 541"/>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2" name="Line 542"/>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3" name="Line 543"/>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4" name="Line 544"/>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5" name="Line 545"/>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6" name="Line 546"/>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7" name="Line 547"/>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8" name="Line 548"/>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9" name="Line 549"/>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0" name="Line 550"/>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1" name="Line 551"/>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2" name="Line 552"/>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3" name="Line 553"/>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4" name="Line 554"/>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5" name="Line 555"/>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6" name="Line 556"/>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7" name="Line 557"/>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8" name="Line 55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9" name="Line 55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0" name="Line 560"/>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1" name="Line 561"/>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2" name="Line 562"/>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3" name="Line 563"/>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4" name="Line 564"/>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5" name="Line 565"/>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6" name="Line 566"/>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7" name="Line 567"/>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8" name="Line 56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9" name="Line 56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0" name="Line 570"/>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1" name="Line 571"/>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2" name="Line 572"/>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3" name="Line 573"/>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4" name="Line 574"/>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5" name="Line 575"/>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6" name="Line 576"/>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7" name="Line 577"/>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8" name="Line 578"/>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9" name="Line 57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0" name="Line 58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1" name="Line 58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2" name="Line 58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3" name="Line 58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4" name="Line 58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5" name="Line 58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6" name="Line 58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7" name="Line 58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8" name="Line 58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9" name="Line 58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0" name="Line 59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1" name="Line 59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2" name="Line 59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3" name="Line 59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4" name="Line 59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5" name="Line 59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6" name="Line 59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7" name="Line 59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8" name="Line 59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9" name="Line 59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0" name="Line 60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1" name="Line 60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2" name="Line 60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3" name="Line 603"/>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4" name="Line 604"/>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5" name="Line 605"/>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6" name="Line 606"/>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7" name="Group 808"/>
            <p:cNvGrpSpPr>
              <a:grpSpLocks/>
            </p:cNvGrpSpPr>
            <p:nvPr/>
          </p:nvGrpSpPr>
          <p:grpSpPr bwMode="auto">
            <a:xfrm>
              <a:off x="2366" y="2104"/>
              <a:ext cx="2744" cy="1057"/>
              <a:chOff x="2366" y="2104"/>
              <a:chExt cx="2744" cy="1057"/>
            </a:xfrm>
          </p:grpSpPr>
          <p:sp>
            <p:nvSpPr>
              <p:cNvPr id="50227" name="Line 608"/>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8" name="Line 609"/>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9" name="Line 610"/>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0" name="Line 611"/>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1" name="Line 612"/>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2" name="Line 613"/>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3" name="Line 614"/>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4" name="Line 615"/>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5" name="Line 616"/>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6" name="Line 617"/>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7" name="Line 618"/>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8" name="Line 619"/>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9" name="Line 620"/>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0" name="Line 621"/>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1" name="Line 622"/>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2" name="Line 62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3" name="Line 62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4" name="Line 625"/>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5" name="Line 626"/>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6" name="Line 627"/>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7" name="Line 628"/>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8" name="Freeform 629"/>
              <p:cNvSpPr>
                <a:spLocks/>
              </p:cNvSpPr>
              <p:nvPr/>
            </p:nvSpPr>
            <p:spPr bwMode="auto">
              <a:xfrm>
                <a:off x="2366" y="2104"/>
                <a:ext cx="2744" cy="1057"/>
              </a:xfrm>
              <a:custGeom>
                <a:avLst/>
                <a:gdLst>
                  <a:gd name="T0" fmla="*/ 100 w 2744"/>
                  <a:gd name="T1" fmla="*/ 788 h 1057"/>
                  <a:gd name="T2" fmla="*/ 224 w 2744"/>
                  <a:gd name="T3" fmla="*/ 850 h 1057"/>
                  <a:gd name="T4" fmla="*/ 698 w 2744"/>
                  <a:gd name="T5" fmla="*/ 1005 h 1057"/>
                  <a:gd name="T6" fmla="*/ 1310 w 2744"/>
                  <a:gd name="T7" fmla="*/ 1057 h 1057"/>
                  <a:gd name="T8" fmla="*/ 1609 w 2744"/>
                  <a:gd name="T9" fmla="*/ 1047 h 1057"/>
                  <a:gd name="T10" fmla="*/ 2120 w 2744"/>
                  <a:gd name="T11" fmla="*/ 964 h 1057"/>
                  <a:gd name="T12" fmla="*/ 2507 w 2744"/>
                  <a:gd name="T13" fmla="*/ 809 h 1057"/>
                  <a:gd name="T14" fmla="*/ 2682 w 2744"/>
                  <a:gd name="T15" fmla="*/ 653 h 1057"/>
                  <a:gd name="T16" fmla="*/ 2744 w 2744"/>
                  <a:gd name="T17" fmla="*/ 539 h 1057"/>
                  <a:gd name="T18" fmla="*/ 2744 w 2744"/>
                  <a:gd name="T19" fmla="*/ 487 h 1057"/>
                  <a:gd name="T20" fmla="*/ 2657 w 2744"/>
                  <a:gd name="T21" fmla="*/ 290 h 1057"/>
                  <a:gd name="T22" fmla="*/ 2395 w 2744"/>
                  <a:gd name="T23" fmla="*/ 145 h 1057"/>
                  <a:gd name="T24" fmla="*/ 2008 w 2744"/>
                  <a:gd name="T25" fmla="*/ 31 h 1057"/>
                  <a:gd name="T26" fmla="*/ 1534 w 2744"/>
                  <a:gd name="T27" fmla="*/ 0 h 1057"/>
                  <a:gd name="T28" fmla="*/ 1297 w 2744"/>
                  <a:gd name="T29" fmla="*/ 10 h 1057"/>
                  <a:gd name="T30" fmla="*/ 861 w 2744"/>
                  <a:gd name="T31" fmla="*/ 83 h 1057"/>
                  <a:gd name="T32" fmla="*/ 536 w 2744"/>
                  <a:gd name="T33" fmla="*/ 207 h 1057"/>
                  <a:gd name="T34" fmla="*/ 349 w 2744"/>
                  <a:gd name="T35" fmla="*/ 384 h 1057"/>
                  <a:gd name="T36" fmla="*/ 324 w 2744"/>
                  <a:gd name="T37" fmla="*/ 487 h 1057"/>
                  <a:gd name="T38" fmla="*/ 411 w 2744"/>
                  <a:gd name="T39" fmla="*/ 653 h 1057"/>
                  <a:gd name="T40" fmla="*/ 486 w 2744"/>
                  <a:gd name="T41" fmla="*/ 705 h 1057"/>
                  <a:gd name="T42" fmla="*/ 574 w 2744"/>
                  <a:gd name="T43" fmla="*/ 757 h 1057"/>
                  <a:gd name="T44" fmla="*/ 910 w 2744"/>
                  <a:gd name="T45" fmla="*/ 850 h 1057"/>
                  <a:gd name="T46" fmla="*/ 1335 w 2744"/>
                  <a:gd name="T47" fmla="*/ 891 h 1057"/>
                  <a:gd name="T48" fmla="*/ 1547 w 2744"/>
                  <a:gd name="T49" fmla="*/ 881 h 1057"/>
                  <a:gd name="T50" fmla="*/ 1908 w 2744"/>
                  <a:gd name="T51" fmla="*/ 819 h 1057"/>
                  <a:gd name="T52" fmla="*/ 2183 w 2744"/>
                  <a:gd name="T53" fmla="*/ 715 h 1057"/>
                  <a:gd name="T54" fmla="*/ 2332 w 2744"/>
                  <a:gd name="T55" fmla="*/ 570 h 1057"/>
                  <a:gd name="T56" fmla="*/ 2357 w 2744"/>
                  <a:gd name="T57" fmla="*/ 487 h 1057"/>
                  <a:gd name="T58" fmla="*/ 2295 w 2744"/>
                  <a:gd name="T59" fmla="*/ 363 h 1057"/>
                  <a:gd name="T60" fmla="*/ 2120 w 2744"/>
                  <a:gd name="T61" fmla="*/ 259 h 1057"/>
                  <a:gd name="T62" fmla="*/ 1858 w 2744"/>
                  <a:gd name="T63" fmla="*/ 187 h 1057"/>
                  <a:gd name="T64" fmla="*/ 1547 w 2744"/>
                  <a:gd name="T65" fmla="*/ 166 h 1057"/>
                  <a:gd name="T66" fmla="*/ 1384 w 2744"/>
                  <a:gd name="T67" fmla="*/ 166 h 1057"/>
                  <a:gd name="T68" fmla="*/ 1098 w 2744"/>
                  <a:gd name="T69" fmla="*/ 218 h 1057"/>
                  <a:gd name="T70" fmla="*/ 885 w 2744"/>
                  <a:gd name="T71" fmla="*/ 301 h 1057"/>
                  <a:gd name="T72" fmla="*/ 761 w 2744"/>
                  <a:gd name="T73" fmla="*/ 415 h 1057"/>
                  <a:gd name="T74" fmla="*/ 748 w 2744"/>
                  <a:gd name="T75" fmla="*/ 487 h 1057"/>
                  <a:gd name="T76" fmla="*/ 798 w 2744"/>
                  <a:gd name="T77" fmla="*/ 591 h 1057"/>
                  <a:gd name="T78" fmla="*/ 0 w 2744"/>
                  <a:gd name="T79" fmla="*/ 715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4" h="1057">
                    <a:moveTo>
                      <a:pt x="0" y="715"/>
                    </a:moveTo>
                    <a:lnTo>
                      <a:pt x="100" y="788"/>
                    </a:lnTo>
                    <a:lnTo>
                      <a:pt x="224" y="850"/>
                    </a:lnTo>
                    <a:lnTo>
                      <a:pt x="224" y="850"/>
                    </a:lnTo>
                    <a:lnTo>
                      <a:pt x="436" y="943"/>
                    </a:lnTo>
                    <a:lnTo>
                      <a:pt x="698" y="1005"/>
                    </a:lnTo>
                    <a:lnTo>
                      <a:pt x="998" y="1047"/>
                    </a:lnTo>
                    <a:lnTo>
                      <a:pt x="1310" y="1057"/>
                    </a:lnTo>
                    <a:lnTo>
                      <a:pt x="1310" y="1057"/>
                    </a:lnTo>
                    <a:lnTo>
                      <a:pt x="1609" y="1047"/>
                    </a:lnTo>
                    <a:lnTo>
                      <a:pt x="1871" y="1016"/>
                    </a:lnTo>
                    <a:lnTo>
                      <a:pt x="2120" y="964"/>
                    </a:lnTo>
                    <a:lnTo>
                      <a:pt x="2332" y="891"/>
                    </a:lnTo>
                    <a:lnTo>
                      <a:pt x="2507" y="809"/>
                    </a:lnTo>
                    <a:lnTo>
                      <a:pt x="2632" y="705"/>
                    </a:lnTo>
                    <a:lnTo>
                      <a:pt x="2682" y="653"/>
                    </a:lnTo>
                    <a:lnTo>
                      <a:pt x="2719" y="601"/>
                    </a:lnTo>
                    <a:lnTo>
                      <a:pt x="2744" y="539"/>
                    </a:lnTo>
                    <a:lnTo>
                      <a:pt x="2744" y="487"/>
                    </a:lnTo>
                    <a:lnTo>
                      <a:pt x="2744" y="487"/>
                    </a:lnTo>
                    <a:lnTo>
                      <a:pt x="2719" y="384"/>
                    </a:lnTo>
                    <a:lnTo>
                      <a:pt x="2657" y="290"/>
                    </a:lnTo>
                    <a:lnTo>
                      <a:pt x="2545" y="207"/>
                    </a:lnTo>
                    <a:lnTo>
                      <a:pt x="2395" y="145"/>
                    </a:lnTo>
                    <a:lnTo>
                      <a:pt x="2220" y="83"/>
                    </a:lnTo>
                    <a:lnTo>
                      <a:pt x="2008" y="31"/>
                    </a:lnTo>
                    <a:lnTo>
                      <a:pt x="1784" y="10"/>
                    </a:lnTo>
                    <a:lnTo>
                      <a:pt x="1534" y="0"/>
                    </a:lnTo>
                    <a:lnTo>
                      <a:pt x="1534" y="0"/>
                    </a:lnTo>
                    <a:lnTo>
                      <a:pt x="1297" y="10"/>
                    </a:lnTo>
                    <a:lnTo>
                      <a:pt x="1073" y="31"/>
                    </a:lnTo>
                    <a:lnTo>
                      <a:pt x="861" y="83"/>
                    </a:lnTo>
                    <a:lnTo>
                      <a:pt x="686" y="145"/>
                    </a:lnTo>
                    <a:lnTo>
                      <a:pt x="536" y="207"/>
                    </a:lnTo>
                    <a:lnTo>
                      <a:pt x="424" y="290"/>
                    </a:lnTo>
                    <a:lnTo>
                      <a:pt x="349" y="384"/>
                    </a:lnTo>
                    <a:lnTo>
                      <a:pt x="324" y="487"/>
                    </a:lnTo>
                    <a:lnTo>
                      <a:pt x="324" y="487"/>
                    </a:lnTo>
                    <a:lnTo>
                      <a:pt x="349" y="570"/>
                    </a:lnTo>
                    <a:lnTo>
                      <a:pt x="411" y="653"/>
                    </a:lnTo>
                    <a:lnTo>
                      <a:pt x="411" y="653"/>
                    </a:lnTo>
                    <a:lnTo>
                      <a:pt x="486" y="705"/>
                    </a:lnTo>
                    <a:lnTo>
                      <a:pt x="574" y="757"/>
                    </a:lnTo>
                    <a:lnTo>
                      <a:pt x="574" y="757"/>
                    </a:lnTo>
                    <a:lnTo>
                      <a:pt x="736" y="809"/>
                    </a:lnTo>
                    <a:lnTo>
                      <a:pt x="910" y="850"/>
                    </a:lnTo>
                    <a:lnTo>
                      <a:pt x="1122" y="881"/>
                    </a:lnTo>
                    <a:lnTo>
                      <a:pt x="1335" y="891"/>
                    </a:lnTo>
                    <a:lnTo>
                      <a:pt x="1335" y="891"/>
                    </a:lnTo>
                    <a:lnTo>
                      <a:pt x="1547" y="881"/>
                    </a:lnTo>
                    <a:lnTo>
                      <a:pt x="1734" y="860"/>
                    </a:lnTo>
                    <a:lnTo>
                      <a:pt x="1908" y="819"/>
                    </a:lnTo>
                    <a:lnTo>
                      <a:pt x="2058" y="767"/>
                    </a:lnTo>
                    <a:lnTo>
                      <a:pt x="2183" y="715"/>
                    </a:lnTo>
                    <a:lnTo>
                      <a:pt x="2270" y="643"/>
                    </a:lnTo>
                    <a:lnTo>
                      <a:pt x="2332" y="570"/>
                    </a:lnTo>
                    <a:lnTo>
                      <a:pt x="2357" y="487"/>
                    </a:lnTo>
                    <a:lnTo>
                      <a:pt x="2357" y="487"/>
                    </a:lnTo>
                    <a:lnTo>
                      <a:pt x="2332" y="415"/>
                    </a:lnTo>
                    <a:lnTo>
                      <a:pt x="2295" y="363"/>
                    </a:lnTo>
                    <a:lnTo>
                      <a:pt x="2220" y="301"/>
                    </a:lnTo>
                    <a:lnTo>
                      <a:pt x="2120" y="259"/>
                    </a:lnTo>
                    <a:lnTo>
                      <a:pt x="1996" y="218"/>
                    </a:lnTo>
                    <a:lnTo>
                      <a:pt x="1858" y="187"/>
                    </a:lnTo>
                    <a:lnTo>
                      <a:pt x="1709" y="166"/>
                    </a:lnTo>
                    <a:lnTo>
                      <a:pt x="1547" y="166"/>
                    </a:lnTo>
                    <a:lnTo>
                      <a:pt x="1547" y="166"/>
                    </a:lnTo>
                    <a:lnTo>
                      <a:pt x="1384" y="166"/>
                    </a:lnTo>
                    <a:lnTo>
                      <a:pt x="1235" y="187"/>
                    </a:lnTo>
                    <a:lnTo>
                      <a:pt x="1098" y="218"/>
                    </a:lnTo>
                    <a:lnTo>
                      <a:pt x="973" y="259"/>
                    </a:lnTo>
                    <a:lnTo>
                      <a:pt x="885" y="301"/>
                    </a:lnTo>
                    <a:lnTo>
                      <a:pt x="811" y="363"/>
                    </a:lnTo>
                    <a:lnTo>
                      <a:pt x="761" y="415"/>
                    </a:lnTo>
                    <a:lnTo>
                      <a:pt x="748" y="487"/>
                    </a:lnTo>
                    <a:lnTo>
                      <a:pt x="748" y="487"/>
                    </a:lnTo>
                    <a:lnTo>
                      <a:pt x="761" y="539"/>
                    </a:lnTo>
                    <a:lnTo>
                      <a:pt x="798" y="591"/>
                    </a:lnTo>
                    <a:lnTo>
                      <a:pt x="798" y="591"/>
                    </a:lnTo>
                    <a:lnTo>
                      <a:pt x="0" y="71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49" name="Line 63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0" name="Line 63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1" name="Line 63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2" name="Line 63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3" name="Line 63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4" name="Line 63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5" name="Line 63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6" name="Line 63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7" name="Line 63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8" name="Line 63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9" name="Line 64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0" name="Line 64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1" name="Line 64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2" name="Line 64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3" name="Line 64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4" name="Line 64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5" name="Line 64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6" name="Line 64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7" name="Line 64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8" name="Line 64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9" name="Line 65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0" name="Line 65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1" name="Line 65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2" name="Line 65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3" name="Line 65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4" name="Line 65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5" name="Line 65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6" name="Line 65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7" name="Line 65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8" name="Line 65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9" name="Line 66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0" name="Line 66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1" name="Line 66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2" name="Line 66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3" name="Line 66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4" name="Line 66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5" name="Line 66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6" name="Line 66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7" name="Line 668"/>
              <p:cNvSpPr>
                <a:spLocks noChangeShapeType="1"/>
              </p:cNvSpPr>
              <p:nvPr/>
            </p:nvSpPr>
            <p:spPr bwMode="auto">
              <a:xfrm flipH="1" flipV="1">
                <a:off x="5085"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8" name="Line 669"/>
              <p:cNvSpPr>
                <a:spLocks noChangeShapeType="1"/>
              </p:cNvSpPr>
              <p:nvPr/>
            </p:nvSpPr>
            <p:spPr bwMode="auto">
              <a:xfrm>
                <a:off x="508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9" name="Line 670"/>
              <p:cNvSpPr>
                <a:spLocks noChangeShapeType="1"/>
              </p:cNvSpPr>
              <p:nvPr/>
            </p:nvSpPr>
            <p:spPr bwMode="auto">
              <a:xfrm flipH="1" flipV="1">
                <a:off x="5023" y="2394"/>
                <a:ext cx="6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0" name="Line 67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1" name="Line 67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2" name="Line 67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3" name="Line 674"/>
              <p:cNvSpPr>
                <a:spLocks noChangeShapeType="1"/>
              </p:cNvSpPr>
              <p:nvPr/>
            </p:nvSpPr>
            <p:spPr bwMode="auto">
              <a:xfrm flipH="1" flipV="1">
                <a:off x="4761"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4" name="Line 675"/>
              <p:cNvSpPr>
                <a:spLocks noChangeShapeType="1"/>
              </p:cNvSpPr>
              <p:nvPr/>
            </p:nvSpPr>
            <p:spPr bwMode="auto">
              <a:xfrm>
                <a:off x="4761"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5" name="Line 676"/>
              <p:cNvSpPr>
                <a:spLocks noChangeShapeType="1"/>
              </p:cNvSpPr>
              <p:nvPr/>
            </p:nvSpPr>
            <p:spPr bwMode="auto">
              <a:xfrm flipH="1" flipV="1">
                <a:off x="4586"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6" name="Line 67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7" name="Line 67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8" name="Line 67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9" name="Line 68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0" name="Line 68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1" name="Line 68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2" name="Line 68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3" name="Line 68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4" name="Line 68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5" name="Line 68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6" name="Line 68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7" name="Line 68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8" name="Line 68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9" name="Line 69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0" name="Line 69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1" name="Line 692"/>
              <p:cNvSpPr>
                <a:spLocks noChangeShapeType="1"/>
              </p:cNvSpPr>
              <p:nvPr/>
            </p:nvSpPr>
            <p:spPr bwMode="auto">
              <a:xfrm flipH="1">
                <a:off x="3052"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2" name="Line 693"/>
              <p:cNvSpPr>
                <a:spLocks noChangeShapeType="1"/>
              </p:cNvSpPr>
              <p:nvPr/>
            </p:nvSpPr>
            <p:spPr bwMode="auto">
              <a:xfrm>
                <a:off x="3052"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3" name="Line 694"/>
              <p:cNvSpPr>
                <a:spLocks noChangeShapeType="1"/>
              </p:cNvSpPr>
              <p:nvPr/>
            </p:nvSpPr>
            <p:spPr bwMode="auto">
              <a:xfrm flipH="1">
                <a:off x="2902"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4" name="Line 69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5" name="Line 69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6" name="Line 69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7" name="Line 69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8" name="Line 69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9" name="Line 70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0" name="Line 70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1" name="Line 70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2" name="Line 70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3" name="Line 70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4" name="Line 70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5" name="Line 70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6" name="Line 70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7" name="Line 70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8" name="Line 70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9" name="Line 71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0" name="Line 71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1" name="Line 71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2" name="Line 71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3" name="Line 71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4" name="Line 71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5" name="Line 71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6" name="Line 71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7" name="Line 71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8" name="Line 71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9" name="Line 72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0" name="Line 72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1" name="Line 72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2" name="Line 72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3" name="Line 72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4" name="Line 72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5" name="Line 72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6" name="Line 72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7" name="Line 72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8" name="Line 72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9" name="Line 73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0" name="Line 73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1" name="Line 73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2" name="Line 73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3" name="Line 73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4" name="Line 73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5" name="Line 73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6" name="Line 73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7" name="Line 73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8" name="Line 73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9" name="Line 74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0" name="Line 74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1" name="Line 74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2" name="Line 74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3" name="Line 74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4" name="Line 74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5" name="Line 74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6" name="Line 74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7" name="Line 74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8" name="Line 74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9" name="Line 75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0" name="Line 75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1" name="Line 75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2" name="Line 75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3" name="Line 75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4" name="Line 75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5" name="Line 75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6" name="Line 75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7" name="Line 758"/>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8" name="Line 759"/>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9" name="Line 760"/>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0" name="Line 761"/>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1" name="Line 762"/>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2" name="Line 76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3" name="Line 76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4" name="Line 76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5" name="Line 76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6" name="Line 76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7" name="Line 76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8" name="Line 76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9" name="Line 77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0" name="Line 77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1" name="Line 77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2" name="Line 77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3" name="Line 77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4" name="Line 77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5" name="Line 77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6" name="Line 77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7" name="Line 77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8" name="Line 77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9" name="Line 78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0" name="Line 78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1" name="Line 782"/>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2" name="Freeform 783"/>
              <p:cNvSpPr>
                <a:spLocks/>
              </p:cNvSpPr>
              <p:nvPr/>
            </p:nvSpPr>
            <p:spPr bwMode="auto">
              <a:xfrm>
                <a:off x="2777" y="2270"/>
                <a:ext cx="1946" cy="725"/>
              </a:xfrm>
              <a:custGeom>
                <a:avLst/>
                <a:gdLst>
                  <a:gd name="T0" fmla="*/ 0 w 1946"/>
                  <a:gd name="T1" fmla="*/ 487 h 725"/>
                  <a:gd name="T2" fmla="*/ 75 w 1946"/>
                  <a:gd name="T3" fmla="*/ 539 h 725"/>
                  <a:gd name="T4" fmla="*/ 163 w 1946"/>
                  <a:gd name="T5" fmla="*/ 591 h 725"/>
                  <a:gd name="T6" fmla="*/ 163 w 1946"/>
                  <a:gd name="T7" fmla="*/ 591 h 725"/>
                  <a:gd name="T8" fmla="*/ 325 w 1946"/>
                  <a:gd name="T9" fmla="*/ 643 h 725"/>
                  <a:gd name="T10" fmla="*/ 499 w 1946"/>
                  <a:gd name="T11" fmla="*/ 684 h 725"/>
                  <a:gd name="T12" fmla="*/ 711 w 1946"/>
                  <a:gd name="T13" fmla="*/ 715 h 725"/>
                  <a:gd name="T14" fmla="*/ 924 w 1946"/>
                  <a:gd name="T15" fmla="*/ 725 h 725"/>
                  <a:gd name="T16" fmla="*/ 924 w 1946"/>
                  <a:gd name="T17" fmla="*/ 725 h 725"/>
                  <a:gd name="T18" fmla="*/ 1136 w 1946"/>
                  <a:gd name="T19" fmla="*/ 715 h 725"/>
                  <a:gd name="T20" fmla="*/ 1323 w 1946"/>
                  <a:gd name="T21" fmla="*/ 694 h 725"/>
                  <a:gd name="T22" fmla="*/ 1497 w 1946"/>
                  <a:gd name="T23" fmla="*/ 653 h 725"/>
                  <a:gd name="T24" fmla="*/ 1647 w 1946"/>
                  <a:gd name="T25" fmla="*/ 601 h 725"/>
                  <a:gd name="T26" fmla="*/ 1772 w 1946"/>
                  <a:gd name="T27" fmla="*/ 549 h 725"/>
                  <a:gd name="T28" fmla="*/ 1859 w 1946"/>
                  <a:gd name="T29" fmla="*/ 477 h 725"/>
                  <a:gd name="T30" fmla="*/ 1921 w 1946"/>
                  <a:gd name="T31" fmla="*/ 404 h 725"/>
                  <a:gd name="T32" fmla="*/ 1946 w 1946"/>
                  <a:gd name="T33" fmla="*/ 321 h 725"/>
                  <a:gd name="T34" fmla="*/ 1946 w 1946"/>
                  <a:gd name="T35" fmla="*/ 321 h 725"/>
                  <a:gd name="T36" fmla="*/ 1921 w 1946"/>
                  <a:gd name="T37" fmla="*/ 249 h 725"/>
                  <a:gd name="T38" fmla="*/ 1884 w 1946"/>
                  <a:gd name="T39" fmla="*/ 197 h 725"/>
                  <a:gd name="T40" fmla="*/ 1809 w 1946"/>
                  <a:gd name="T41" fmla="*/ 135 h 725"/>
                  <a:gd name="T42" fmla="*/ 1709 w 1946"/>
                  <a:gd name="T43" fmla="*/ 93 h 725"/>
                  <a:gd name="T44" fmla="*/ 1585 w 1946"/>
                  <a:gd name="T45" fmla="*/ 52 h 725"/>
                  <a:gd name="T46" fmla="*/ 1447 w 1946"/>
                  <a:gd name="T47" fmla="*/ 21 h 725"/>
                  <a:gd name="T48" fmla="*/ 1298 w 1946"/>
                  <a:gd name="T49" fmla="*/ 0 h 725"/>
                  <a:gd name="T50" fmla="*/ 1136 w 1946"/>
                  <a:gd name="T51" fmla="*/ 0 h 725"/>
                  <a:gd name="T52" fmla="*/ 1136 w 1946"/>
                  <a:gd name="T53" fmla="*/ 0 h 725"/>
                  <a:gd name="T54" fmla="*/ 973 w 1946"/>
                  <a:gd name="T55" fmla="*/ 0 h 725"/>
                  <a:gd name="T56" fmla="*/ 824 w 1946"/>
                  <a:gd name="T57" fmla="*/ 21 h 725"/>
                  <a:gd name="T58" fmla="*/ 687 w 1946"/>
                  <a:gd name="T59" fmla="*/ 52 h 725"/>
                  <a:gd name="T60" fmla="*/ 562 w 1946"/>
                  <a:gd name="T61" fmla="*/ 93 h 725"/>
                  <a:gd name="T62" fmla="*/ 474 w 1946"/>
                  <a:gd name="T63" fmla="*/ 135 h 725"/>
                  <a:gd name="T64" fmla="*/ 400 w 1946"/>
                  <a:gd name="T65" fmla="*/ 197 h 725"/>
                  <a:gd name="T66" fmla="*/ 350 w 1946"/>
                  <a:gd name="T67" fmla="*/ 249 h 725"/>
                  <a:gd name="T68" fmla="*/ 337 w 1946"/>
                  <a:gd name="T69" fmla="*/ 321 h 725"/>
                  <a:gd name="T70" fmla="*/ 337 w 1946"/>
                  <a:gd name="T71" fmla="*/ 321 h 725"/>
                  <a:gd name="T72" fmla="*/ 350 w 1946"/>
                  <a:gd name="T73" fmla="*/ 373 h 725"/>
                  <a:gd name="T74" fmla="*/ 387 w 1946"/>
                  <a:gd name="T75" fmla="*/ 425 h 725"/>
                  <a:gd name="T76" fmla="*/ 387 w 1946"/>
                  <a:gd name="T77" fmla="*/ 425 h 725"/>
                  <a:gd name="T78" fmla="*/ 0 w 1946"/>
                  <a:gd name="T79" fmla="*/ 487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6" h="725">
                    <a:moveTo>
                      <a:pt x="0" y="487"/>
                    </a:moveTo>
                    <a:lnTo>
                      <a:pt x="75" y="539"/>
                    </a:lnTo>
                    <a:lnTo>
                      <a:pt x="163" y="591"/>
                    </a:lnTo>
                    <a:lnTo>
                      <a:pt x="163" y="591"/>
                    </a:lnTo>
                    <a:lnTo>
                      <a:pt x="325" y="643"/>
                    </a:lnTo>
                    <a:lnTo>
                      <a:pt x="499" y="684"/>
                    </a:lnTo>
                    <a:lnTo>
                      <a:pt x="711" y="715"/>
                    </a:lnTo>
                    <a:lnTo>
                      <a:pt x="924" y="725"/>
                    </a:lnTo>
                    <a:lnTo>
                      <a:pt x="924" y="725"/>
                    </a:lnTo>
                    <a:lnTo>
                      <a:pt x="1136" y="715"/>
                    </a:lnTo>
                    <a:lnTo>
                      <a:pt x="1323" y="694"/>
                    </a:lnTo>
                    <a:lnTo>
                      <a:pt x="1497" y="653"/>
                    </a:lnTo>
                    <a:lnTo>
                      <a:pt x="1647" y="601"/>
                    </a:lnTo>
                    <a:lnTo>
                      <a:pt x="1772" y="549"/>
                    </a:lnTo>
                    <a:lnTo>
                      <a:pt x="1859" y="477"/>
                    </a:lnTo>
                    <a:lnTo>
                      <a:pt x="1921" y="404"/>
                    </a:lnTo>
                    <a:lnTo>
                      <a:pt x="1946" y="321"/>
                    </a:lnTo>
                    <a:lnTo>
                      <a:pt x="1946" y="321"/>
                    </a:lnTo>
                    <a:lnTo>
                      <a:pt x="1921" y="249"/>
                    </a:lnTo>
                    <a:lnTo>
                      <a:pt x="1884" y="197"/>
                    </a:lnTo>
                    <a:lnTo>
                      <a:pt x="1809" y="135"/>
                    </a:lnTo>
                    <a:lnTo>
                      <a:pt x="1709" y="93"/>
                    </a:lnTo>
                    <a:lnTo>
                      <a:pt x="1585" y="52"/>
                    </a:lnTo>
                    <a:lnTo>
                      <a:pt x="1447" y="21"/>
                    </a:lnTo>
                    <a:lnTo>
                      <a:pt x="1298" y="0"/>
                    </a:lnTo>
                    <a:lnTo>
                      <a:pt x="1136" y="0"/>
                    </a:lnTo>
                    <a:lnTo>
                      <a:pt x="1136" y="0"/>
                    </a:lnTo>
                    <a:lnTo>
                      <a:pt x="973" y="0"/>
                    </a:lnTo>
                    <a:lnTo>
                      <a:pt x="824" y="21"/>
                    </a:lnTo>
                    <a:lnTo>
                      <a:pt x="687" y="52"/>
                    </a:lnTo>
                    <a:lnTo>
                      <a:pt x="562" y="93"/>
                    </a:lnTo>
                    <a:lnTo>
                      <a:pt x="474" y="135"/>
                    </a:lnTo>
                    <a:lnTo>
                      <a:pt x="400" y="197"/>
                    </a:lnTo>
                    <a:lnTo>
                      <a:pt x="350" y="249"/>
                    </a:lnTo>
                    <a:lnTo>
                      <a:pt x="337" y="321"/>
                    </a:lnTo>
                    <a:lnTo>
                      <a:pt x="337" y="321"/>
                    </a:lnTo>
                    <a:lnTo>
                      <a:pt x="350" y="373"/>
                    </a:lnTo>
                    <a:lnTo>
                      <a:pt x="387" y="425"/>
                    </a:lnTo>
                    <a:lnTo>
                      <a:pt x="387" y="425"/>
                    </a:lnTo>
                    <a:lnTo>
                      <a:pt x="0" y="48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403" name="Line 784"/>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4" name="Line 785"/>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5" name="Line 786"/>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6" name="Line 787"/>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7" name="Line 78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8" name="Line 78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9" name="Line 790"/>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0" name="Line 791"/>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1" name="Line 792"/>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2" name="Line 793"/>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3" name="Line 794"/>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4" name="Line 795"/>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5" name="Line 796"/>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6" name="Line 797"/>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7" name="Line 79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8" name="Line 79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9" name="Line 800"/>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0" name="Line 801"/>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1" name="Line 802"/>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2" name="Line 803"/>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3" name="Line 804"/>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4" name="Line 805"/>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5" name="Line 806"/>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6" name="Line 807"/>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sp>
          <p:nvSpPr>
            <p:cNvPr id="10" name="Line 80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1" name="Line 81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 name="Line 81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 name="Line 81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 name="Line 81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 name="Line 81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 name="Line 81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 name="Line 81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 name="Line 81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 name="Line 81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 name="Line 81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 name="Line 82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 name="Line 82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 name="Line 82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 name="Line 82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 name="Line 82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 name="Line 82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 name="Line 82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 name="Line 82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 name="Line 82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 name="Line 82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 name="Line 83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2" name="Line 83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3" name="Line 83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4" name="Line 833"/>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6" name="Line 834"/>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7" name="Line 835"/>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8" name="Line 836"/>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9" name="Line 837"/>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0" name="Line 838"/>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1" name="Line 839"/>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2" name="Line 840"/>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3" name="Line 841"/>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4" name="Line 842"/>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5" name="Line 843"/>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6" name="Line 844"/>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7" name="Line 845"/>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8" name="Line 846"/>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9" name="Line 847"/>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0" name="Line 848"/>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1" name="Line 849"/>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2" name="Line 850"/>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3" name="Line 851"/>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4" name="Line 852"/>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5" name="Line 85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6" name="Line 85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7" name="Line 855"/>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8" name="Line 856"/>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9" name="Line 857"/>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0" name="Freeform 858"/>
            <p:cNvSpPr>
              <a:spLocks/>
            </p:cNvSpPr>
            <p:nvPr/>
          </p:nvSpPr>
          <p:spPr bwMode="auto">
            <a:xfrm>
              <a:off x="1655" y="2519"/>
              <a:ext cx="50" cy="72"/>
            </a:xfrm>
            <a:custGeom>
              <a:avLst/>
              <a:gdLst>
                <a:gd name="T0" fmla="*/ 37 w 50"/>
                <a:gd name="T1" fmla="*/ 0 h 72"/>
                <a:gd name="T2" fmla="*/ 37 w 50"/>
                <a:gd name="T3" fmla="*/ 10 h 72"/>
                <a:gd name="T4" fmla="*/ 37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0 w 50"/>
                <a:gd name="T29" fmla="*/ 51 h 72"/>
                <a:gd name="T30" fmla="*/ 12 w 50"/>
                <a:gd name="T31" fmla="*/ 31 h 72"/>
                <a:gd name="T32" fmla="*/ 25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10"/>
                  </a:lnTo>
                  <a:lnTo>
                    <a:pt x="37"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0" y="51"/>
                  </a:lnTo>
                  <a:lnTo>
                    <a:pt x="12" y="31"/>
                  </a:lnTo>
                  <a:lnTo>
                    <a:pt x="25"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28701" name="Line 859"/>
            <p:cNvSpPr>
              <a:spLocks noChangeShapeType="1"/>
            </p:cNvSpPr>
            <p:nvPr/>
          </p:nvSpPr>
          <p:spPr bwMode="auto">
            <a:xfrm>
              <a:off x="1680" y="2570"/>
              <a:ext cx="1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2" name="Line 860"/>
            <p:cNvSpPr>
              <a:spLocks noChangeShapeType="1"/>
            </p:cNvSpPr>
            <p:nvPr/>
          </p:nvSpPr>
          <p:spPr bwMode="auto">
            <a:xfrm>
              <a:off x="1692"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3" name="Line 861"/>
            <p:cNvSpPr>
              <a:spLocks noChangeShapeType="1"/>
            </p:cNvSpPr>
            <p:nvPr/>
          </p:nvSpPr>
          <p:spPr bwMode="auto">
            <a:xfrm>
              <a:off x="1692" y="2664"/>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6" name="Line 862"/>
            <p:cNvSpPr>
              <a:spLocks noChangeShapeType="1"/>
            </p:cNvSpPr>
            <p:nvPr/>
          </p:nvSpPr>
          <p:spPr bwMode="auto">
            <a:xfrm>
              <a:off x="1717"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7" name="Line 863"/>
            <p:cNvSpPr>
              <a:spLocks noChangeShapeType="1"/>
            </p:cNvSpPr>
            <p:nvPr/>
          </p:nvSpPr>
          <p:spPr bwMode="auto">
            <a:xfrm>
              <a:off x="1717" y="2747"/>
              <a:ext cx="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0" name="Line 864"/>
            <p:cNvSpPr>
              <a:spLocks noChangeShapeType="1"/>
            </p:cNvSpPr>
            <p:nvPr/>
          </p:nvSpPr>
          <p:spPr bwMode="auto">
            <a:xfrm>
              <a:off x="1767"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1" name="Line 865"/>
            <p:cNvSpPr>
              <a:spLocks noChangeShapeType="1"/>
            </p:cNvSpPr>
            <p:nvPr/>
          </p:nvSpPr>
          <p:spPr bwMode="auto">
            <a:xfrm>
              <a:off x="1767" y="2809"/>
              <a:ext cx="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2" name="Freeform 866"/>
            <p:cNvSpPr>
              <a:spLocks/>
            </p:cNvSpPr>
            <p:nvPr/>
          </p:nvSpPr>
          <p:spPr bwMode="auto">
            <a:xfrm>
              <a:off x="2104" y="2519"/>
              <a:ext cx="50" cy="72"/>
            </a:xfrm>
            <a:custGeom>
              <a:avLst/>
              <a:gdLst>
                <a:gd name="T0" fmla="*/ 37 w 50"/>
                <a:gd name="T1" fmla="*/ 0 h 72"/>
                <a:gd name="T2" fmla="*/ 37 w 50"/>
                <a:gd name="T3" fmla="*/ 20 h 72"/>
                <a:gd name="T4" fmla="*/ 50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12 w 50"/>
                <a:gd name="T29" fmla="*/ 51 h 72"/>
                <a:gd name="T30" fmla="*/ 25 w 50"/>
                <a:gd name="T31" fmla="*/ 31 h 72"/>
                <a:gd name="T32" fmla="*/ 37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20"/>
                  </a:lnTo>
                  <a:lnTo>
                    <a:pt x="50"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12" y="51"/>
                  </a:lnTo>
                  <a:lnTo>
                    <a:pt x="25" y="31"/>
                  </a:lnTo>
                  <a:lnTo>
                    <a:pt x="37"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83" name="Line 867"/>
            <p:cNvSpPr>
              <a:spLocks noChangeShapeType="1"/>
            </p:cNvSpPr>
            <p:nvPr/>
          </p:nvSpPr>
          <p:spPr bwMode="auto">
            <a:xfrm>
              <a:off x="2129" y="2570"/>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4" name="Line 868"/>
            <p:cNvSpPr>
              <a:spLocks noChangeShapeType="1"/>
            </p:cNvSpPr>
            <p:nvPr/>
          </p:nvSpPr>
          <p:spPr bwMode="auto">
            <a:xfrm>
              <a:off x="2129"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5" name="Line 869"/>
            <p:cNvSpPr>
              <a:spLocks noChangeShapeType="1"/>
            </p:cNvSpPr>
            <p:nvPr/>
          </p:nvSpPr>
          <p:spPr bwMode="auto">
            <a:xfrm>
              <a:off x="2129"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6" name="Line 870"/>
            <p:cNvSpPr>
              <a:spLocks noChangeShapeType="1"/>
            </p:cNvSpPr>
            <p:nvPr/>
          </p:nvSpPr>
          <p:spPr bwMode="auto">
            <a:xfrm>
              <a:off x="2154"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7" name="Line 871"/>
            <p:cNvSpPr>
              <a:spLocks noChangeShapeType="1"/>
            </p:cNvSpPr>
            <p:nvPr/>
          </p:nvSpPr>
          <p:spPr bwMode="auto">
            <a:xfrm>
              <a:off x="2154" y="2705"/>
              <a:ext cx="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8" name="Line 872"/>
            <p:cNvSpPr>
              <a:spLocks noChangeShapeType="1"/>
            </p:cNvSpPr>
            <p:nvPr/>
          </p:nvSpPr>
          <p:spPr bwMode="auto">
            <a:xfrm>
              <a:off x="2179"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9" name="Line 873"/>
            <p:cNvSpPr>
              <a:spLocks noChangeShapeType="1"/>
            </p:cNvSpPr>
            <p:nvPr/>
          </p:nvSpPr>
          <p:spPr bwMode="auto">
            <a:xfrm>
              <a:off x="2179" y="2757"/>
              <a:ext cx="3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0" name="Freeform 874"/>
            <p:cNvSpPr>
              <a:spLocks/>
            </p:cNvSpPr>
            <p:nvPr/>
          </p:nvSpPr>
          <p:spPr bwMode="auto">
            <a:xfrm>
              <a:off x="2565" y="2508"/>
              <a:ext cx="38" cy="73"/>
            </a:xfrm>
            <a:custGeom>
              <a:avLst/>
              <a:gdLst>
                <a:gd name="T0" fmla="*/ 25 w 38"/>
                <a:gd name="T1" fmla="*/ 0 h 73"/>
                <a:gd name="T2" fmla="*/ 25 w 38"/>
                <a:gd name="T3" fmla="*/ 21 h 73"/>
                <a:gd name="T4" fmla="*/ 38 w 38"/>
                <a:gd name="T5" fmla="*/ 42 h 73"/>
                <a:gd name="T6" fmla="*/ 38 w 38"/>
                <a:gd name="T7" fmla="*/ 62 h 73"/>
                <a:gd name="T8" fmla="*/ 38 w 38"/>
                <a:gd name="T9" fmla="*/ 73 h 73"/>
                <a:gd name="T10" fmla="*/ 38 w 38"/>
                <a:gd name="T11" fmla="*/ 73 h 73"/>
                <a:gd name="T12" fmla="*/ 38 w 38"/>
                <a:gd name="T13" fmla="*/ 73 h 73"/>
                <a:gd name="T14" fmla="*/ 38 w 38"/>
                <a:gd name="T15" fmla="*/ 73 h 73"/>
                <a:gd name="T16" fmla="*/ 13 w 38"/>
                <a:gd name="T17" fmla="*/ 62 h 73"/>
                <a:gd name="T18" fmla="*/ 13 w 38"/>
                <a:gd name="T19" fmla="*/ 62 h 73"/>
                <a:gd name="T20" fmla="*/ 0 w 38"/>
                <a:gd name="T21" fmla="*/ 73 h 73"/>
                <a:gd name="T22" fmla="*/ 0 w 38"/>
                <a:gd name="T23" fmla="*/ 73 h 73"/>
                <a:gd name="T24" fmla="*/ 0 w 38"/>
                <a:gd name="T25" fmla="*/ 73 h 73"/>
                <a:gd name="T26" fmla="*/ 0 w 38"/>
                <a:gd name="T27" fmla="*/ 73 h 73"/>
                <a:gd name="T28" fmla="*/ 0 w 38"/>
                <a:gd name="T29" fmla="*/ 62 h 73"/>
                <a:gd name="T30" fmla="*/ 13 w 38"/>
                <a:gd name="T31" fmla="*/ 42 h 73"/>
                <a:gd name="T32" fmla="*/ 13 w 38"/>
                <a:gd name="T33" fmla="*/ 21 h 73"/>
                <a:gd name="T34" fmla="*/ 25 w 38"/>
                <a:gd name="T3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3">
                  <a:moveTo>
                    <a:pt x="25" y="0"/>
                  </a:moveTo>
                  <a:lnTo>
                    <a:pt x="25" y="21"/>
                  </a:lnTo>
                  <a:lnTo>
                    <a:pt x="38" y="42"/>
                  </a:lnTo>
                  <a:lnTo>
                    <a:pt x="38" y="62"/>
                  </a:lnTo>
                  <a:lnTo>
                    <a:pt x="38" y="73"/>
                  </a:lnTo>
                  <a:lnTo>
                    <a:pt x="38" y="73"/>
                  </a:lnTo>
                  <a:lnTo>
                    <a:pt x="38" y="73"/>
                  </a:lnTo>
                  <a:lnTo>
                    <a:pt x="38" y="73"/>
                  </a:lnTo>
                  <a:lnTo>
                    <a:pt x="13" y="62"/>
                  </a:lnTo>
                  <a:lnTo>
                    <a:pt x="13" y="62"/>
                  </a:lnTo>
                  <a:lnTo>
                    <a:pt x="0" y="73"/>
                  </a:lnTo>
                  <a:lnTo>
                    <a:pt x="0" y="73"/>
                  </a:lnTo>
                  <a:lnTo>
                    <a:pt x="0" y="73"/>
                  </a:lnTo>
                  <a:lnTo>
                    <a:pt x="0" y="73"/>
                  </a:lnTo>
                  <a:lnTo>
                    <a:pt x="0" y="62"/>
                  </a:lnTo>
                  <a:lnTo>
                    <a:pt x="13" y="42"/>
                  </a:lnTo>
                  <a:lnTo>
                    <a:pt x="13" y="21"/>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1" name="Line 875"/>
            <p:cNvSpPr>
              <a:spLocks noChangeShapeType="1"/>
            </p:cNvSpPr>
            <p:nvPr/>
          </p:nvSpPr>
          <p:spPr bwMode="auto">
            <a:xfrm>
              <a:off x="2590" y="2560"/>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2" name="Line 876"/>
            <p:cNvSpPr>
              <a:spLocks noChangeShapeType="1"/>
            </p:cNvSpPr>
            <p:nvPr/>
          </p:nvSpPr>
          <p:spPr bwMode="auto">
            <a:xfrm>
              <a:off x="2603"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3" name="Line 877"/>
            <p:cNvSpPr>
              <a:spLocks noChangeShapeType="1"/>
            </p:cNvSpPr>
            <p:nvPr/>
          </p:nvSpPr>
          <p:spPr bwMode="auto">
            <a:xfrm>
              <a:off x="2603" y="2643"/>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4" name="Freeform 878"/>
            <p:cNvSpPr>
              <a:spLocks/>
            </p:cNvSpPr>
            <p:nvPr/>
          </p:nvSpPr>
          <p:spPr bwMode="auto">
            <a:xfrm>
              <a:off x="3326" y="2581"/>
              <a:ext cx="562" cy="1264"/>
            </a:xfrm>
            <a:custGeom>
              <a:avLst/>
              <a:gdLst>
                <a:gd name="T0" fmla="*/ 25 w 562"/>
                <a:gd name="T1" fmla="*/ 1264 h 1264"/>
                <a:gd name="T2" fmla="*/ 0 w 562"/>
                <a:gd name="T3" fmla="*/ 1254 h 1264"/>
                <a:gd name="T4" fmla="*/ 537 w 562"/>
                <a:gd name="T5" fmla="*/ 0 h 1264"/>
                <a:gd name="T6" fmla="*/ 562 w 562"/>
                <a:gd name="T7" fmla="*/ 10 h 1264"/>
                <a:gd name="T8" fmla="*/ 25 w 562"/>
                <a:gd name="T9" fmla="*/ 1264 h 1264"/>
              </a:gdLst>
              <a:ahLst/>
              <a:cxnLst>
                <a:cxn ang="0">
                  <a:pos x="T0" y="T1"/>
                </a:cxn>
                <a:cxn ang="0">
                  <a:pos x="T2" y="T3"/>
                </a:cxn>
                <a:cxn ang="0">
                  <a:pos x="T4" y="T5"/>
                </a:cxn>
                <a:cxn ang="0">
                  <a:pos x="T6" y="T7"/>
                </a:cxn>
                <a:cxn ang="0">
                  <a:pos x="T8" y="T9"/>
                </a:cxn>
              </a:cxnLst>
              <a:rect l="0" t="0" r="r" b="b"/>
              <a:pathLst>
                <a:path w="562" h="1264">
                  <a:moveTo>
                    <a:pt x="25" y="1264"/>
                  </a:moveTo>
                  <a:lnTo>
                    <a:pt x="0" y="1254"/>
                  </a:lnTo>
                  <a:lnTo>
                    <a:pt x="537" y="0"/>
                  </a:lnTo>
                  <a:lnTo>
                    <a:pt x="562" y="10"/>
                  </a:lnTo>
                  <a:lnTo>
                    <a:pt x="25" y="12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5" name="Freeform 879"/>
            <p:cNvSpPr>
              <a:spLocks/>
            </p:cNvSpPr>
            <p:nvPr/>
          </p:nvSpPr>
          <p:spPr bwMode="auto">
            <a:xfrm>
              <a:off x="3863" y="2570"/>
              <a:ext cx="1771" cy="653"/>
            </a:xfrm>
            <a:custGeom>
              <a:avLst/>
              <a:gdLst>
                <a:gd name="T0" fmla="*/ 1771 w 1771"/>
                <a:gd name="T1" fmla="*/ 643 h 653"/>
                <a:gd name="T2" fmla="*/ 1759 w 1771"/>
                <a:gd name="T3" fmla="*/ 653 h 653"/>
                <a:gd name="T4" fmla="*/ 0 w 1771"/>
                <a:gd name="T5" fmla="*/ 21 h 653"/>
                <a:gd name="T6" fmla="*/ 12 w 1771"/>
                <a:gd name="T7" fmla="*/ 0 h 653"/>
                <a:gd name="T8" fmla="*/ 1771 w 1771"/>
                <a:gd name="T9" fmla="*/ 643 h 653"/>
              </a:gdLst>
              <a:ahLst/>
              <a:cxnLst>
                <a:cxn ang="0">
                  <a:pos x="T0" y="T1"/>
                </a:cxn>
                <a:cxn ang="0">
                  <a:pos x="T2" y="T3"/>
                </a:cxn>
                <a:cxn ang="0">
                  <a:pos x="T4" y="T5"/>
                </a:cxn>
                <a:cxn ang="0">
                  <a:pos x="T6" y="T7"/>
                </a:cxn>
                <a:cxn ang="0">
                  <a:pos x="T8" y="T9"/>
                </a:cxn>
              </a:cxnLst>
              <a:rect l="0" t="0" r="r" b="b"/>
              <a:pathLst>
                <a:path w="1771" h="653">
                  <a:moveTo>
                    <a:pt x="1771" y="643"/>
                  </a:moveTo>
                  <a:lnTo>
                    <a:pt x="1759" y="653"/>
                  </a:lnTo>
                  <a:lnTo>
                    <a:pt x="0" y="21"/>
                  </a:lnTo>
                  <a:lnTo>
                    <a:pt x="12" y="0"/>
                  </a:lnTo>
                  <a:lnTo>
                    <a:pt x="1771"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6" name="Freeform 880"/>
            <p:cNvSpPr>
              <a:spLocks/>
            </p:cNvSpPr>
            <p:nvPr/>
          </p:nvSpPr>
          <p:spPr bwMode="auto">
            <a:xfrm>
              <a:off x="1131" y="2570"/>
              <a:ext cx="2719" cy="457"/>
            </a:xfrm>
            <a:custGeom>
              <a:avLst/>
              <a:gdLst>
                <a:gd name="T0" fmla="*/ 2719 w 2719"/>
                <a:gd name="T1" fmla="*/ 0 h 457"/>
                <a:gd name="T2" fmla="*/ 2719 w 2719"/>
                <a:gd name="T3" fmla="*/ 21 h 457"/>
                <a:gd name="T4" fmla="*/ 12 w 2719"/>
                <a:gd name="T5" fmla="*/ 457 h 457"/>
                <a:gd name="T6" fmla="*/ 0 w 2719"/>
                <a:gd name="T7" fmla="*/ 436 h 457"/>
                <a:gd name="T8" fmla="*/ 2719 w 2719"/>
                <a:gd name="T9" fmla="*/ 0 h 457"/>
              </a:gdLst>
              <a:ahLst/>
              <a:cxnLst>
                <a:cxn ang="0">
                  <a:pos x="T0" y="T1"/>
                </a:cxn>
                <a:cxn ang="0">
                  <a:pos x="T2" y="T3"/>
                </a:cxn>
                <a:cxn ang="0">
                  <a:pos x="T4" y="T5"/>
                </a:cxn>
                <a:cxn ang="0">
                  <a:pos x="T6" y="T7"/>
                </a:cxn>
                <a:cxn ang="0">
                  <a:pos x="T8" y="T9"/>
                </a:cxn>
              </a:cxnLst>
              <a:rect l="0" t="0" r="r" b="b"/>
              <a:pathLst>
                <a:path w="2719" h="457">
                  <a:moveTo>
                    <a:pt x="2719" y="0"/>
                  </a:moveTo>
                  <a:lnTo>
                    <a:pt x="2719" y="21"/>
                  </a:lnTo>
                  <a:lnTo>
                    <a:pt x="12" y="457"/>
                  </a:lnTo>
                  <a:lnTo>
                    <a:pt x="0" y="436"/>
                  </a:lnTo>
                  <a:lnTo>
                    <a:pt x="27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7" name="Freeform 881"/>
            <p:cNvSpPr>
              <a:spLocks/>
            </p:cNvSpPr>
            <p:nvPr/>
          </p:nvSpPr>
          <p:spPr bwMode="auto">
            <a:xfrm>
              <a:off x="2927" y="1689"/>
              <a:ext cx="936" cy="892"/>
            </a:xfrm>
            <a:custGeom>
              <a:avLst/>
              <a:gdLst>
                <a:gd name="T0" fmla="*/ 936 w 936"/>
                <a:gd name="T1" fmla="*/ 881 h 892"/>
                <a:gd name="T2" fmla="*/ 911 w 936"/>
                <a:gd name="T3" fmla="*/ 892 h 892"/>
                <a:gd name="T4" fmla="*/ 0 w 936"/>
                <a:gd name="T5" fmla="*/ 11 h 892"/>
                <a:gd name="T6" fmla="*/ 25 w 936"/>
                <a:gd name="T7" fmla="*/ 0 h 892"/>
                <a:gd name="T8" fmla="*/ 936 w 936"/>
                <a:gd name="T9" fmla="*/ 881 h 892"/>
              </a:gdLst>
              <a:ahLst/>
              <a:cxnLst>
                <a:cxn ang="0">
                  <a:pos x="T0" y="T1"/>
                </a:cxn>
                <a:cxn ang="0">
                  <a:pos x="T2" y="T3"/>
                </a:cxn>
                <a:cxn ang="0">
                  <a:pos x="T4" y="T5"/>
                </a:cxn>
                <a:cxn ang="0">
                  <a:pos x="T6" y="T7"/>
                </a:cxn>
                <a:cxn ang="0">
                  <a:pos x="T8" y="T9"/>
                </a:cxn>
              </a:cxnLst>
              <a:rect l="0" t="0" r="r" b="b"/>
              <a:pathLst>
                <a:path w="936" h="892">
                  <a:moveTo>
                    <a:pt x="936" y="881"/>
                  </a:moveTo>
                  <a:lnTo>
                    <a:pt x="911" y="892"/>
                  </a:lnTo>
                  <a:lnTo>
                    <a:pt x="0" y="11"/>
                  </a:lnTo>
                  <a:lnTo>
                    <a:pt x="25" y="0"/>
                  </a:lnTo>
                  <a:lnTo>
                    <a:pt x="936" y="8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8" name="Freeform 882"/>
            <p:cNvSpPr>
              <a:spLocks/>
            </p:cNvSpPr>
            <p:nvPr/>
          </p:nvSpPr>
          <p:spPr bwMode="auto">
            <a:xfrm>
              <a:off x="3850" y="1762"/>
              <a:ext cx="1123" cy="840"/>
            </a:xfrm>
            <a:custGeom>
              <a:avLst/>
              <a:gdLst>
                <a:gd name="T0" fmla="*/ 25 w 1123"/>
                <a:gd name="T1" fmla="*/ 840 h 840"/>
                <a:gd name="T2" fmla="*/ 0 w 1123"/>
                <a:gd name="T3" fmla="*/ 829 h 840"/>
                <a:gd name="T4" fmla="*/ 1110 w 1123"/>
                <a:gd name="T5" fmla="*/ 0 h 840"/>
                <a:gd name="T6" fmla="*/ 1123 w 1123"/>
                <a:gd name="T7" fmla="*/ 10 h 840"/>
                <a:gd name="T8" fmla="*/ 25 w 1123"/>
                <a:gd name="T9" fmla="*/ 840 h 840"/>
              </a:gdLst>
              <a:ahLst/>
              <a:cxnLst>
                <a:cxn ang="0">
                  <a:pos x="T0" y="T1"/>
                </a:cxn>
                <a:cxn ang="0">
                  <a:pos x="T2" y="T3"/>
                </a:cxn>
                <a:cxn ang="0">
                  <a:pos x="T4" y="T5"/>
                </a:cxn>
                <a:cxn ang="0">
                  <a:pos x="T6" y="T7"/>
                </a:cxn>
                <a:cxn ang="0">
                  <a:pos x="T8" y="T9"/>
                </a:cxn>
              </a:cxnLst>
              <a:rect l="0" t="0" r="r" b="b"/>
              <a:pathLst>
                <a:path w="1123" h="840">
                  <a:moveTo>
                    <a:pt x="25" y="840"/>
                  </a:moveTo>
                  <a:lnTo>
                    <a:pt x="0" y="829"/>
                  </a:lnTo>
                  <a:lnTo>
                    <a:pt x="1110" y="0"/>
                  </a:lnTo>
                  <a:lnTo>
                    <a:pt x="1123" y="10"/>
                  </a:lnTo>
                  <a:lnTo>
                    <a:pt x="25" y="8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9" name="Rectangle 883"/>
            <p:cNvSpPr>
              <a:spLocks noChangeArrowheads="1"/>
            </p:cNvSpPr>
            <p:nvPr/>
          </p:nvSpPr>
          <p:spPr bwMode="auto">
            <a:xfrm>
              <a:off x="1068" y="1793"/>
              <a:ext cx="133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communication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0" name="Rectangle 884"/>
            <p:cNvSpPr>
              <a:spLocks noChangeArrowheads="1"/>
            </p:cNvSpPr>
            <p:nvPr/>
          </p:nvSpPr>
          <p:spPr bwMode="auto">
            <a:xfrm>
              <a:off x="3401" y="922"/>
              <a:ext cx="81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planning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1" name="Rectangle 885"/>
            <p:cNvSpPr>
              <a:spLocks noChangeArrowheads="1"/>
            </p:cNvSpPr>
            <p:nvPr/>
          </p:nvSpPr>
          <p:spPr bwMode="auto">
            <a:xfrm>
              <a:off x="5846" y="2125"/>
              <a:ext cx="82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modeling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3" name="Rectangle 887"/>
            <p:cNvSpPr>
              <a:spLocks noChangeArrowheads="1"/>
            </p:cNvSpPr>
            <p:nvPr/>
          </p:nvSpPr>
          <p:spPr bwMode="auto">
            <a:xfrm>
              <a:off x="1630" y="3420"/>
              <a:ext cx="107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deployment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4" name="Rectangle 888"/>
            <p:cNvSpPr>
              <a:spLocks noChangeArrowheads="1"/>
            </p:cNvSpPr>
            <p:nvPr/>
          </p:nvSpPr>
          <p:spPr bwMode="auto">
            <a:xfrm>
              <a:off x="1630" y="3617"/>
              <a:ext cx="23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5" name="Rectangle 889"/>
            <p:cNvSpPr>
              <a:spLocks noChangeArrowheads="1"/>
            </p:cNvSpPr>
            <p:nvPr/>
          </p:nvSpPr>
          <p:spPr bwMode="auto">
            <a:xfrm>
              <a:off x="1804" y="3628"/>
              <a:ext cx="61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delivery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6" name="Rectangle 890"/>
            <p:cNvSpPr>
              <a:spLocks noChangeArrowheads="1"/>
            </p:cNvSpPr>
            <p:nvPr/>
          </p:nvSpPr>
          <p:spPr bwMode="auto">
            <a:xfrm>
              <a:off x="1630" y="3804"/>
              <a:ext cx="8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    feedback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7" name="Rectangle 891"/>
            <p:cNvSpPr>
              <a:spLocks noChangeArrowheads="1"/>
            </p:cNvSpPr>
            <p:nvPr/>
          </p:nvSpPr>
          <p:spPr bwMode="auto">
            <a:xfrm>
              <a:off x="3139" y="2685"/>
              <a:ext cx="34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a:ln>
                    <a:noFill/>
                  </a:ln>
                  <a:solidFill>
                    <a:srgbClr val="000000"/>
                  </a:solidFill>
                  <a:effectLst/>
                  <a:latin typeface="Geneva" charset="0"/>
                </a:rPr>
                <a:t>start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8" name="Freeform 892"/>
            <p:cNvSpPr>
              <a:spLocks/>
            </p:cNvSpPr>
            <p:nvPr/>
          </p:nvSpPr>
          <p:spPr bwMode="auto">
            <a:xfrm>
              <a:off x="3002" y="2498"/>
              <a:ext cx="37" cy="52"/>
            </a:xfrm>
            <a:custGeom>
              <a:avLst/>
              <a:gdLst>
                <a:gd name="T0" fmla="*/ 12 w 37"/>
                <a:gd name="T1" fmla="*/ 0 h 52"/>
                <a:gd name="T2" fmla="*/ 25 w 37"/>
                <a:gd name="T3" fmla="*/ 10 h 52"/>
                <a:gd name="T4" fmla="*/ 25 w 37"/>
                <a:gd name="T5" fmla="*/ 31 h 52"/>
                <a:gd name="T6" fmla="*/ 25 w 37"/>
                <a:gd name="T7" fmla="*/ 52 h 52"/>
                <a:gd name="T8" fmla="*/ 37 w 37"/>
                <a:gd name="T9" fmla="*/ 52 h 52"/>
                <a:gd name="T10" fmla="*/ 37 w 37"/>
                <a:gd name="T11" fmla="*/ 52 h 52"/>
                <a:gd name="T12" fmla="*/ 37 w 37"/>
                <a:gd name="T13" fmla="*/ 52 h 52"/>
                <a:gd name="T14" fmla="*/ 37 w 37"/>
                <a:gd name="T15" fmla="*/ 52 h 52"/>
                <a:gd name="T16" fmla="*/ 12 w 37"/>
                <a:gd name="T17" fmla="*/ 52 h 52"/>
                <a:gd name="T18" fmla="*/ 12 w 37"/>
                <a:gd name="T19" fmla="*/ 52 h 52"/>
                <a:gd name="T20" fmla="*/ 0 w 37"/>
                <a:gd name="T21" fmla="*/ 52 h 52"/>
                <a:gd name="T22" fmla="*/ 0 w 37"/>
                <a:gd name="T23" fmla="*/ 52 h 52"/>
                <a:gd name="T24" fmla="*/ 0 w 37"/>
                <a:gd name="T25" fmla="*/ 52 h 52"/>
                <a:gd name="T26" fmla="*/ 0 w 37"/>
                <a:gd name="T27" fmla="*/ 52 h 52"/>
                <a:gd name="T28" fmla="*/ 0 w 37"/>
                <a:gd name="T29" fmla="*/ 52 h 52"/>
                <a:gd name="T30" fmla="*/ 0 w 37"/>
                <a:gd name="T31" fmla="*/ 31 h 52"/>
                <a:gd name="T32" fmla="*/ 12 w 37"/>
                <a:gd name="T33" fmla="*/ 10 h 52"/>
                <a:gd name="T34" fmla="*/ 12 w 37"/>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2">
                  <a:moveTo>
                    <a:pt x="12" y="0"/>
                  </a:moveTo>
                  <a:lnTo>
                    <a:pt x="25" y="10"/>
                  </a:lnTo>
                  <a:lnTo>
                    <a:pt x="25" y="31"/>
                  </a:lnTo>
                  <a:lnTo>
                    <a:pt x="25" y="52"/>
                  </a:lnTo>
                  <a:lnTo>
                    <a:pt x="37" y="52"/>
                  </a:lnTo>
                  <a:lnTo>
                    <a:pt x="37" y="52"/>
                  </a:lnTo>
                  <a:lnTo>
                    <a:pt x="37" y="52"/>
                  </a:lnTo>
                  <a:lnTo>
                    <a:pt x="37" y="52"/>
                  </a:lnTo>
                  <a:lnTo>
                    <a:pt x="12" y="52"/>
                  </a:lnTo>
                  <a:lnTo>
                    <a:pt x="12" y="52"/>
                  </a:lnTo>
                  <a:lnTo>
                    <a:pt x="0" y="52"/>
                  </a:lnTo>
                  <a:lnTo>
                    <a:pt x="0" y="52"/>
                  </a:lnTo>
                  <a:lnTo>
                    <a:pt x="0" y="52"/>
                  </a:lnTo>
                  <a:lnTo>
                    <a:pt x="0" y="52"/>
                  </a:lnTo>
                  <a:lnTo>
                    <a:pt x="0" y="52"/>
                  </a:lnTo>
                  <a:lnTo>
                    <a:pt x="0" y="31"/>
                  </a:lnTo>
                  <a:lnTo>
                    <a:pt x="12" y="1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09" name="Line 893"/>
            <p:cNvSpPr>
              <a:spLocks noChangeShapeType="1"/>
            </p:cNvSpPr>
            <p:nvPr/>
          </p:nvSpPr>
          <p:spPr bwMode="auto">
            <a:xfrm>
              <a:off x="3014" y="2539"/>
              <a:ext cx="25"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0" name="Line 894"/>
            <p:cNvSpPr>
              <a:spLocks noChangeShapeType="1"/>
            </p:cNvSpPr>
            <p:nvPr/>
          </p:nvSpPr>
          <p:spPr bwMode="auto">
            <a:xfrm>
              <a:off x="3039" y="261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1" name="Line 895"/>
            <p:cNvSpPr>
              <a:spLocks noChangeShapeType="1"/>
            </p:cNvSpPr>
            <p:nvPr/>
          </p:nvSpPr>
          <p:spPr bwMode="auto">
            <a:xfrm>
              <a:off x="3039" y="2612"/>
              <a:ext cx="3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2" name="Line 896"/>
            <p:cNvSpPr>
              <a:spLocks noChangeShapeType="1"/>
            </p:cNvSpPr>
            <p:nvPr/>
          </p:nvSpPr>
          <p:spPr bwMode="auto">
            <a:xfrm flipV="1">
              <a:off x="2503" y="2757"/>
              <a:ext cx="274"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3" name="Freeform 897"/>
            <p:cNvSpPr>
              <a:spLocks/>
            </p:cNvSpPr>
            <p:nvPr/>
          </p:nvSpPr>
          <p:spPr bwMode="auto">
            <a:xfrm>
              <a:off x="2653" y="2726"/>
              <a:ext cx="137" cy="104"/>
            </a:xfrm>
            <a:custGeom>
              <a:avLst/>
              <a:gdLst>
                <a:gd name="T0" fmla="*/ 0 w 137"/>
                <a:gd name="T1" fmla="*/ 0 h 104"/>
                <a:gd name="T2" fmla="*/ 137 w 137"/>
                <a:gd name="T3" fmla="*/ 31 h 104"/>
                <a:gd name="T4" fmla="*/ 25 w 137"/>
                <a:gd name="T5" fmla="*/ 104 h 104"/>
                <a:gd name="T6" fmla="*/ 62 w 137"/>
                <a:gd name="T7" fmla="*/ 41 h 104"/>
                <a:gd name="T8" fmla="*/ 0 w 137"/>
                <a:gd name="T9" fmla="*/ 0 h 104"/>
              </a:gdLst>
              <a:ahLst/>
              <a:cxnLst>
                <a:cxn ang="0">
                  <a:pos x="T0" y="T1"/>
                </a:cxn>
                <a:cxn ang="0">
                  <a:pos x="T2" y="T3"/>
                </a:cxn>
                <a:cxn ang="0">
                  <a:pos x="T4" y="T5"/>
                </a:cxn>
                <a:cxn ang="0">
                  <a:pos x="T6" y="T7"/>
                </a:cxn>
                <a:cxn ang="0">
                  <a:pos x="T8" y="T9"/>
                </a:cxn>
              </a:cxnLst>
              <a:rect l="0" t="0" r="r" b="b"/>
              <a:pathLst>
                <a:path w="137" h="104">
                  <a:moveTo>
                    <a:pt x="0" y="0"/>
                  </a:moveTo>
                  <a:lnTo>
                    <a:pt x="137" y="31"/>
                  </a:lnTo>
                  <a:lnTo>
                    <a:pt x="25" y="104"/>
                  </a:lnTo>
                  <a:lnTo>
                    <a:pt x="62"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4" name="Line 898"/>
            <p:cNvSpPr>
              <a:spLocks noChangeShapeType="1"/>
            </p:cNvSpPr>
            <p:nvPr/>
          </p:nvSpPr>
          <p:spPr bwMode="auto">
            <a:xfrm flipV="1">
              <a:off x="2104" y="2819"/>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5" name="Freeform 899"/>
            <p:cNvSpPr>
              <a:spLocks/>
            </p:cNvSpPr>
            <p:nvPr/>
          </p:nvSpPr>
          <p:spPr bwMode="auto">
            <a:xfrm>
              <a:off x="2241" y="2788"/>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6" name="Line 900"/>
            <p:cNvSpPr>
              <a:spLocks noChangeShapeType="1"/>
            </p:cNvSpPr>
            <p:nvPr/>
          </p:nvSpPr>
          <p:spPr bwMode="auto">
            <a:xfrm flipV="1">
              <a:off x="1692" y="2881"/>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7" name="Freeform 901"/>
            <p:cNvSpPr>
              <a:spLocks/>
            </p:cNvSpPr>
            <p:nvPr/>
          </p:nvSpPr>
          <p:spPr bwMode="auto">
            <a:xfrm>
              <a:off x="1829" y="2850"/>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8" name="Line 902"/>
            <p:cNvSpPr>
              <a:spLocks noChangeShapeType="1"/>
            </p:cNvSpPr>
            <p:nvPr/>
          </p:nvSpPr>
          <p:spPr bwMode="auto">
            <a:xfrm flipV="1">
              <a:off x="2877" y="2695"/>
              <a:ext cx="2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9" name="Freeform 903"/>
            <p:cNvSpPr>
              <a:spLocks/>
            </p:cNvSpPr>
            <p:nvPr/>
          </p:nvSpPr>
          <p:spPr bwMode="auto">
            <a:xfrm>
              <a:off x="3014" y="2664"/>
              <a:ext cx="150" cy="103"/>
            </a:xfrm>
            <a:custGeom>
              <a:avLst/>
              <a:gdLst>
                <a:gd name="T0" fmla="*/ 0 w 150"/>
                <a:gd name="T1" fmla="*/ 0 h 103"/>
                <a:gd name="T2" fmla="*/ 150 w 150"/>
                <a:gd name="T3" fmla="*/ 31 h 103"/>
                <a:gd name="T4" fmla="*/ 25 w 150"/>
                <a:gd name="T5" fmla="*/ 103 h 103"/>
                <a:gd name="T6" fmla="*/ 75 w 150"/>
                <a:gd name="T7" fmla="*/ 41 h 103"/>
                <a:gd name="T8" fmla="*/ 0 w 150"/>
                <a:gd name="T9" fmla="*/ 0 h 103"/>
              </a:gdLst>
              <a:ahLst/>
              <a:cxnLst>
                <a:cxn ang="0">
                  <a:pos x="T0" y="T1"/>
                </a:cxn>
                <a:cxn ang="0">
                  <a:pos x="T2" y="T3"/>
                </a:cxn>
                <a:cxn ang="0">
                  <a:pos x="T4" y="T5"/>
                </a:cxn>
                <a:cxn ang="0">
                  <a:pos x="T6" y="T7"/>
                </a:cxn>
                <a:cxn ang="0">
                  <a:pos x="T8" y="T9"/>
                </a:cxn>
              </a:cxnLst>
              <a:rect l="0" t="0" r="r" b="b"/>
              <a:pathLst>
                <a:path w="150" h="103">
                  <a:moveTo>
                    <a:pt x="0" y="0"/>
                  </a:moveTo>
                  <a:lnTo>
                    <a:pt x="150" y="31"/>
                  </a:lnTo>
                  <a:lnTo>
                    <a:pt x="25" y="103"/>
                  </a:lnTo>
                  <a:lnTo>
                    <a:pt x="75"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20" name="Rectangle 904"/>
            <p:cNvSpPr>
              <a:spLocks noChangeArrowheads="1"/>
            </p:cNvSpPr>
            <p:nvPr/>
          </p:nvSpPr>
          <p:spPr bwMode="auto">
            <a:xfrm>
              <a:off x="5996" y="2291"/>
              <a:ext cx="67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analysis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1" name="Rectangle 905"/>
            <p:cNvSpPr>
              <a:spLocks noChangeArrowheads="1"/>
            </p:cNvSpPr>
            <p:nvPr/>
          </p:nvSpPr>
          <p:spPr bwMode="auto">
            <a:xfrm>
              <a:off x="5996" y="2457"/>
              <a:ext cx="5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design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2" name="Rectangle 906"/>
            <p:cNvSpPr>
              <a:spLocks noChangeArrowheads="1"/>
            </p:cNvSpPr>
            <p:nvPr/>
          </p:nvSpPr>
          <p:spPr bwMode="auto">
            <a:xfrm>
              <a:off x="4499" y="3690"/>
              <a:ext cx="43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code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3" name="Rectangle 907"/>
            <p:cNvSpPr>
              <a:spLocks noChangeArrowheads="1"/>
            </p:cNvSpPr>
            <p:nvPr/>
          </p:nvSpPr>
          <p:spPr bwMode="auto">
            <a:xfrm>
              <a:off x="4499" y="3856"/>
              <a:ext cx="31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test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4" name="Rectangle 908"/>
            <p:cNvSpPr>
              <a:spLocks noChangeArrowheads="1"/>
            </p:cNvSpPr>
            <p:nvPr/>
          </p:nvSpPr>
          <p:spPr bwMode="auto">
            <a:xfrm>
              <a:off x="3513" y="1099"/>
              <a:ext cx="8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estimation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5" name="Rectangle 909"/>
            <p:cNvSpPr>
              <a:spLocks noChangeArrowheads="1"/>
            </p:cNvSpPr>
            <p:nvPr/>
          </p:nvSpPr>
          <p:spPr bwMode="auto">
            <a:xfrm>
              <a:off x="3513" y="1265"/>
              <a:ext cx="86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scheduling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6" name="Rectangle 910"/>
            <p:cNvSpPr>
              <a:spLocks noChangeArrowheads="1"/>
            </p:cNvSpPr>
            <p:nvPr/>
          </p:nvSpPr>
          <p:spPr bwMode="auto">
            <a:xfrm>
              <a:off x="3513" y="1431"/>
              <a:ext cx="9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risk analysis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916" name="Rectangle 2"/>
          <p:cNvSpPr>
            <a:spLocks noGrp="1" noChangeArrowheads="1"/>
          </p:cNvSpPr>
          <p:nvPr>
            <p:ph type="title"/>
          </p:nvPr>
        </p:nvSpPr>
        <p:spPr>
          <a:xfrm>
            <a:off x="609600" y="433745"/>
            <a:ext cx="10972800" cy="725142"/>
          </a:xfrm>
        </p:spPr>
        <p:txBody>
          <a:bodyPr>
            <a:noAutofit/>
          </a:bodyPr>
          <a:lstStyle/>
          <a:p>
            <a:pPr marL="541338" indent="-541338">
              <a:defRPr/>
            </a:pPr>
            <a:r>
              <a:rPr lang="en-MY" sz="2800" dirty="0"/>
              <a:t>5. Evolutionary Software Process Model: </a:t>
            </a:r>
            <a:br>
              <a:rPr lang="en-MY" sz="2800" dirty="0"/>
            </a:br>
            <a:r>
              <a:rPr lang="en-MY" sz="2800" dirty="0"/>
              <a:t>Spiral Model Example</a:t>
            </a:r>
            <a:endParaRPr sz="2800" dirty="0"/>
          </a:p>
        </p:txBody>
      </p:sp>
      <p:sp>
        <p:nvSpPr>
          <p:cNvPr id="8" name="Line Callout 1 7"/>
          <p:cNvSpPr/>
          <p:nvPr/>
        </p:nvSpPr>
        <p:spPr>
          <a:xfrm>
            <a:off x="7467600" y="1066800"/>
            <a:ext cx="2895600" cy="1219200"/>
          </a:xfrm>
          <a:prstGeom prst="borderCallout1">
            <a:avLst>
              <a:gd name="adj1" fmla="val 18750"/>
              <a:gd name="adj2" fmla="val -8333"/>
              <a:gd name="adj3" fmla="val 327014"/>
              <a:gd name="adj4" fmla="val -21051"/>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Prepare the Analysis and design models, e.g. DFD, ERD</a:t>
            </a:r>
          </a:p>
        </p:txBody>
      </p:sp>
    </p:spTree>
    <p:extLst>
      <p:ext uri="{BB962C8B-B14F-4D97-AF65-F5344CB8AC3E}">
        <p14:creationId xmlns:p14="http://schemas.microsoft.com/office/powerpoint/2010/main" val="36592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anim calcmode="discrete" valueType="clr">
                                      <p:cBhvr override="childStyle">
                                        <p:cTn id="7"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
                                        </p:tgtEl>
                                        <p:attrNameLst>
                                          <p:attrName>fillcolor</p:attrName>
                                        </p:attrNameLst>
                                      </p:cBhvr>
                                      <p:tavLst>
                                        <p:tav tm="0">
                                          <p:val>
                                            <p:clrVal>
                                              <a:schemeClr val="accent2"/>
                                            </p:clrVal>
                                          </p:val>
                                        </p:tav>
                                        <p:tav tm="50000">
                                          <p:val>
                                            <p:clrVal>
                                              <a:schemeClr val="hlink"/>
                                            </p:clrVal>
                                          </p:val>
                                        </p:tav>
                                      </p:tavLst>
                                    </p:anim>
                                    <p:set>
                                      <p:cBhvr>
                                        <p:cTn id="9" dur="8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5"/>
          <p:cNvSpPr>
            <a:spLocks noGrp="1"/>
          </p:cNvSpPr>
          <p:nvPr>
            <p:ph type="sldNum" sz="quarter" idx="12"/>
          </p:nvPr>
        </p:nvSpPr>
        <p:spPr bwMode="auto">
          <a:noFill/>
          <a:ln>
            <a:miter lim="800000"/>
            <a:headEnd/>
            <a:tailEnd/>
          </a:ln>
        </p:spPr>
        <p:txBody>
          <a:bodyPr/>
          <a:lstStyle/>
          <a:p>
            <a:fld id="{88DB3526-D103-4646-933F-88E2B07E43F6}" type="slidenum">
              <a:rPr lang="en-US" altLang="en-US" smtClean="0"/>
              <a:pPr/>
              <a:t>72</a:t>
            </a:fld>
            <a:endParaRPr lang="en-US" altLang="en-US"/>
          </a:p>
        </p:txBody>
      </p:sp>
      <p:sp>
        <p:nvSpPr>
          <p:cNvPr id="9" name="Rectangle 8"/>
          <p:cNvSpPr/>
          <p:nvPr/>
        </p:nvSpPr>
        <p:spPr>
          <a:xfrm>
            <a:off x="2286000" y="5257800"/>
            <a:ext cx="1676400" cy="4572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Deployment</a:t>
            </a:r>
            <a:endParaRPr lang="en-MY" dirty="0"/>
          </a:p>
        </p:txBody>
      </p:sp>
      <p:grpSp>
        <p:nvGrpSpPr>
          <p:cNvPr id="2" name="Group 4"/>
          <p:cNvGrpSpPr>
            <a:grpSpLocks noChangeAspect="1"/>
          </p:cNvGrpSpPr>
          <p:nvPr/>
        </p:nvGrpSpPr>
        <p:grpSpPr bwMode="auto">
          <a:xfrm>
            <a:off x="1695450" y="1463675"/>
            <a:ext cx="8893176" cy="4954588"/>
            <a:chOff x="1068" y="922"/>
            <a:chExt cx="5602" cy="3121"/>
          </a:xfrm>
        </p:grpSpPr>
        <p:grpSp>
          <p:nvGrpSpPr>
            <p:cNvPr id="4" name="Group 205"/>
            <p:cNvGrpSpPr>
              <a:grpSpLocks/>
            </p:cNvGrpSpPr>
            <p:nvPr/>
          </p:nvGrpSpPr>
          <p:grpSpPr bwMode="auto">
            <a:xfrm>
              <a:off x="1330" y="1793"/>
              <a:ext cx="4429" cy="1679"/>
              <a:chOff x="1330" y="1793"/>
              <a:chExt cx="4429" cy="1679"/>
            </a:xfrm>
          </p:grpSpPr>
          <p:sp>
            <p:nvSpPr>
              <p:cNvPr id="50827" name="Line 5"/>
              <p:cNvSpPr>
                <a:spLocks noChangeShapeType="1"/>
              </p:cNvSpPr>
              <p:nvPr/>
            </p:nvSpPr>
            <p:spPr bwMode="auto">
              <a:xfrm>
                <a:off x="1330"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8" name="Line 6"/>
              <p:cNvSpPr>
                <a:spLocks noChangeShapeType="1"/>
              </p:cNvSpPr>
              <p:nvPr/>
            </p:nvSpPr>
            <p:spPr bwMode="auto">
              <a:xfrm>
                <a:off x="1343"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9" name="Line 7"/>
              <p:cNvSpPr>
                <a:spLocks noChangeShapeType="1"/>
              </p:cNvSpPr>
              <p:nvPr/>
            </p:nvSpPr>
            <p:spPr bwMode="auto">
              <a:xfrm>
                <a:off x="1343" y="2674"/>
                <a:ext cx="25"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0" name="Line 8"/>
              <p:cNvSpPr>
                <a:spLocks noChangeShapeType="1"/>
              </p:cNvSpPr>
              <p:nvPr/>
            </p:nvSpPr>
            <p:spPr bwMode="auto">
              <a:xfrm>
                <a:off x="1368"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1" name="Line 9"/>
              <p:cNvSpPr>
                <a:spLocks noChangeShapeType="1"/>
              </p:cNvSpPr>
              <p:nvPr/>
            </p:nvSpPr>
            <p:spPr bwMode="auto">
              <a:xfrm>
                <a:off x="1368" y="2767"/>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2" name="Line 10"/>
              <p:cNvSpPr>
                <a:spLocks noChangeShapeType="1"/>
              </p:cNvSpPr>
              <p:nvPr/>
            </p:nvSpPr>
            <p:spPr bwMode="auto">
              <a:xfrm>
                <a:off x="1430"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3" name="Line 11"/>
              <p:cNvSpPr>
                <a:spLocks noChangeShapeType="1"/>
              </p:cNvSpPr>
              <p:nvPr/>
            </p:nvSpPr>
            <p:spPr bwMode="auto">
              <a:xfrm>
                <a:off x="1430"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4" name="Line 12"/>
              <p:cNvSpPr>
                <a:spLocks noChangeShapeType="1"/>
              </p:cNvSpPr>
              <p:nvPr/>
            </p:nvSpPr>
            <p:spPr bwMode="auto">
              <a:xfrm>
                <a:off x="1505"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5" name="Line 13"/>
              <p:cNvSpPr>
                <a:spLocks noChangeShapeType="1"/>
              </p:cNvSpPr>
              <p:nvPr/>
            </p:nvSpPr>
            <p:spPr bwMode="auto">
              <a:xfrm>
                <a:off x="1505"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6" name="Line 14"/>
              <p:cNvSpPr>
                <a:spLocks noChangeShapeType="1"/>
              </p:cNvSpPr>
              <p:nvPr/>
            </p:nvSpPr>
            <p:spPr bwMode="auto">
              <a:xfrm>
                <a:off x="1592"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7" name="Line 15"/>
              <p:cNvSpPr>
                <a:spLocks noChangeShapeType="1"/>
              </p:cNvSpPr>
              <p:nvPr/>
            </p:nvSpPr>
            <p:spPr bwMode="auto">
              <a:xfrm>
                <a:off x="1592" y="3016"/>
                <a:ext cx="11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8" name="Line 16"/>
              <p:cNvSpPr>
                <a:spLocks noChangeShapeType="1"/>
              </p:cNvSpPr>
              <p:nvPr/>
            </p:nvSpPr>
            <p:spPr bwMode="auto">
              <a:xfrm>
                <a:off x="170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39" name="Line 17"/>
              <p:cNvSpPr>
                <a:spLocks noChangeShapeType="1"/>
              </p:cNvSpPr>
              <p:nvPr/>
            </p:nvSpPr>
            <p:spPr bwMode="auto">
              <a:xfrm>
                <a:off x="1705" y="3089"/>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0" name="Line 18"/>
              <p:cNvSpPr>
                <a:spLocks noChangeShapeType="1"/>
              </p:cNvSpPr>
              <p:nvPr/>
            </p:nvSpPr>
            <p:spPr bwMode="auto">
              <a:xfrm>
                <a:off x="1829"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1" name="Line 19"/>
              <p:cNvSpPr>
                <a:spLocks noChangeShapeType="1"/>
              </p:cNvSpPr>
              <p:nvPr/>
            </p:nvSpPr>
            <p:spPr bwMode="auto">
              <a:xfrm>
                <a:off x="1829" y="3151"/>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2" name="Line 20"/>
              <p:cNvSpPr>
                <a:spLocks noChangeShapeType="1"/>
              </p:cNvSpPr>
              <p:nvPr/>
            </p:nvSpPr>
            <p:spPr bwMode="auto">
              <a:xfrm>
                <a:off x="1979"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3" name="Line 21"/>
              <p:cNvSpPr>
                <a:spLocks noChangeShapeType="1"/>
              </p:cNvSpPr>
              <p:nvPr/>
            </p:nvSpPr>
            <p:spPr bwMode="auto">
              <a:xfrm>
                <a:off x="1979"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4" name="Line 22"/>
              <p:cNvSpPr>
                <a:spLocks noChangeShapeType="1"/>
              </p:cNvSpPr>
              <p:nvPr/>
            </p:nvSpPr>
            <p:spPr bwMode="auto">
              <a:xfrm>
                <a:off x="2303"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5" name="Line 23"/>
              <p:cNvSpPr>
                <a:spLocks noChangeShapeType="1"/>
              </p:cNvSpPr>
              <p:nvPr/>
            </p:nvSpPr>
            <p:spPr bwMode="auto">
              <a:xfrm>
                <a:off x="2303" y="3327"/>
                <a:ext cx="3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6" name="Line 24"/>
              <p:cNvSpPr>
                <a:spLocks noChangeShapeType="1"/>
              </p:cNvSpPr>
              <p:nvPr/>
            </p:nvSpPr>
            <p:spPr bwMode="auto">
              <a:xfrm>
                <a:off x="2678"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7" name="Line 25"/>
              <p:cNvSpPr>
                <a:spLocks noChangeShapeType="1"/>
              </p:cNvSpPr>
              <p:nvPr/>
            </p:nvSpPr>
            <p:spPr bwMode="auto">
              <a:xfrm>
                <a:off x="2678" y="3410"/>
                <a:ext cx="424"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8" name="Line 26"/>
              <p:cNvSpPr>
                <a:spLocks noChangeShapeType="1"/>
              </p:cNvSpPr>
              <p:nvPr/>
            </p:nvSpPr>
            <p:spPr bwMode="auto">
              <a:xfrm>
                <a:off x="3102"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49" name="Line 27"/>
              <p:cNvSpPr>
                <a:spLocks noChangeShapeType="1"/>
              </p:cNvSpPr>
              <p:nvPr/>
            </p:nvSpPr>
            <p:spPr bwMode="auto">
              <a:xfrm>
                <a:off x="3102" y="3462"/>
                <a:ext cx="436"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0" name="Line 28"/>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1" name="Line 29"/>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2" name="Line 30"/>
              <p:cNvSpPr>
                <a:spLocks noChangeShapeType="1"/>
              </p:cNvSpPr>
              <p:nvPr/>
            </p:nvSpPr>
            <p:spPr bwMode="auto">
              <a:xfrm>
                <a:off x="3538" y="34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3" name="Line 31"/>
              <p:cNvSpPr>
                <a:spLocks noChangeShapeType="1"/>
              </p:cNvSpPr>
              <p:nvPr/>
            </p:nvSpPr>
            <p:spPr bwMode="auto">
              <a:xfrm flipV="1">
                <a:off x="3538" y="3462"/>
                <a:ext cx="44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4" name="Line 32"/>
              <p:cNvSpPr>
                <a:spLocks noChangeShapeType="1"/>
              </p:cNvSpPr>
              <p:nvPr/>
            </p:nvSpPr>
            <p:spPr bwMode="auto">
              <a:xfrm>
                <a:off x="3987" y="346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5" name="Line 33"/>
              <p:cNvSpPr>
                <a:spLocks noChangeShapeType="1"/>
              </p:cNvSpPr>
              <p:nvPr/>
            </p:nvSpPr>
            <p:spPr bwMode="auto">
              <a:xfrm flipV="1">
                <a:off x="3987" y="3410"/>
                <a:ext cx="4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6" name="Line 34"/>
              <p:cNvSpPr>
                <a:spLocks noChangeShapeType="1"/>
              </p:cNvSpPr>
              <p:nvPr/>
            </p:nvSpPr>
            <p:spPr bwMode="auto">
              <a:xfrm>
                <a:off x="4412" y="341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7" name="Line 35"/>
              <p:cNvSpPr>
                <a:spLocks noChangeShapeType="1"/>
              </p:cNvSpPr>
              <p:nvPr/>
            </p:nvSpPr>
            <p:spPr bwMode="auto">
              <a:xfrm flipV="1">
                <a:off x="4412" y="3327"/>
                <a:ext cx="3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8" name="Line 36"/>
              <p:cNvSpPr>
                <a:spLocks noChangeShapeType="1"/>
              </p:cNvSpPr>
              <p:nvPr/>
            </p:nvSpPr>
            <p:spPr bwMode="auto">
              <a:xfrm>
                <a:off x="4786" y="332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59" name="Line 37"/>
              <p:cNvSpPr>
                <a:spLocks noChangeShapeType="1"/>
              </p:cNvSpPr>
              <p:nvPr/>
            </p:nvSpPr>
            <p:spPr bwMode="auto">
              <a:xfrm flipV="1">
                <a:off x="4786" y="3213"/>
                <a:ext cx="324" cy="11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0" name="Line 38"/>
              <p:cNvSpPr>
                <a:spLocks noChangeShapeType="1"/>
              </p:cNvSpPr>
              <p:nvPr/>
            </p:nvSpPr>
            <p:spPr bwMode="auto">
              <a:xfrm>
                <a:off x="511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1" name="Line 39"/>
              <p:cNvSpPr>
                <a:spLocks noChangeShapeType="1"/>
              </p:cNvSpPr>
              <p:nvPr/>
            </p:nvSpPr>
            <p:spPr bwMode="auto">
              <a:xfrm flipV="1">
                <a:off x="5110" y="3151"/>
                <a:ext cx="1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2" name="Line 40"/>
              <p:cNvSpPr>
                <a:spLocks noChangeShapeType="1"/>
              </p:cNvSpPr>
              <p:nvPr/>
            </p:nvSpPr>
            <p:spPr bwMode="auto">
              <a:xfrm>
                <a:off x="5247"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3" name="Line 41"/>
              <p:cNvSpPr>
                <a:spLocks noChangeShapeType="1"/>
              </p:cNvSpPr>
              <p:nvPr/>
            </p:nvSpPr>
            <p:spPr bwMode="auto">
              <a:xfrm flipV="1">
                <a:off x="5247" y="3089"/>
                <a:ext cx="1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4" name="Line 42"/>
              <p:cNvSpPr>
                <a:spLocks noChangeShapeType="1"/>
              </p:cNvSpPr>
              <p:nvPr/>
            </p:nvSpPr>
            <p:spPr bwMode="auto">
              <a:xfrm>
                <a:off x="5385" y="308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5" name="Line 43"/>
              <p:cNvSpPr>
                <a:spLocks noChangeShapeType="1"/>
              </p:cNvSpPr>
              <p:nvPr/>
            </p:nvSpPr>
            <p:spPr bwMode="auto">
              <a:xfrm flipV="1">
                <a:off x="5385" y="3016"/>
                <a:ext cx="1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6" name="Line 44"/>
              <p:cNvSpPr>
                <a:spLocks noChangeShapeType="1"/>
              </p:cNvSpPr>
              <p:nvPr/>
            </p:nvSpPr>
            <p:spPr bwMode="auto">
              <a:xfrm>
                <a:off x="5497" y="301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7" name="Line 45"/>
              <p:cNvSpPr>
                <a:spLocks noChangeShapeType="1"/>
              </p:cNvSpPr>
              <p:nvPr/>
            </p:nvSpPr>
            <p:spPr bwMode="auto">
              <a:xfrm flipV="1">
                <a:off x="5497" y="2933"/>
                <a:ext cx="8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8" name="Line 46"/>
              <p:cNvSpPr>
                <a:spLocks noChangeShapeType="1"/>
              </p:cNvSpPr>
              <p:nvPr/>
            </p:nvSpPr>
            <p:spPr bwMode="auto">
              <a:xfrm>
                <a:off x="5584"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69" name="Line 47"/>
              <p:cNvSpPr>
                <a:spLocks noChangeShapeType="1"/>
              </p:cNvSpPr>
              <p:nvPr/>
            </p:nvSpPr>
            <p:spPr bwMode="auto">
              <a:xfrm flipV="1">
                <a:off x="5584" y="2850"/>
                <a:ext cx="7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0" name="Line 48"/>
              <p:cNvSpPr>
                <a:spLocks noChangeShapeType="1"/>
              </p:cNvSpPr>
              <p:nvPr/>
            </p:nvSpPr>
            <p:spPr bwMode="auto">
              <a:xfrm>
                <a:off x="5659" y="285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1" name="Line 49"/>
              <p:cNvSpPr>
                <a:spLocks noChangeShapeType="1"/>
              </p:cNvSpPr>
              <p:nvPr/>
            </p:nvSpPr>
            <p:spPr bwMode="auto">
              <a:xfrm flipV="1">
                <a:off x="5659" y="2767"/>
                <a:ext cx="50"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2" name="Line 50"/>
              <p:cNvSpPr>
                <a:spLocks noChangeShapeType="1"/>
              </p:cNvSpPr>
              <p:nvPr/>
            </p:nvSpPr>
            <p:spPr bwMode="auto">
              <a:xfrm>
                <a:off x="5709"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3" name="Line 51"/>
              <p:cNvSpPr>
                <a:spLocks noChangeShapeType="1"/>
              </p:cNvSpPr>
              <p:nvPr/>
            </p:nvSpPr>
            <p:spPr bwMode="auto">
              <a:xfrm flipV="1">
                <a:off x="5709" y="2674"/>
                <a:ext cx="3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4" name="Line 52"/>
              <p:cNvSpPr>
                <a:spLocks noChangeShapeType="1"/>
              </p:cNvSpPr>
              <p:nvPr/>
            </p:nvSpPr>
            <p:spPr bwMode="auto">
              <a:xfrm>
                <a:off x="5746"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5" name="Line 53"/>
              <p:cNvSpPr>
                <a:spLocks noChangeShapeType="1"/>
              </p:cNvSpPr>
              <p:nvPr/>
            </p:nvSpPr>
            <p:spPr bwMode="auto">
              <a:xfrm flipV="1">
                <a:off x="5746" y="2591"/>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6" name="Line 54"/>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7" name="Line 55"/>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8" name="Line 56"/>
              <p:cNvSpPr>
                <a:spLocks noChangeShapeType="1"/>
              </p:cNvSpPr>
              <p:nvPr/>
            </p:nvSpPr>
            <p:spPr bwMode="auto">
              <a:xfrm>
                <a:off x="57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79" name="Line 57"/>
              <p:cNvSpPr>
                <a:spLocks noChangeShapeType="1"/>
              </p:cNvSpPr>
              <p:nvPr/>
            </p:nvSpPr>
            <p:spPr bwMode="auto">
              <a:xfrm flipH="1" flipV="1">
                <a:off x="5746" y="2508"/>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0" name="Line 58"/>
              <p:cNvSpPr>
                <a:spLocks noChangeShapeType="1"/>
              </p:cNvSpPr>
              <p:nvPr/>
            </p:nvSpPr>
            <p:spPr bwMode="auto">
              <a:xfrm>
                <a:off x="5746"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1" name="Line 59"/>
              <p:cNvSpPr>
                <a:spLocks noChangeShapeType="1"/>
              </p:cNvSpPr>
              <p:nvPr/>
            </p:nvSpPr>
            <p:spPr bwMode="auto">
              <a:xfrm flipH="1" flipV="1">
                <a:off x="5721"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2" name="Line 60"/>
              <p:cNvSpPr>
                <a:spLocks noChangeShapeType="1"/>
              </p:cNvSpPr>
              <p:nvPr/>
            </p:nvSpPr>
            <p:spPr bwMode="auto">
              <a:xfrm>
                <a:off x="5721"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3" name="Line 61"/>
              <p:cNvSpPr>
                <a:spLocks noChangeShapeType="1"/>
              </p:cNvSpPr>
              <p:nvPr/>
            </p:nvSpPr>
            <p:spPr bwMode="auto">
              <a:xfrm flipH="1" flipV="1">
                <a:off x="5671"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4" name="Line 62"/>
              <p:cNvSpPr>
                <a:spLocks noChangeShapeType="1"/>
              </p:cNvSpPr>
              <p:nvPr/>
            </p:nvSpPr>
            <p:spPr bwMode="auto">
              <a:xfrm>
                <a:off x="5671"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5" name="Line 63"/>
              <p:cNvSpPr>
                <a:spLocks noChangeShapeType="1"/>
              </p:cNvSpPr>
              <p:nvPr/>
            </p:nvSpPr>
            <p:spPr bwMode="auto">
              <a:xfrm flipH="1" flipV="1">
                <a:off x="5609" y="2280"/>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6" name="Line 64"/>
              <p:cNvSpPr>
                <a:spLocks noChangeShapeType="1"/>
              </p:cNvSpPr>
              <p:nvPr/>
            </p:nvSpPr>
            <p:spPr bwMode="auto">
              <a:xfrm>
                <a:off x="5609"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7" name="Line 65"/>
              <p:cNvSpPr>
                <a:spLocks noChangeShapeType="1"/>
              </p:cNvSpPr>
              <p:nvPr/>
            </p:nvSpPr>
            <p:spPr bwMode="auto">
              <a:xfrm flipH="1" flipV="1">
                <a:off x="5522"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8" name="Line 66"/>
              <p:cNvSpPr>
                <a:spLocks noChangeShapeType="1"/>
              </p:cNvSpPr>
              <p:nvPr/>
            </p:nvSpPr>
            <p:spPr bwMode="auto">
              <a:xfrm>
                <a:off x="5522"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89" name="Line 67"/>
              <p:cNvSpPr>
                <a:spLocks noChangeShapeType="1"/>
              </p:cNvSpPr>
              <p:nvPr/>
            </p:nvSpPr>
            <p:spPr bwMode="auto">
              <a:xfrm flipH="1" flipV="1">
                <a:off x="5422"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0" name="Line 68"/>
              <p:cNvSpPr>
                <a:spLocks noChangeShapeType="1"/>
              </p:cNvSpPr>
              <p:nvPr/>
            </p:nvSpPr>
            <p:spPr bwMode="auto">
              <a:xfrm>
                <a:off x="5422"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1" name="Line 69"/>
              <p:cNvSpPr>
                <a:spLocks noChangeShapeType="1"/>
              </p:cNvSpPr>
              <p:nvPr/>
            </p:nvSpPr>
            <p:spPr bwMode="auto">
              <a:xfrm flipH="1" flipV="1">
                <a:off x="5310"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2" name="Line 70"/>
              <p:cNvSpPr>
                <a:spLocks noChangeShapeType="1"/>
              </p:cNvSpPr>
              <p:nvPr/>
            </p:nvSpPr>
            <p:spPr bwMode="auto">
              <a:xfrm>
                <a:off x="5310"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3" name="Line 71"/>
              <p:cNvSpPr>
                <a:spLocks noChangeShapeType="1"/>
              </p:cNvSpPr>
              <p:nvPr/>
            </p:nvSpPr>
            <p:spPr bwMode="auto">
              <a:xfrm flipH="1" flipV="1">
                <a:off x="5185"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4" name="Line 72"/>
              <p:cNvSpPr>
                <a:spLocks noChangeShapeType="1"/>
              </p:cNvSpPr>
              <p:nvPr/>
            </p:nvSpPr>
            <p:spPr bwMode="auto">
              <a:xfrm>
                <a:off x="5185"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5" name="Line 73"/>
              <p:cNvSpPr>
                <a:spLocks noChangeShapeType="1"/>
              </p:cNvSpPr>
              <p:nvPr/>
            </p:nvSpPr>
            <p:spPr bwMode="auto">
              <a:xfrm flipH="1" flipV="1">
                <a:off x="4886" y="1928"/>
                <a:ext cx="299"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6" name="Line 74"/>
              <p:cNvSpPr>
                <a:spLocks noChangeShapeType="1"/>
              </p:cNvSpPr>
              <p:nvPr/>
            </p:nvSpPr>
            <p:spPr bwMode="auto">
              <a:xfrm>
                <a:off x="4886"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7" name="Line 75"/>
              <p:cNvSpPr>
                <a:spLocks noChangeShapeType="1"/>
              </p:cNvSpPr>
              <p:nvPr/>
            </p:nvSpPr>
            <p:spPr bwMode="auto">
              <a:xfrm flipH="1" flipV="1">
                <a:off x="4549" y="1855"/>
                <a:ext cx="3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8" name="Line 76"/>
              <p:cNvSpPr>
                <a:spLocks noChangeShapeType="1"/>
              </p:cNvSpPr>
              <p:nvPr/>
            </p:nvSpPr>
            <p:spPr bwMode="auto">
              <a:xfrm>
                <a:off x="4549"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99" name="Line 77"/>
              <p:cNvSpPr>
                <a:spLocks noChangeShapeType="1"/>
              </p:cNvSpPr>
              <p:nvPr/>
            </p:nvSpPr>
            <p:spPr bwMode="auto">
              <a:xfrm flipH="1" flipV="1">
                <a:off x="4187" y="1814"/>
                <a:ext cx="3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0" name="Line 78"/>
              <p:cNvSpPr>
                <a:spLocks noChangeShapeType="1"/>
              </p:cNvSpPr>
              <p:nvPr/>
            </p:nvSpPr>
            <p:spPr bwMode="auto">
              <a:xfrm>
                <a:off x="4187"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1" name="Line 79"/>
              <p:cNvSpPr>
                <a:spLocks noChangeShapeType="1"/>
              </p:cNvSpPr>
              <p:nvPr/>
            </p:nvSpPr>
            <p:spPr bwMode="auto">
              <a:xfrm flipH="1" flipV="1">
                <a:off x="3788"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2" name="Line 80"/>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3" name="Line 81"/>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4" name="Line 82"/>
              <p:cNvSpPr>
                <a:spLocks noChangeShapeType="1"/>
              </p:cNvSpPr>
              <p:nvPr/>
            </p:nvSpPr>
            <p:spPr bwMode="auto">
              <a:xfrm>
                <a:off x="3788" y="179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5" name="Line 83"/>
              <p:cNvSpPr>
                <a:spLocks noChangeShapeType="1"/>
              </p:cNvSpPr>
              <p:nvPr/>
            </p:nvSpPr>
            <p:spPr bwMode="auto">
              <a:xfrm flipH="1">
                <a:off x="3389" y="1793"/>
                <a:ext cx="39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6" name="Line 84"/>
              <p:cNvSpPr>
                <a:spLocks noChangeShapeType="1"/>
              </p:cNvSpPr>
              <p:nvPr/>
            </p:nvSpPr>
            <p:spPr bwMode="auto">
              <a:xfrm>
                <a:off x="3389" y="18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7" name="Line 85"/>
              <p:cNvSpPr>
                <a:spLocks noChangeShapeType="1"/>
              </p:cNvSpPr>
              <p:nvPr/>
            </p:nvSpPr>
            <p:spPr bwMode="auto">
              <a:xfrm flipH="1">
                <a:off x="3014" y="1814"/>
                <a:ext cx="37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8" name="Line 86"/>
              <p:cNvSpPr>
                <a:spLocks noChangeShapeType="1"/>
              </p:cNvSpPr>
              <p:nvPr/>
            </p:nvSpPr>
            <p:spPr bwMode="auto">
              <a:xfrm>
                <a:off x="3014" y="18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09" name="Line 87"/>
              <p:cNvSpPr>
                <a:spLocks noChangeShapeType="1"/>
              </p:cNvSpPr>
              <p:nvPr/>
            </p:nvSpPr>
            <p:spPr bwMode="auto">
              <a:xfrm flipH="1">
                <a:off x="2678" y="1855"/>
                <a:ext cx="336"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0" name="Line 88"/>
              <p:cNvSpPr>
                <a:spLocks noChangeShapeType="1"/>
              </p:cNvSpPr>
              <p:nvPr/>
            </p:nvSpPr>
            <p:spPr bwMode="auto">
              <a:xfrm>
                <a:off x="2678" y="19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1" name="Line 89"/>
              <p:cNvSpPr>
                <a:spLocks noChangeShapeType="1"/>
              </p:cNvSpPr>
              <p:nvPr/>
            </p:nvSpPr>
            <p:spPr bwMode="auto">
              <a:xfrm flipH="1">
                <a:off x="2391" y="1928"/>
                <a:ext cx="287"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2" name="Line 90"/>
              <p:cNvSpPr>
                <a:spLocks noChangeShapeType="1"/>
              </p:cNvSpPr>
              <p:nvPr/>
            </p:nvSpPr>
            <p:spPr bwMode="auto">
              <a:xfrm>
                <a:off x="2391" y="203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3" name="Line 91"/>
              <p:cNvSpPr>
                <a:spLocks noChangeShapeType="1"/>
              </p:cNvSpPr>
              <p:nvPr/>
            </p:nvSpPr>
            <p:spPr bwMode="auto">
              <a:xfrm flipH="1">
                <a:off x="2266" y="2031"/>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4" name="Line 92"/>
              <p:cNvSpPr>
                <a:spLocks noChangeShapeType="1"/>
              </p:cNvSpPr>
              <p:nvPr/>
            </p:nvSpPr>
            <p:spPr bwMode="auto">
              <a:xfrm>
                <a:off x="2266" y="208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5" name="Line 93"/>
              <p:cNvSpPr>
                <a:spLocks noChangeShapeType="1"/>
              </p:cNvSpPr>
              <p:nvPr/>
            </p:nvSpPr>
            <p:spPr bwMode="auto">
              <a:xfrm flipH="1">
                <a:off x="2154" y="2083"/>
                <a:ext cx="11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6" name="Line 94"/>
              <p:cNvSpPr>
                <a:spLocks noChangeShapeType="1"/>
              </p:cNvSpPr>
              <p:nvPr/>
            </p:nvSpPr>
            <p:spPr bwMode="auto">
              <a:xfrm>
                <a:off x="2154" y="214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7" name="Line 95"/>
              <p:cNvSpPr>
                <a:spLocks noChangeShapeType="1"/>
              </p:cNvSpPr>
              <p:nvPr/>
            </p:nvSpPr>
            <p:spPr bwMode="auto">
              <a:xfrm flipH="1">
                <a:off x="2054" y="214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8" name="Line 96"/>
              <p:cNvSpPr>
                <a:spLocks noChangeShapeType="1"/>
              </p:cNvSpPr>
              <p:nvPr/>
            </p:nvSpPr>
            <p:spPr bwMode="auto">
              <a:xfrm>
                <a:off x="2054" y="22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19" name="Line 97"/>
              <p:cNvSpPr>
                <a:spLocks noChangeShapeType="1"/>
              </p:cNvSpPr>
              <p:nvPr/>
            </p:nvSpPr>
            <p:spPr bwMode="auto">
              <a:xfrm flipH="1">
                <a:off x="1967" y="2208"/>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0" name="Line 98"/>
              <p:cNvSpPr>
                <a:spLocks noChangeShapeType="1"/>
              </p:cNvSpPr>
              <p:nvPr/>
            </p:nvSpPr>
            <p:spPr bwMode="auto">
              <a:xfrm>
                <a:off x="1967" y="228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1" name="Line 99"/>
              <p:cNvSpPr>
                <a:spLocks noChangeShapeType="1"/>
              </p:cNvSpPr>
              <p:nvPr/>
            </p:nvSpPr>
            <p:spPr bwMode="auto">
              <a:xfrm flipH="1">
                <a:off x="1904" y="2280"/>
                <a:ext cx="63"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2" name="Line 100"/>
              <p:cNvSpPr>
                <a:spLocks noChangeShapeType="1"/>
              </p:cNvSpPr>
              <p:nvPr/>
            </p:nvSpPr>
            <p:spPr bwMode="auto">
              <a:xfrm>
                <a:off x="1904" y="235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3" name="Line 101"/>
              <p:cNvSpPr>
                <a:spLocks noChangeShapeType="1"/>
              </p:cNvSpPr>
              <p:nvPr/>
            </p:nvSpPr>
            <p:spPr bwMode="auto">
              <a:xfrm flipH="1">
                <a:off x="1854" y="2353"/>
                <a:ext cx="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4" name="Line 102"/>
              <p:cNvSpPr>
                <a:spLocks noChangeShapeType="1"/>
              </p:cNvSpPr>
              <p:nvPr/>
            </p:nvSpPr>
            <p:spPr bwMode="auto">
              <a:xfrm>
                <a:off x="1854" y="242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5" name="Line 103"/>
              <p:cNvSpPr>
                <a:spLocks noChangeShapeType="1"/>
              </p:cNvSpPr>
              <p:nvPr/>
            </p:nvSpPr>
            <p:spPr bwMode="auto">
              <a:xfrm flipH="1">
                <a:off x="1829" y="2425"/>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6" name="Line 104"/>
              <p:cNvSpPr>
                <a:spLocks noChangeShapeType="1"/>
              </p:cNvSpPr>
              <p:nvPr/>
            </p:nvSpPr>
            <p:spPr bwMode="auto">
              <a:xfrm>
                <a:off x="1829" y="250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7" name="Line 105"/>
              <p:cNvSpPr>
                <a:spLocks noChangeShapeType="1"/>
              </p:cNvSpPr>
              <p:nvPr/>
            </p:nvSpPr>
            <p:spPr bwMode="auto">
              <a:xfrm flipH="1">
                <a:off x="1817" y="2508"/>
                <a:ext cx="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8" name="Line 106"/>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29" name="Line 107"/>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0" name="Line 108"/>
              <p:cNvSpPr>
                <a:spLocks noChangeShapeType="1"/>
              </p:cNvSpPr>
              <p:nvPr/>
            </p:nvSpPr>
            <p:spPr bwMode="auto">
              <a:xfrm>
                <a:off x="1817"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1" name="Line 109"/>
              <p:cNvSpPr>
                <a:spLocks noChangeShapeType="1"/>
              </p:cNvSpPr>
              <p:nvPr/>
            </p:nvSpPr>
            <p:spPr bwMode="auto">
              <a:xfrm>
                <a:off x="1817" y="2591"/>
                <a:ext cx="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2" name="Line 110"/>
              <p:cNvSpPr>
                <a:spLocks noChangeShapeType="1"/>
              </p:cNvSpPr>
              <p:nvPr/>
            </p:nvSpPr>
            <p:spPr bwMode="auto">
              <a:xfrm>
                <a:off x="182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3" name="Line 111"/>
              <p:cNvSpPr>
                <a:spLocks noChangeShapeType="1"/>
              </p:cNvSpPr>
              <p:nvPr/>
            </p:nvSpPr>
            <p:spPr bwMode="auto">
              <a:xfrm>
                <a:off x="1829" y="2664"/>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4" name="Line 112"/>
              <p:cNvSpPr>
                <a:spLocks noChangeShapeType="1"/>
              </p:cNvSpPr>
              <p:nvPr/>
            </p:nvSpPr>
            <p:spPr bwMode="auto">
              <a:xfrm>
                <a:off x="1854"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5" name="Line 113"/>
              <p:cNvSpPr>
                <a:spLocks noChangeShapeType="1"/>
              </p:cNvSpPr>
              <p:nvPr/>
            </p:nvSpPr>
            <p:spPr bwMode="auto">
              <a:xfrm>
                <a:off x="1854" y="2736"/>
                <a:ext cx="5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6" name="Line 114"/>
              <p:cNvSpPr>
                <a:spLocks noChangeShapeType="1"/>
              </p:cNvSpPr>
              <p:nvPr/>
            </p:nvSpPr>
            <p:spPr bwMode="auto">
              <a:xfrm>
                <a:off x="1904"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7" name="Line 115"/>
              <p:cNvSpPr>
                <a:spLocks noChangeShapeType="1"/>
              </p:cNvSpPr>
              <p:nvPr/>
            </p:nvSpPr>
            <p:spPr bwMode="auto">
              <a:xfrm>
                <a:off x="1904" y="2809"/>
                <a:ext cx="6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8" name="Line 116"/>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39" name="Line 117"/>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0" name="Line 118"/>
              <p:cNvSpPr>
                <a:spLocks noChangeShapeType="1"/>
              </p:cNvSpPr>
              <p:nvPr/>
            </p:nvSpPr>
            <p:spPr bwMode="auto">
              <a:xfrm>
                <a:off x="1967" y="288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1" name="Line 119"/>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2" name="Line 120"/>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3" name="Line 121"/>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4" name="Line 122"/>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5" name="Line 123"/>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6" name="Line 124"/>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7" name="Line 125"/>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8" name="Line 126"/>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49" name="Line 127"/>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0" name="Line 128"/>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1" name="Line 129"/>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2" name="Line 130"/>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3" name="Line 131"/>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4" name="Line 132"/>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5" name="Line 133"/>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6" name="Line 134"/>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7" name="Line 135"/>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8" name="Line 136"/>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59" name="Line 137"/>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0" name="Line 138"/>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1" name="Line 139"/>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2" name="Line 140"/>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3" name="Line 141"/>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4" name="Line 142"/>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5" name="Line 143"/>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6" name="Line 144"/>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7" name="Line 145"/>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8" name="Line 146"/>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69" name="Line 147"/>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0" name="Line 148"/>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1" name="Line 149"/>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2" name="Line 150"/>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3" name="Line 151"/>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4" name="Line 152"/>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5" name="Line 153"/>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6" name="Line 154"/>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7" name="Line 155"/>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8" name="Line 156"/>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79" name="Line 157"/>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0" name="Line 158"/>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1" name="Line 159"/>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2" name="Line 160"/>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3" name="Line 161"/>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4" name="Line 162"/>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5" name="Line 163"/>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6" name="Line 164"/>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7" name="Line 165"/>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8" name="Line 166"/>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89" name="Line 167"/>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0" name="Line 168"/>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1" name="Line 169"/>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2" name="Line 170"/>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3" name="Line 171"/>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4" name="Line 172"/>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5" name="Line 173"/>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6" name="Line 174"/>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7" name="Line 175"/>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8" name="Line 176"/>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999" name="Line 177"/>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0" name="Line 178"/>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1" name="Line 179"/>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2" name="Line 180"/>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3" name="Line 181"/>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4" name="Line 182"/>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5" name="Line 183"/>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6" name="Line 184"/>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7" name="Line 185"/>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8" name="Line 186"/>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09" name="Line 187"/>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0" name="Line 188"/>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1" name="Line 189"/>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2" name="Line 190"/>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3" name="Line 191"/>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4" name="Line 192"/>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5" name="Line 193"/>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6" name="Line 194"/>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7" name="Line 195"/>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8" name="Line 196"/>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19" name="Line 197"/>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0" name="Line 198"/>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1" name="Line 199"/>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2" name="Line 200"/>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3" name="Line 201"/>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4" name="Line 202"/>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5" name="Line 203"/>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1026" name="Line 204"/>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5" name="Group 406"/>
            <p:cNvGrpSpPr>
              <a:grpSpLocks/>
            </p:cNvGrpSpPr>
            <p:nvPr/>
          </p:nvGrpSpPr>
          <p:grpSpPr bwMode="auto">
            <a:xfrm>
              <a:off x="1967" y="1938"/>
              <a:ext cx="3492" cy="1379"/>
              <a:chOff x="1967" y="1938"/>
              <a:chExt cx="3492" cy="1379"/>
            </a:xfrm>
          </p:grpSpPr>
          <p:sp>
            <p:nvSpPr>
              <p:cNvPr id="50627" name="Line 206"/>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8" name="Line 207"/>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9" name="Line 208"/>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0" name="Line 209"/>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1" name="Line 210"/>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2" name="Line 211"/>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3" name="Line 212"/>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4" name="Line 213"/>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5" name="Line 214"/>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6" name="Line 215"/>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7" name="Line 216"/>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8" name="Line 217"/>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39" name="Line 218"/>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0" name="Line 219"/>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1" name="Line 22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2" name="Line 22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3" name="Line 22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4" name="Line 22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5" name="Line 22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6" name="Line 22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7" name="Line 22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8" name="Line 22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49" name="Line 22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0" name="Line 22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1" name="Line 23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2" name="Line 23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3" name="Line 23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4" name="Line 23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5" name="Line 23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6" name="Line 23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7" name="Line 23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8" name="Line 23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59" name="Line 23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0" name="Line 23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1" name="Line 24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2" name="Line 24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3" name="Line 24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4" name="Line 24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5" name="Line 24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6" name="Line 24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7" name="Line 24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8" name="Line 24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69" name="Line 24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0" name="Line 24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1" name="Line 25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2" name="Line 25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3" name="Line 25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4" name="Line 25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5" name="Line 25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6" name="Line 25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7" name="Line 25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8" name="Line 25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79" name="Line 258"/>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0" name="Line 259"/>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1" name="Line 260"/>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2" name="Line 26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3" name="Line 26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4" name="Line 26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5" name="Line 264"/>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6" name="Line 265"/>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7" name="Line 266"/>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8" name="Line 26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89" name="Line 26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0" name="Line 26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1" name="Line 27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2" name="Line 27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3" name="Line 27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4" name="Line 27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5" name="Line 27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6" name="Line 27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7" name="Line 27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8" name="Line 27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99" name="Line 27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0" name="Line 27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1" name="Line 28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2" name="Line 28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3" name="Line 282"/>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4" name="Line 283"/>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5" name="Line 284"/>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6" name="Line 28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7" name="Line 28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8" name="Line 28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09" name="Line 28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0" name="Line 28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1" name="Line 29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2" name="Line 29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3" name="Line 29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4" name="Line 29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5" name="Line 29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6" name="Line 29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7" name="Line 29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8" name="Line 29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19" name="Line 29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0" name="Line 29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1" name="Line 30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2" name="Line 30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3" name="Line 30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4" name="Line 30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5" name="Line 30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6" name="Line 30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7" name="Line 30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8" name="Line 30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29" name="Line 30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0" name="Line 30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1" name="Line 31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2" name="Line 31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3" name="Line 31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4" name="Line 31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5" name="Line 31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6" name="Line 31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7" name="Line 31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8" name="Line 31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39" name="Line 31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0" name="Line 31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1" name="Line 32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2" name="Line 32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3" name="Line 32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4" name="Line 32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5" name="Line 32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6" name="Line 32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7" name="Line 32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8" name="Line 32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49" name="Line 32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0" name="Line 32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1" name="Line 33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2" name="Line 33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3" name="Line 33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4" name="Line 33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5" name="Line 33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6" name="Line 33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7" name="Line 33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8" name="Line 33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59" name="Line 33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0" name="Line 33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1" name="Line 34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2" name="Line 34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3" name="Line 34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4" name="Line 34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5" name="Line 34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6" name="Line 34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7" name="Line 34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8" name="Line 34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69" name="Line 348"/>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0" name="Line 349"/>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1" name="Line 350"/>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2" name="Line 351"/>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3" name="Line 352"/>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4" name="Line 35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5" name="Line 35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6" name="Line 35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7" name="Line 35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8" name="Line 35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79" name="Line 35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0" name="Line 35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1" name="Line 36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2" name="Line 36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3" name="Line 36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4" name="Line 36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5" name="Line 36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6" name="Line 36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7" name="Line 36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8" name="Line 36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89" name="Line 36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0" name="Line 36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1" name="Line 37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2" name="Line 37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3" name="Line 372"/>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4" name="Freeform 373"/>
              <p:cNvSpPr>
                <a:spLocks/>
              </p:cNvSpPr>
              <p:nvPr/>
            </p:nvSpPr>
            <p:spPr bwMode="auto">
              <a:xfrm>
                <a:off x="1967" y="1938"/>
                <a:ext cx="3492" cy="1379"/>
              </a:xfrm>
              <a:custGeom>
                <a:avLst/>
                <a:gdLst>
                  <a:gd name="T0" fmla="*/ 287 w 3492"/>
                  <a:gd name="T1" fmla="*/ 1130 h 1379"/>
                  <a:gd name="T2" fmla="*/ 561 w 3492"/>
                  <a:gd name="T3" fmla="*/ 1234 h 1379"/>
                  <a:gd name="T4" fmla="*/ 1272 w 3492"/>
                  <a:gd name="T5" fmla="*/ 1368 h 1379"/>
                  <a:gd name="T6" fmla="*/ 2045 w 3492"/>
                  <a:gd name="T7" fmla="*/ 1368 h 1379"/>
                  <a:gd name="T8" fmla="*/ 2968 w 3492"/>
                  <a:gd name="T9" fmla="*/ 1171 h 1379"/>
                  <a:gd name="T10" fmla="*/ 3280 w 3492"/>
                  <a:gd name="T11" fmla="*/ 995 h 1379"/>
                  <a:gd name="T12" fmla="*/ 3455 w 3492"/>
                  <a:gd name="T13" fmla="*/ 798 h 1379"/>
                  <a:gd name="T14" fmla="*/ 3492 w 3492"/>
                  <a:gd name="T15" fmla="*/ 653 h 1379"/>
                  <a:gd name="T16" fmla="*/ 3430 w 3492"/>
                  <a:gd name="T17" fmla="*/ 456 h 1379"/>
                  <a:gd name="T18" fmla="*/ 3031 w 3492"/>
                  <a:gd name="T19" fmla="*/ 197 h 1379"/>
                  <a:gd name="T20" fmla="*/ 2220 w 3492"/>
                  <a:gd name="T21" fmla="*/ 21 h 1379"/>
                  <a:gd name="T22" fmla="*/ 1571 w 3492"/>
                  <a:gd name="T23" fmla="*/ 21 h 1379"/>
                  <a:gd name="T24" fmla="*/ 748 w 3492"/>
                  <a:gd name="T25" fmla="*/ 197 h 1379"/>
                  <a:gd name="T26" fmla="*/ 349 w 3492"/>
                  <a:gd name="T27" fmla="*/ 456 h 1379"/>
                  <a:gd name="T28" fmla="*/ 287 w 3492"/>
                  <a:gd name="T29" fmla="*/ 653 h 1379"/>
                  <a:gd name="T30" fmla="*/ 311 w 3492"/>
                  <a:gd name="T31" fmla="*/ 767 h 1379"/>
                  <a:gd name="T32" fmla="*/ 399 w 3492"/>
                  <a:gd name="T33" fmla="*/ 881 h 1379"/>
                  <a:gd name="T34" fmla="*/ 623 w 3492"/>
                  <a:gd name="T35" fmla="*/ 1016 h 1379"/>
                  <a:gd name="T36" fmla="*/ 1397 w 3492"/>
                  <a:gd name="T37" fmla="*/ 1213 h 1379"/>
                  <a:gd name="T38" fmla="*/ 2008 w 3492"/>
                  <a:gd name="T39" fmla="*/ 1213 h 1379"/>
                  <a:gd name="T40" fmla="*/ 2731 w 3492"/>
                  <a:gd name="T41" fmla="*/ 1057 h 1379"/>
                  <a:gd name="T42" fmla="*/ 3081 w 3492"/>
                  <a:gd name="T43" fmla="*/ 819 h 1379"/>
                  <a:gd name="T44" fmla="*/ 3143 w 3492"/>
                  <a:gd name="T45" fmla="*/ 653 h 1379"/>
                  <a:gd name="T46" fmla="*/ 3056 w 3492"/>
                  <a:gd name="T47" fmla="*/ 456 h 1379"/>
                  <a:gd name="T48" fmla="*/ 2619 w 3492"/>
                  <a:gd name="T49" fmla="*/ 249 h 1379"/>
                  <a:gd name="T50" fmla="*/ 1933 w 3492"/>
                  <a:gd name="T51" fmla="*/ 166 h 1379"/>
                  <a:gd name="T52" fmla="*/ 1472 w 3492"/>
                  <a:gd name="T53" fmla="*/ 197 h 1379"/>
                  <a:gd name="T54" fmla="*/ 935 w 3492"/>
                  <a:gd name="T55" fmla="*/ 373 h 1379"/>
                  <a:gd name="T56" fmla="*/ 723 w 3492"/>
                  <a:gd name="T57" fmla="*/ 653 h 1379"/>
                  <a:gd name="T58" fmla="*/ 810 w 3492"/>
                  <a:gd name="T59" fmla="*/ 819 h 1379"/>
                  <a:gd name="T60" fmla="*/ 973 w 3492"/>
                  <a:gd name="T61" fmla="*/ 923 h 1379"/>
                  <a:gd name="T62" fmla="*/ 1309 w 3492"/>
                  <a:gd name="T63" fmla="*/ 1016 h 1379"/>
                  <a:gd name="T64" fmla="*/ 1734 w 3492"/>
                  <a:gd name="T65" fmla="*/ 1057 h 1379"/>
                  <a:gd name="T66" fmla="*/ 2307 w 3492"/>
                  <a:gd name="T67" fmla="*/ 985 h 1379"/>
                  <a:gd name="T68" fmla="*/ 2669 w 3492"/>
                  <a:gd name="T69" fmla="*/ 809 h 1379"/>
                  <a:gd name="T70" fmla="*/ 2756 w 3492"/>
                  <a:gd name="T71" fmla="*/ 653 h 1379"/>
                  <a:gd name="T72" fmla="*/ 2619 w 3492"/>
                  <a:gd name="T73" fmla="*/ 467 h 1379"/>
                  <a:gd name="T74" fmla="*/ 2257 w 3492"/>
                  <a:gd name="T75" fmla="*/ 353 h 1379"/>
                  <a:gd name="T76" fmla="*/ 1946 w 3492"/>
                  <a:gd name="T77" fmla="*/ 322 h 1379"/>
                  <a:gd name="T78" fmla="*/ 1497 w 3492"/>
                  <a:gd name="T79" fmla="*/ 384 h 1379"/>
                  <a:gd name="T80" fmla="*/ 1210 w 3492"/>
                  <a:gd name="T81" fmla="*/ 529 h 1379"/>
                  <a:gd name="T82" fmla="*/ 1147 w 3492"/>
                  <a:gd name="T83" fmla="*/ 653 h 1379"/>
                  <a:gd name="T84" fmla="*/ 1210 w 3492"/>
                  <a:gd name="T85" fmla="*/ 757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2" h="1379">
                    <a:moveTo>
                      <a:pt x="0" y="943"/>
                    </a:moveTo>
                    <a:lnTo>
                      <a:pt x="124" y="1037"/>
                    </a:lnTo>
                    <a:lnTo>
                      <a:pt x="287" y="1130"/>
                    </a:lnTo>
                    <a:lnTo>
                      <a:pt x="287" y="1130"/>
                    </a:lnTo>
                    <a:lnTo>
                      <a:pt x="424" y="1182"/>
                    </a:lnTo>
                    <a:lnTo>
                      <a:pt x="561" y="1234"/>
                    </a:lnTo>
                    <a:lnTo>
                      <a:pt x="723" y="1275"/>
                    </a:lnTo>
                    <a:lnTo>
                      <a:pt x="898" y="1317"/>
                    </a:lnTo>
                    <a:lnTo>
                      <a:pt x="1272" y="1368"/>
                    </a:lnTo>
                    <a:lnTo>
                      <a:pt x="1671" y="1379"/>
                    </a:lnTo>
                    <a:lnTo>
                      <a:pt x="1671" y="1379"/>
                    </a:lnTo>
                    <a:lnTo>
                      <a:pt x="2045" y="1368"/>
                    </a:lnTo>
                    <a:lnTo>
                      <a:pt x="2382" y="1327"/>
                    </a:lnTo>
                    <a:lnTo>
                      <a:pt x="2694" y="1254"/>
                    </a:lnTo>
                    <a:lnTo>
                      <a:pt x="2968" y="1171"/>
                    </a:lnTo>
                    <a:lnTo>
                      <a:pt x="3081" y="1120"/>
                    </a:lnTo>
                    <a:lnTo>
                      <a:pt x="3181" y="1057"/>
                    </a:lnTo>
                    <a:lnTo>
                      <a:pt x="3280" y="995"/>
                    </a:lnTo>
                    <a:lnTo>
                      <a:pt x="3355" y="933"/>
                    </a:lnTo>
                    <a:lnTo>
                      <a:pt x="3418" y="871"/>
                    </a:lnTo>
                    <a:lnTo>
                      <a:pt x="3455" y="798"/>
                    </a:lnTo>
                    <a:lnTo>
                      <a:pt x="3492" y="726"/>
                    </a:lnTo>
                    <a:lnTo>
                      <a:pt x="3492" y="653"/>
                    </a:lnTo>
                    <a:lnTo>
                      <a:pt x="3492" y="653"/>
                    </a:lnTo>
                    <a:lnTo>
                      <a:pt x="3492" y="581"/>
                    </a:lnTo>
                    <a:lnTo>
                      <a:pt x="3467" y="518"/>
                    </a:lnTo>
                    <a:lnTo>
                      <a:pt x="3430" y="456"/>
                    </a:lnTo>
                    <a:lnTo>
                      <a:pt x="3368" y="394"/>
                    </a:lnTo>
                    <a:lnTo>
                      <a:pt x="3218" y="290"/>
                    </a:lnTo>
                    <a:lnTo>
                      <a:pt x="3031" y="197"/>
                    </a:lnTo>
                    <a:lnTo>
                      <a:pt x="2794" y="114"/>
                    </a:lnTo>
                    <a:lnTo>
                      <a:pt x="2519" y="52"/>
                    </a:lnTo>
                    <a:lnTo>
                      <a:pt x="2220" y="21"/>
                    </a:lnTo>
                    <a:lnTo>
                      <a:pt x="1896" y="0"/>
                    </a:lnTo>
                    <a:lnTo>
                      <a:pt x="1896" y="0"/>
                    </a:lnTo>
                    <a:lnTo>
                      <a:pt x="1571" y="21"/>
                    </a:lnTo>
                    <a:lnTo>
                      <a:pt x="1260" y="52"/>
                    </a:lnTo>
                    <a:lnTo>
                      <a:pt x="985" y="114"/>
                    </a:lnTo>
                    <a:lnTo>
                      <a:pt x="748" y="197"/>
                    </a:lnTo>
                    <a:lnTo>
                      <a:pt x="561" y="290"/>
                    </a:lnTo>
                    <a:lnTo>
                      <a:pt x="411" y="394"/>
                    </a:lnTo>
                    <a:lnTo>
                      <a:pt x="349" y="456"/>
                    </a:lnTo>
                    <a:lnTo>
                      <a:pt x="311" y="518"/>
                    </a:lnTo>
                    <a:lnTo>
                      <a:pt x="287" y="581"/>
                    </a:lnTo>
                    <a:lnTo>
                      <a:pt x="287" y="653"/>
                    </a:lnTo>
                    <a:lnTo>
                      <a:pt x="287" y="653"/>
                    </a:lnTo>
                    <a:lnTo>
                      <a:pt x="287" y="705"/>
                    </a:lnTo>
                    <a:lnTo>
                      <a:pt x="311" y="767"/>
                    </a:lnTo>
                    <a:lnTo>
                      <a:pt x="349" y="829"/>
                    </a:lnTo>
                    <a:lnTo>
                      <a:pt x="399" y="881"/>
                    </a:lnTo>
                    <a:lnTo>
                      <a:pt x="399" y="881"/>
                    </a:lnTo>
                    <a:lnTo>
                      <a:pt x="499" y="954"/>
                    </a:lnTo>
                    <a:lnTo>
                      <a:pt x="623" y="1016"/>
                    </a:lnTo>
                    <a:lnTo>
                      <a:pt x="623" y="1016"/>
                    </a:lnTo>
                    <a:lnTo>
                      <a:pt x="835" y="1109"/>
                    </a:lnTo>
                    <a:lnTo>
                      <a:pt x="1097" y="1171"/>
                    </a:lnTo>
                    <a:lnTo>
                      <a:pt x="1397" y="1213"/>
                    </a:lnTo>
                    <a:lnTo>
                      <a:pt x="1709" y="1223"/>
                    </a:lnTo>
                    <a:lnTo>
                      <a:pt x="1709" y="1223"/>
                    </a:lnTo>
                    <a:lnTo>
                      <a:pt x="2008" y="1213"/>
                    </a:lnTo>
                    <a:lnTo>
                      <a:pt x="2270" y="1182"/>
                    </a:lnTo>
                    <a:lnTo>
                      <a:pt x="2519" y="1130"/>
                    </a:lnTo>
                    <a:lnTo>
                      <a:pt x="2731" y="1057"/>
                    </a:lnTo>
                    <a:lnTo>
                      <a:pt x="2906" y="975"/>
                    </a:lnTo>
                    <a:lnTo>
                      <a:pt x="3031" y="871"/>
                    </a:lnTo>
                    <a:lnTo>
                      <a:pt x="3081" y="819"/>
                    </a:lnTo>
                    <a:lnTo>
                      <a:pt x="3118" y="767"/>
                    </a:lnTo>
                    <a:lnTo>
                      <a:pt x="3143" y="705"/>
                    </a:lnTo>
                    <a:lnTo>
                      <a:pt x="3143" y="653"/>
                    </a:lnTo>
                    <a:lnTo>
                      <a:pt x="3143" y="653"/>
                    </a:lnTo>
                    <a:lnTo>
                      <a:pt x="3131" y="550"/>
                    </a:lnTo>
                    <a:lnTo>
                      <a:pt x="3056" y="456"/>
                    </a:lnTo>
                    <a:lnTo>
                      <a:pt x="2944" y="373"/>
                    </a:lnTo>
                    <a:lnTo>
                      <a:pt x="2794" y="301"/>
                    </a:lnTo>
                    <a:lnTo>
                      <a:pt x="2619" y="249"/>
                    </a:lnTo>
                    <a:lnTo>
                      <a:pt x="2407" y="197"/>
                    </a:lnTo>
                    <a:lnTo>
                      <a:pt x="2183" y="176"/>
                    </a:lnTo>
                    <a:lnTo>
                      <a:pt x="1933" y="166"/>
                    </a:lnTo>
                    <a:lnTo>
                      <a:pt x="1933" y="166"/>
                    </a:lnTo>
                    <a:lnTo>
                      <a:pt x="1696" y="176"/>
                    </a:lnTo>
                    <a:lnTo>
                      <a:pt x="1472" y="197"/>
                    </a:lnTo>
                    <a:lnTo>
                      <a:pt x="1260" y="249"/>
                    </a:lnTo>
                    <a:lnTo>
                      <a:pt x="1085" y="301"/>
                    </a:lnTo>
                    <a:lnTo>
                      <a:pt x="935" y="373"/>
                    </a:lnTo>
                    <a:lnTo>
                      <a:pt x="823" y="456"/>
                    </a:lnTo>
                    <a:lnTo>
                      <a:pt x="748" y="550"/>
                    </a:lnTo>
                    <a:lnTo>
                      <a:pt x="723" y="653"/>
                    </a:lnTo>
                    <a:lnTo>
                      <a:pt x="723" y="653"/>
                    </a:lnTo>
                    <a:lnTo>
                      <a:pt x="748" y="736"/>
                    </a:lnTo>
                    <a:lnTo>
                      <a:pt x="810" y="819"/>
                    </a:lnTo>
                    <a:lnTo>
                      <a:pt x="810" y="819"/>
                    </a:lnTo>
                    <a:lnTo>
                      <a:pt x="885" y="871"/>
                    </a:lnTo>
                    <a:lnTo>
                      <a:pt x="973" y="923"/>
                    </a:lnTo>
                    <a:lnTo>
                      <a:pt x="973" y="923"/>
                    </a:lnTo>
                    <a:lnTo>
                      <a:pt x="1135" y="975"/>
                    </a:lnTo>
                    <a:lnTo>
                      <a:pt x="1309" y="1016"/>
                    </a:lnTo>
                    <a:lnTo>
                      <a:pt x="1521" y="1047"/>
                    </a:lnTo>
                    <a:lnTo>
                      <a:pt x="1734" y="1057"/>
                    </a:lnTo>
                    <a:lnTo>
                      <a:pt x="1734" y="1057"/>
                    </a:lnTo>
                    <a:lnTo>
                      <a:pt x="1946" y="1047"/>
                    </a:lnTo>
                    <a:lnTo>
                      <a:pt x="2133" y="1026"/>
                    </a:lnTo>
                    <a:lnTo>
                      <a:pt x="2307" y="985"/>
                    </a:lnTo>
                    <a:lnTo>
                      <a:pt x="2457" y="933"/>
                    </a:lnTo>
                    <a:lnTo>
                      <a:pt x="2582" y="881"/>
                    </a:lnTo>
                    <a:lnTo>
                      <a:pt x="2669" y="809"/>
                    </a:lnTo>
                    <a:lnTo>
                      <a:pt x="2731" y="736"/>
                    </a:lnTo>
                    <a:lnTo>
                      <a:pt x="2756" y="653"/>
                    </a:lnTo>
                    <a:lnTo>
                      <a:pt x="2756" y="653"/>
                    </a:lnTo>
                    <a:lnTo>
                      <a:pt x="2731" y="581"/>
                    </a:lnTo>
                    <a:lnTo>
                      <a:pt x="2694" y="529"/>
                    </a:lnTo>
                    <a:lnTo>
                      <a:pt x="2619" y="467"/>
                    </a:lnTo>
                    <a:lnTo>
                      <a:pt x="2519" y="425"/>
                    </a:lnTo>
                    <a:lnTo>
                      <a:pt x="2395" y="384"/>
                    </a:lnTo>
                    <a:lnTo>
                      <a:pt x="2257" y="353"/>
                    </a:lnTo>
                    <a:lnTo>
                      <a:pt x="2108" y="332"/>
                    </a:lnTo>
                    <a:lnTo>
                      <a:pt x="1946" y="322"/>
                    </a:lnTo>
                    <a:lnTo>
                      <a:pt x="1946" y="322"/>
                    </a:lnTo>
                    <a:lnTo>
                      <a:pt x="1783" y="332"/>
                    </a:lnTo>
                    <a:lnTo>
                      <a:pt x="1634" y="353"/>
                    </a:lnTo>
                    <a:lnTo>
                      <a:pt x="1497" y="384"/>
                    </a:lnTo>
                    <a:lnTo>
                      <a:pt x="1372" y="425"/>
                    </a:lnTo>
                    <a:lnTo>
                      <a:pt x="1284" y="467"/>
                    </a:lnTo>
                    <a:lnTo>
                      <a:pt x="1210" y="529"/>
                    </a:lnTo>
                    <a:lnTo>
                      <a:pt x="1160" y="581"/>
                    </a:lnTo>
                    <a:lnTo>
                      <a:pt x="1147" y="653"/>
                    </a:lnTo>
                    <a:lnTo>
                      <a:pt x="1147" y="653"/>
                    </a:lnTo>
                    <a:lnTo>
                      <a:pt x="1160" y="705"/>
                    </a:lnTo>
                    <a:lnTo>
                      <a:pt x="1210" y="757"/>
                    </a:lnTo>
                    <a:lnTo>
                      <a:pt x="1210" y="757"/>
                    </a:lnTo>
                    <a:lnTo>
                      <a:pt x="0" y="94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795" name="Line 374"/>
              <p:cNvSpPr>
                <a:spLocks noChangeShapeType="1"/>
              </p:cNvSpPr>
              <p:nvPr/>
            </p:nvSpPr>
            <p:spPr bwMode="auto">
              <a:xfrm>
                <a:off x="1967" y="2881"/>
                <a:ext cx="124"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6" name="Line 375"/>
              <p:cNvSpPr>
                <a:spLocks noChangeShapeType="1"/>
              </p:cNvSpPr>
              <p:nvPr/>
            </p:nvSpPr>
            <p:spPr bwMode="auto">
              <a:xfrm>
                <a:off x="2091" y="297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7" name="Line 376"/>
              <p:cNvSpPr>
                <a:spLocks noChangeShapeType="1"/>
              </p:cNvSpPr>
              <p:nvPr/>
            </p:nvSpPr>
            <p:spPr bwMode="auto">
              <a:xfrm>
                <a:off x="2091" y="2975"/>
                <a:ext cx="163"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8" name="Line 377"/>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799" name="Line 378"/>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0" name="Line 379"/>
              <p:cNvSpPr>
                <a:spLocks noChangeShapeType="1"/>
              </p:cNvSpPr>
              <p:nvPr/>
            </p:nvSpPr>
            <p:spPr bwMode="auto">
              <a:xfrm>
                <a:off x="2254"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1" name="Line 380"/>
              <p:cNvSpPr>
                <a:spLocks noChangeShapeType="1"/>
              </p:cNvSpPr>
              <p:nvPr/>
            </p:nvSpPr>
            <p:spPr bwMode="auto">
              <a:xfrm>
                <a:off x="2254" y="3068"/>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2" name="Line 381"/>
              <p:cNvSpPr>
                <a:spLocks noChangeShapeType="1"/>
              </p:cNvSpPr>
              <p:nvPr/>
            </p:nvSpPr>
            <p:spPr bwMode="auto">
              <a:xfrm>
                <a:off x="2391"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3" name="Line 382"/>
              <p:cNvSpPr>
                <a:spLocks noChangeShapeType="1"/>
              </p:cNvSpPr>
              <p:nvPr/>
            </p:nvSpPr>
            <p:spPr bwMode="auto">
              <a:xfrm>
                <a:off x="2391" y="3120"/>
                <a:ext cx="1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4" name="Line 383"/>
              <p:cNvSpPr>
                <a:spLocks noChangeShapeType="1"/>
              </p:cNvSpPr>
              <p:nvPr/>
            </p:nvSpPr>
            <p:spPr bwMode="auto">
              <a:xfrm>
                <a:off x="2528" y="317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5" name="Line 384"/>
              <p:cNvSpPr>
                <a:spLocks noChangeShapeType="1"/>
              </p:cNvSpPr>
              <p:nvPr/>
            </p:nvSpPr>
            <p:spPr bwMode="auto">
              <a:xfrm>
                <a:off x="2528" y="3172"/>
                <a:ext cx="1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6" name="Line 385"/>
              <p:cNvSpPr>
                <a:spLocks noChangeShapeType="1"/>
              </p:cNvSpPr>
              <p:nvPr/>
            </p:nvSpPr>
            <p:spPr bwMode="auto">
              <a:xfrm>
                <a:off x="2690" y="32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7" name="Line 386"/>
              <p:cNvSpPr>
                <a:spLocks noChangeShapeType="1"/>
              </p:cNvSpPr>
              <p:nvPr/>
            </p:nvSpPr>
            <p:spPr bwMode="auto">
              <a:xfrm>
                <a:off x="2690" y="3213"/>
                <a:ext cx="175"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8" name="Line 387"/>
              <p:cNvSpPr>
                <a:spLocks noChangeShapeType="1"/>
              </p:cNvSpPr>
              <p:nvPr/>
            </p:nvSpPr>
            <p:spPr bwMode="auto">
              <a:xfrm>
                <a:off x="2865" y="325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09" name="Line 388"/>
              <p:cNvSpPr>
                <a:spLocks noChangeShapeType="1"/>
              </p:cNvSpPr>
              <p:nvPr/>
            </p:nvSpPr>
            <p:spPr bwMode="auto">
              <a:xfrm>
                <a:off x="2865" y="3255"/>
                <a:ext cx="374"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0" name="Line 389"/>
              <p:cNvSpPr>
                <a:spLocks noChangeShapeType="1"/>
              </p:cNvSpPr>
              <p:nvPr/>
            </p:nvSpPr>
            <p:spPr bwMode="auto">
              <a:xfrm>
                <a:off x="3239"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1" name="Line 390"/>
              <p:cNvSpPr>
                <a:spLocks noChangeShapeType="1"/>
              </p:cNvSpPr>
              <p:nvPr/>
            </p:nvSpPr>
            <p:spPr bwMode="auto">
              <a:xfrm>
                <a:off x="3239" y="3306"/>
                <a:ext cx="399"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2" name="Line 391"/>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3" name="Line 392"/>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4" name="Line 393"/>
              <p:cNvSpPr>
                <a:spLocks noChangeShapeType="1"/>
              </p:cNvSpPr>
              <p:nvPr/>
            </p:nvSpPr>
            <p:spPr bwMode="auto">
              <a:xfrm>
                <a:off x="3638" y="331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5" name="Line 394"/>
              <p:cNvSpPr>
                <a:spLocks noChangeShapeType="1"/>
              </p:cNvSpPr>
              <p:nvPr/>
            </p:nvSpPr>
            <p:spPr bwMode="auto">
              <a:xfrm flipV="1">
                <a:off x="3638" y="3306"/>
                <a:ext cx="374" cy="1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6" name="Line 395"/>
              <p:cNvSpPr>
                <a:spLocks noChangeShapeType="1"/>
              </p:cNvSpPr>
              <p:nvPr/>
            </p:nvSpPr>
            <p:spPr bwMode="auto">
              <a:xfrm>
                <a:off x="4012" y="330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7" name="Line 396"/>
              <p:cNvSpPr>
                <a:spLocks noChangeShapeType="1"/>
              </p:cNvSpPr>
              <p:nvPr/>
            </p:nvSpPr>
            <p:spPr bwMode="auto">
              <a:xfrm flipV="1">
                <a:off x="4012" y="3265"/>
                <a:ext cx="337"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8" name="Line 397"/>
              <p:cNvSpPr>
                <a:spLocks noChangeShapeType="1"/>
              </p:cNvSpPr>
              <p:nvPr/>
            </p:nvSpPr>
            <p:spPr bwMode="auto">
              <a:xfrm>
                <a:off x="4349" y="326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19" name="Line 398"/>
              <p:cNvSpPr>
                <a:spLocks noChangeShapeType="1"/>
              </p:cNvSpPr>
              <p:nvPr/>
            </p:nvSpPr>
            <p:spPr bwMode="auto">
              <a:xfrm flipV="1">
                <a:off x="4349" y="3192"/>
                <a:ext cx="3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0" name="Line 399"/>
              <p:cNvSpPr>
                <a:spLocks noChangeShapeType="1"/>
              </p:cNvSpPr>
              <p:nvPr/>
            </p:nvSpPr>
            <p:spPr bwMode="auto">
              <a:xfrm>
                <a:off x="4661" y="31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1" name="Line 400"/>
              <p:cNvSpPr>
                <a:spLocks noChangeShapeType="1"/>
              </p:cNvSpPr>
              <p:nvPr/>
            </p:nvSpPr>
            <p:spPr bwMode="auto">
              <a:xfrm flipV="1">
                <a:off x="4661" y="3109"/>
                <a:ext cx="274"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2" name="Line 401"/>
              <p:cNvSpPr>
                <a:spLocks noChangeShapeType="1"/>
              </p:cNvSpPr>
              <p:nvPr/>
            </p:nvSpPr>
            <p:spPr bwMode="auto">
              <a:xfrm>
                <a:off x="4935"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3" name="Line 402"/>
              <p:cNvSpPr>
                <a:spLocks noChangeShapeType="1"/>
              </p:cNvSpPr>
              <p:nvPr/>
            </p:nvSpPr>
            <p:spPr bwMode="auto">
              <a:xfrm flipV="1">
                <a:off x="4935" y="3058"/>
                <a:ext cx="113" cy="5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4" name="Line 403"/>
              <p:cNvSpPr>
                <a:spLocks noChangeShapeType="1"/>
              </p:cNvSpPr>
              <p:nvPr/>
            </p:nvSpPr>
            <p:spPr bwMode="auto">
              <a:xfrm>
                <a:off x="5048" y="305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5" name="Line 404"/>
              <p:cNvSpPr>
                <a:spLocks noChangeShapeType="1"/>
              </p:cNvSpPr>
              <p:nvPr/>
            </p:nvSpPr>
            <p:spPr bwMode="auto">
              <a:xfrm flipV="1">
                <a:off x="5048" y="2995"/>
                <a:ext cx="100"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826" name="Line 405"/>
              <p:cNvSpPr>
                <a:spLocks noChangeShapeType="1"/>
              </p:cNvSpPr>
              <p:nvPr/>
            </p:nvSpPr>
            <p:spPr bwMode="auto">
              <a:xfrm>
                <a:off x="514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6" name="Group 607"/>
            <p:cNvGrpSpPr>
              <a:grpSpLocks/>
            </p:cNvGrpSpPr>
            <p:nvPr/>
          </p:nvGrpSpPr>
          <p:grpSpPr bwMode="auto">
            <a:xfrm>
              <a:off x="2254" y="1938"/>
              <a:ext cx="3205" cy="1223"/>
              <a:chOff x="2254" y="1938"/>
              <a:chExt cx="3205" cy="1223"/>
            </a:xfrm>
          </p:grpSpPr>
          <p:sp>
            <p:nvSpPr>
              <p:cNvPr id="50427" name="Line 407"/>
              <p:cNvSpPr>
                <a:spLocks noChangeShapeType="1"/>
              </p:cNvSpPr>
              <p:nvPr/>
            </p:nvSpPr>
            <p:spPr bwMode="auto">
              <a:xfrm flipV="1">
                <a:off x="5148" y="2933"/>
                <a:ext cx="99"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8" name="Line 408"/>
              <p:cNvSpPr>
                <a:spLocks noChangeShapeType="1"/>
              </p:cNvSpPr>
              <p:nvPr/>
            </p:nvSpPr>
            <p:spPr bwMode="auto">
              <a:xfrm>
                <a:off x="5247" y="293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9" name="Line 409"/>
              <p:cNvSpPr>
                <a:spLocks noChangeShapeType="1"/>
              </p:cNvSpPr>
              <p:nvPr/>
            </p:nvSpPr>
            <p:spPr bwMode="auto">
              <a:xfrm flipV="1">
                <a:off x="5247" y="2871"/>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0" name="Line 410"/>
              <p:cNvSpPr>
                <a:spLocks noChangeShapeType="1"/>
              </p:cNvSpPr>
              <p:nvPr/>
            </p:nvSpPr>
            <p:spPr bwMode="auto">
              <a:xfrm>
                <a:off x="5322"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1" name="Line 411"/>
              <p:cNvSpPr>
                <a:spLocks noChangeShapeType="1"/>
              </p:cNvSpPr>
              <p:nvPr/>
            </p:nvSpPr>
            <p:spPr bwMode="auto">
              <a:xfrm flipV="1">
                <a:off x="5322" y="2809"/>
                <a:ext cx="63"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2" name="Line 412"/>
              <p:cNvSpPr>
                <a:spLocks noChangeShapeType="1"/>
              </p:cNvSpPr>
              <p:nvPr/>
            </p:nvSpPr>
            <p:spPr bwMode="auto">
              <a:xfrm>
                <a:off x="5385"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3" name="Line 413"/>
              <p:cNvSpPr>
                <a:spLocks noChangeShapeType="1"/>
              </p:cNvSpPr>
              <p:nvPr/>
            </p:nvSpPr>
            <p:spPr bwMode="auto">
              <a:xfrm flipV="1">
                <a:off x="5385" y="2736"/>
                <a:ext cx="37"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4" name="Line 414"/>
              <p:cNvSpPr>
                <a:spLocks noChangeShapeType="1"/>
              </p:cNvSpPr>
              <p:nvPr/>
            </p:nvSpPr>
            <p:spPr bwMode="auto">
              <a:xfrm>
                <a:off x="5422" y="273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5" name="Line 415"/>
              <p:cNvSpPr>
                <a:spLocks noChangeShapeType="1"/>
              </p:cNvSpPr>
              <p:nvPr/>
            </p:nvSpPr>
            <p:spPr bwMode="auto">
              <a:xfrm flipV="1">
                <a:off x="5422" y="2664"/>
                <a:ext cx="3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6" name="Line 416"/>
              <p:cNvSpPr>
                <a:spLocks noChangeShapeType="1"/>
              </p:cNvSpPr>
              <p:nvPr/>
            </p:nvSpPr>
            <p:spPr bwMode="auto">
              <a:xfrm>
                <a:off x="5459"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7" name="Line 417"/>
              <p:cNvSpPr>
                <a:spLocks noChangeShapeType="1"/>
              </p:cNvSpPr>
              <p:nvPr/>
            </p:nvSpPr>
            <p:spPr bwMode="auto">
              <a:xfrm flipV="1">
                <a:off x="5459" y="2591"/>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8" name="Line 418"/>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39" name="Line 419"/>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0" name="Line 420"/>
              <p:cNvSpPr>
                <a:spLocks noChangeShapeType="1"/>
              </p:cNvSpPr>
              <p:nvPr/>
            </p:nvSpPr>
            <p:spPr bwMode="auto">
              <a:xfrm>
                <a:off x="5459"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1" name="Line 421"/>
              <p:cNvSpPr>
                <a:spLocks noChangeShapeType="1"/>
              </p:cNvSpPr>
              <p:nvPr/>
            </p:nvSpPr>
            <p:spPr bwMode="auto">
              <a:xfrm flipV="1">
                <a:off x="5459"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2" name="Line 422"/>
              <p:cNvSpPr>
                <a:spLocks noChangeShapeType="1"/>
              </p:cNvSpPr>
              <p:nvPr/>
            </p:nvSpPr>
            <p:spPr bwMode="auto">
              <a:xfrm>
                <a:off x="5459"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3" name="Line 423"/>
              <p:cNvSpPr>
                <a:spLocks noChangeShapeType="1"/>
              </p:cNvSpPr>
              <p:nvPr/>
            </p:nvSpPr>
            <p:spPr bwMode="auto">
              <a:xfrm flipH="1" flipV="1">
                <a:off x="5434" y="2456"/>
                <a:ext cx="25"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4" name="Line 424"/>
              <p:cNvSpPr>
                <a:spLocks noChangeShapeType="1"/>
              </p:cNvSpPr>
              <p:nvPr/>
            </p:nvSpPr>
            <p:spPr bwMode="auto">
              <a:xfrm>
                <a:off x="5434"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5" name="Line 425"/>
              <p:cNvSpPr>
                <a:spLocks noChangeShapeType="1"/>
              </p:cNvSpPr>
              <p:nvPr/>
            </p:nvSpPr>
            <p:spPr bwMode="auto">
              <a:xfrm flipH="1" flipV="1">
                <a:off x="5397" y="2394"/>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6" name="Line 426"/>
              <p:cNvSpPr>
                <a:spLocks noChangeShapeType="1"/>
              </p:cNvSpPr>
              <p:nvPr/>
            </p:nvSpPr>
            <p:spPr bwMode="auto">
              <a:xfrm>
                <a:off x="5397"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7" name="Line 427"/>
              <p:cNvSpPr>
                <a:spLocks noChangeShapeType="1"/>
              </p:cNvSpPr>
              <p:nvPr/>
            </p:nvSpPr>
            <p:spPr bwMode="auto">
              <a:xfrm flipH="1" flipV="1">
                <a:off x="5335"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8" name="Line 428"/>
              <p:cNvSpPr>
                <a:spLocks noChangeShapeType="1"/>
              </p:cNvSpPr>
              <p:nvPr/>
            </p:nvSpPr>
            <p:spPr bwMode="auto">
              <a:xfrm>
                <a:off x="5335"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49" name="Line 429"/>
              <p:cNvSpPr>
                <a:spLocks noChangeShapeType="1"/>
              </p:cNvSpPr>
              <p:nvPr/>
            </p:nvSpPr>
            <p:spPr bwMode="auto">
              <a:xfrm flipH="1" flipV="1">
                <a:off x="5185"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0" name="Line 430"/>
              <p:cNvSpPr>
                <a:spLocks noChangeShapeType="1"/>
              </p:cNvSpPr>
              <p:nvPr/>
            </p:nvSpPr>
            <p:spPr bwMode="auto">
              <a:xfrm>
                <a:off x="5185"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1" name="Line 431"/>
              <p:cNvSpPr>
                <a:spLocks noChangeShapeType="1"/>
              </p:cNvSpPr>
              <p:nvPr/>
            </p:nvSpPr>
            <p:spPr bwMode="auto">
              <a:xfrm flipH="1" flipV="1">
                <a:off x="499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2" name="Line 432"/>
              <p:cNvSpPr>
                <a:spLocks noChangeShapeType="1"/>
              </p:cNvSpPr>
              <p:nvPr/>
            </p:nvSpPr>
            <p:spPr bwMode="auto">
              <a:xfrm>
                <a:off x="4998"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3" name="Line 433"/>
              <p:cNvSpPr>
                <a:spLocks noChangeShapeType="1"/>
              </p:cNvSpPr>
              <p:nvPr/>
            </p:nvSpPr>
            <p:spPr bwMode="auto">
              <a:xfrm flipH="1" flipV="1">
                <a:off x="4761"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4" name="Line 434"/>
              <p:cNvSpPr>
                <a:spLocks noChangeShapeType="1"/>
              </p:cNvSpPr>
              <p:nvPr/>
            </p:nvSpPr>
            <p:spPr bwMode="auto">
              <a:xfrm>
                <a:off x="4761"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5" name="Line 435"/>
              <p:cNvSpPr>
                <a:spLocks noChangeShapeType="1"/>
              </p:cNvSpPr>
              <p:nvPr/>
            </p:nvSpPr>
            <p:spPr bwMode="auto">
              <a:xfrm flipH="1" flipV="1">
                <a:off x="4486"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6" name="Line 436"/>
              <p:cNvSpPr>
                <a:spLocks noChangeShapeType="1"/>
              </p:cNvSpPr>
              <p:nvPr/>
            </p:nvSpPr>
            <p:spPr bwMode="auto">
              <a:xfrm>
                <a:off x="4486"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7" name="Line 437"/>
              <p:cNvSpPr>
                <a:spLocks noChangeShapeType="1"/>
              </p:cNvSpPr>
              <p:nvPr/>
            </p:nvSpPr>
            <p:spPr bwMode="auto">
              <a:xfrm flipH="1" flipV="1">
                <a:off x="4187" y="1959"/>
                <a:ext cx="299"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8" name="Line 438"/>
              <p:cNvSpPr>
                <a:spLocks noChangeShapeType="1"/>
              </p:cNvSpPr>
              <p:nvPr/>
            </p:nvSpPr>
            <p:spPr bwMode="auto">
              <a:xfrm>
                <a:off x="4187"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59" name="Line 439"/>
              <p:cNvSpPr>
                <a:spLocks noChangeShapeType="1"/>
              </p:cNvSpPr>
              <p:nvPr/>
            </p:nvSpPr>
            <p:spPr bwMode="auto">
              <a:xfrm flipH="1" flipV="1">
                <a:off x="3863" y="1938"/>
                <a:ext cx="3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0" name="Line 440"/>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1" name="Line 441"/>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2" name="Line 442"/>
              <p:cNvSpPr>
                <a:spLocks noChangeShapeType="1"/>
              </p:cNvSpPr>
              <p:nvPr/>
            </p:nvSpPr>
            <p:spPr bwMode="auto">
              <a:xfrm>
                <a:off x="3863" y="193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3" name="Line 443"/>
              <p:cNvSpPr>
                <a:spLocks noChangeShapeType="1"/>
              </p:cNvSpPr>
              <p:nvPr/>
            </p:nvSpPr>
            <p:spPr bwMode="auto">
              <a:xfrm flipH="1">
                <a:off x="3538" y="1938"/>
                <a:ext cx="325"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4" name="Line 444"/>
              <p:cNvSpPr>
                <a:spLocks noChangeShapeType="1"/>
              </p:cNvSpPr>
              <p:nvPr/>
            </p:nvSpPr>
            <p:spPr bwMode="auto">
              <a:xfrm>
                <a:off x="3538" y="195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5" name="Line 445"/>
              <p:cNvSpPr>
                <a:spLocks noChangeShapeType="1"/>
              </p:cNvSpPr>
              <p:nvPr/>
            </p:nvSpPr>
            <p:spPr bwMode="auto">
              <a:xfrm flipH="1">
                <a:off x="3227" y="1959"/>
                <a:ext cx="311"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6" name="Line 446"/>
              <p:cNvSpPr>
                <a:spLocks noChangeShapeType="1"/>
              </p:cNvSpPr>
              <p:nvPr/>
            </p:nvSpPr>
            <p:spPr bwMode="auto">
              <a:xfrm>
                <a:off x="3227" y="199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7" name="Line 447"/>
              <p:cNvSpPr>
                <a:spLocks noChangeShapeType="1"/>
              </p:cNvSpPr>
              <p:nvPr/>
            </p:nvSpPr>
            <p:spPr bwMode="auto">
              <a:xfrm flipH="1">
                <a:off x="2952" y="1990"/>
                <a:ext cx="2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8" name="Line 448"/>
              <p:cNvSpPr>
                <a:spLocks noChangeShapeType="1"/>
              </p:cNvSpPr>
              <p:nvPr/>
            </p:nvSpPr>
            <p:spPr bwMode="auto">
              <a:xfrm>
                <a:off x="2952" y="205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69" name="Line 449"/>
              <p:cNvSpPr>
                <a:spLocks noChangeShapeType="1"/>
              </p:cNvSpPr>
              <p:nvPr/>
            </p:nvSpPr>
            <p:spPr bwMode="auto">
              <a:xfrm flipH="1">
                <a:off x="2715" y="2052"/>
                <a:ext cx="237"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0" name="Line 450"/>
              <p:cNvSpPr>
                <a:spLocks noChangeShapeType="1"/>
              </p:cNvSpPr>
              <p:nvPr/>
            </p:nvSpPr>
            <p:spPr bwMode="auto">
              <a:xfrm>
                <a:off x="2715"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1" name="Line 451"/>
              <p:cNvSpPr>
                <a:spLocks noChangeShapeType="1"/>
              </p:cNvSpPr>
              <p:nvPr/>
            </p:nvSpPr>
            <p:spPr bwMode="auto">
              <a:xfrm flipH="1">
                <a:off x="2528" y="2135"/>
                <a:ext cx="187"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2" name="Line 452"/>
              <p:cNvSpPr>
                <a:spLocks noChangeShapeType="1"/>
              </p:cNvSpPr>
              <p:nvPr/>
            </p:nvSpPr>
            <p:spPr bwMode="auto">
              <a:xfrm>
                <a:off x="2528" y="222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3" name="Line 453"/>
              <p:cNvSpPr>
                <a:spLocks noChangeShapeType="1"/>
              </p:cNvSpPr>
              <p:nvPr/>
            </p:nvSpPr>
            <p:spPr bwMode="auto">
              <a:xfrm flipH="1">
                <a:off x="2378" y="2228"/>
                <a:ext cx="150"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4" name="Line 454"/>
              <p:cNvSpPr>
                <a:spLocks noChangeShapeType="1"/>
              </p:cNvSpPr>
              <p:nvPr/>
            </p:nvSpPr>
            <p:spPr bwMode="auto">
              <a:xfrm>
                <a:off x="2378" y="233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5" name="Line 455"/>
              <p:cNvSpPr>
                <a:spLocks noChangeShapeType="1"/>
              </p:cNvSpPr>
              <p:nvPr/>
            </p:nvSpPr>
            <p:spPr bwMode="auto">
              <a:xfrm flipH="1">
                <a:off x="2316" y="2332"/>
                <a:ext cx="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6" name="Line 456"/>
              <p:cNvSpPr>
                <a:spLocks noChangeShapeType="1"/>
              </p:cNvSpPr>
              <p:nvPr/>
            </p:nvSpPr>
            <p:spPr bwMode="auto">
              <a:xfrm>
                <a:off x="2316"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7" name="Line 457"/>
              <p:cNvSpPr>
                <a:spLocks noChangeShapeType="1"/>
              </p:cNvSpPr>
              <p:nvPr/>
            </p:nvSpPr>
            <p:spPr bwMode="auto">
              <a:xfrm flipH="1">
                <a:off x="2278" y="2394"/>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8" name="Line 458"/>
              <p:cNvSpPr>
                <a:spLocks noChangeShapeType="1"/>
              </p:cNvSpPr>
              <p:nvPr/>
            </p:nvSpPr>
            <p:spPr bwMode="auto">
              <a:xfrm>
                <a:off x="2278" y="2456"/>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79" name="Line 459"/>
              <p:cNvSpPr>
                <a:spLocks noChangeShapeType="1"/>
              </p:cNvSpPr>
              <p:nvPr/>
            </p:nvSpPr>
            <p:spPr bwMode="auto">
              <a:xfrm flipH="1">
                <a:off x="2254" y="2456"/>
                <a:ext cx="24" cy="6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0" name="Line 460"/>
              <p:cNvSpPr>
                <a:spLocks noChangeShapeType="1"/>
              </p:cNvSpPr>
              <p:nvPr/>
            </p:nvSpPr>
            <p:spPr bwMode="auto">
              <a:xfrm>
                <a:off x="2254"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1" name="Line 461"/>
              <p:cNvSpPr>
                <a:spLocks noChangeShapeType="1"/>
              </p:cNvSpPr>
              <p:nvPr/>
            </p:nvSpPr>
            <p:spPr bwMode="auto">
              <a:xfrm>
                <a:off x="2254" y="2519"/>
                <a:ext cx="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2" name="Line 462"/>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3" name="Line 463"/>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4" name="Line 464"/>
              <p:cNvSpPr>
                <a:spLocks noChangeShapeType="1"/>
              </p:cNvSpPr>
              <p:nvPr/>
            </p:nvSpPr>
            <p:spPr bwMode="auto">
              <a:xfrm>
                <a:off x="225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5" name="Line 465"/>
              <p:cNvSpPr>
                <a:spLocks noChangeShapeType="1"/>
              </p:cNvSpPr>
              <p:nvPr/>
            </p:nvSpPr>
            <p:spPr bwMode="auto">
              <a:xfrm>
                <a:off x="2254"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6" name="Line 466"/>
              <p:cNvSpPr>
                <a:spLocks noChangeShapeType="1"/>
              </p:cNvSpPr>
              <p:nvPr/>
            </p:nvSpPr>
            <p:spPr bwMode="auto">
              <a:xfrm>
                <a:off x="2254"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7" name="Line 467"/>
              <p:cNvSpPr>
                <a:spLocks noChangeShapeType="1"/>
              </p:cNvSpPr>
              <p:nvPr/>
            </p:nvSpPr>
            <p:spPr bwMode="auto">
              <a:xfrm>
                <a:off x="2254" y="2643"/>
                <a:ext cx="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8" name="Line 468"/>
              <p:cNvSpPr>
                <a:spLocks noChangeShapeType="1"/>
              </p:cNvSpPr>
              <p:nvPr/>
            </p:nvSpPr>
            <p:spPr bwMode="auto">
              <a:xfrm>
                <a:off x="2278"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89" name="Line 469"/>
              <p:cNvSpPr>
                <a:spLocks noChangeShapeType="1"/>
              </p:cNvSpPr>
              <p:nvPr/>
            </p:nvSpPr>
            <p:spPr bwMode="auto">
              <a:xfrm>
                <a:off x="2278" y="2705"/>
                <a:ext cx="38"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0" name="Line 470"/>
              <p:cNvSpPr>
                <a:spLocks noChangeShapeType="1"/>
              </p:cNvSpPr>
              <p:nvPr/>
            </p:nvSpPr>
            <p:spPr bwMode="auto">
              <a:xfrm>
                <a:off x="2316" y="27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1" name="Line 471"/>
              <p:cNvSpPr>
                <a:spLocks noChangeShapeType="1"/>
              </p:cNvSpPr>
              <p:nvPr/>
            </p:nvSpPr>
            <p:spPr bwMode="auto">
              <a:xfrm>
                <a:off x="2316" y="27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2" name="Line 472"/>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3" name="Line 473"/>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4" name="Line 474"/>
              <p:cNvSpPr>
                <a:spLocks noChangeShapeType="1"/>
              </p:cNvSpPr>
              <p:nvPr/>
            </p:nvSpPr>
            <p:spPr bwMode="auto">
              <a:xfrm>
                <a:off x="2366"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5" name="Line 475"/>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6" name="Line 476"/>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7" name="Line 477"/>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8" name="Line 478"/>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99" name="Line 479"/>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0" name="Line 480"/>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1" name="Line 481"/>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2" name="Line 482"/>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3" name="Line 483"/>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4" name="Line 484"/>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5" name="Line 485"/>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6" name="Line 486"/>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7" name="Line 487"/>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8" name="Line 488"/>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09" name="Line 489"/>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0" name="Line 490"/>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1" name="Line 491"/>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2" name="Line 492"/>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3" name="Line 493"/>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4" name="Line 494"/>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5" name="Line 495"/>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6" name="Line 496"/>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7" name="Line 497"/>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8" name="Line 498"/>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19" name="Line 499"/>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0" name="Line 500"/>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1" name="Line 501"/>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2" name="Line 502"/>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3" name="Line 503"/>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4" name="Line 504"/>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5" name="Line 505"/>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6" name="Line 506"/>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7" name="Line 507"/>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8" name="Line 508"/>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29" name="Line 509"/>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0" name="Line 510"/>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1" name="Line 511"/>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2" name="Line 512"/>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3" name="Line 513"/>
              <p:cNvSpPr>
                <a:spLocks noChangeShapeType="1"/>
              </p:cNvSpPr>
              <p:nvPr/>
            </p:nvSpPr>
            <p:spPr bwMode="auto">
              <a:xfrm flipH="1" flipV="1">
                <a:off x="5098" y="2488"/>
                <a:ext cx="12"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4" name="Line 514"/>
              <p:cNvSpPr>
                <a:spLocks noChangeShapeType="1"/>
              </p:cNvSpPr>
              <p:nvPr/>
            </p:nvSpPr>
            <p:spPr bwMode="auto">
              <a:xfrm>
                <a:off x="5098"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5" name="Line 515"/>
              <p:cNvSpPr>
                <a:spLocks noChangeShapeType="1"/>
              </p:cNvSpPr>
              <p:nvPr/>
            </p:nvSpPr>
            <p:spPr bwMode="auto">
              <a:xfrm flipH="1" flipV="1">
                <a:off x="5023"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6" name="Line 516"/>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7" name="Line 517"/>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8" name="Line 518"/>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39" name="Line 519"/>
              <p:cNvSpPr>
                <a:spLocks noChangeShapeType="1"/>
              </p:cNvSpPr>
              <p:nvPr/>
            </p:nvSpPr>
            <p:spPr bwMode="auto">
              <a:xfrm flipH="1" flipV="1">
                <a:off x="4761"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0" name="Line 520"/>
              <p:cNvSpPr>
                <a:spLocks noChangeShapeType="1"/>
              </p:cNvSpPr>
              <p:nvPr/>
            </p:nvSpPr>
            <p:spPr bwMode="auto">
              <a:xfrm>
                <a:off x="4761"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1" name="Line 521"/>
              <p:cNvSpPr>
                <a:spLocks noChangeShapeType="1"/>
              </p:cNvSpPr>
              <p:nvPr/>
            </p:nvSpPr>
            <p:spPr bwMode="auto">
              <a:xfrm flipH="1" flipV="1">
                <a:off x="4586"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2" name="Line 522"/>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3" name="Line 523"/>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4" name="Line 524"/>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5" name="Line 525"/>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6" name="Line 526"/>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7" name="Line 527"/>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8" name="Line 528"/>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49" name="Line 529"/>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0" name="Line 530"/>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1" name="Line 531"/>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2" name="Line 532"/>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3" name="Line 533"/>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4" name="Line 534"/>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5" name="Line 535"/>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6" name="Line 536"/>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7" name="Line 537"/>
              <p:cNvSpPr>
                <a:spLocks noChangeShapeType="1"/>
              </p:cNvSpPr>
              <p:nvPr/>
            </p:nvSpPr>
            <p:spPr bwMode="auto">
              <a:xfrm flipH="1">
                <a:off x="3052" y="2187"/>
                <a:ext cx="1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8" name="Line 538"/>
              <p:cNvSpPr>
                <a:spLocks noChangeShapeType="1"/>
              </p:cNvSpPr>
              <p:nvPr/>
            </p:nvSpPr>
            <p:spPr bwMode="auto">
              <a:xfrm>
                <a:off x="3052" y="223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59" name="Line 539"/>
              <p:cNvSpPr>
                <a:spLocks noChangeShapeType="1"/>
              </p:cNvSpPr>
              <p:nvPr/>
            </p:nvSpPr>
            <p:spPr bwMode="auto">
              <a:xfrm flipH="1">
                <a:off x="2902" y="2239"/>
                <a:ext cx="150"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0" name="Line 540"/>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1" name="Line 541"/>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2" name="Line 542"/>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3" name="Line 543"/>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4" name="Line 544"/>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5" name="Line 545"/>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6" name="Line 546"/>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7" name="Line 547"/>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8" name="Line 548"/>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69" name="Line 549"/>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0" name="Line 550"/>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1" name="Line 551"/>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2" name="Line 552"/>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3" name="Line 553"/>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4" name="Line 554"/>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5" name="Line 555"/>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6" name="Line 556"/>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7" name="Line 557"/>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8" name="Line 55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79" name="Line 55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0" name="Line 560"/>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1" name="Line 561"/>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2" name="Line 562"/>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3" name="Line 563"/>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4" name="Line 564"/>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5" name="Line 565"/>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6" name="Line 566"/>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7" name="Line 567"/>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8" name="Line 56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89" name="Line 56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0" name="Line 570"/>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1" name="Line 571"/>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2" name="Line 572"/>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3" name="Line 573"/>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4" name="Line 574"/>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5" name="Line 575"/>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6" name="Line 576"/>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7" name="Line 577"/>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8" name="Line 578"/>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599" name="Line 57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0" name="Line 58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1" name="Line 58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2" name="Line 58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3" name="Line 58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4" name="Line 58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5" name="Line 58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6" name="Line 58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7" name="Line 58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8" name="Line 58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09" name="Line 58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0" name="Line 59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1" name="Line 59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2" name="Line 59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3" name="Line 59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4" name="Line 59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5" name="Line 59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6" name="Line 59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7" name="Line 59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8" name="Line 59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19" name="Line 59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0" name="Line 60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1" name="Line 60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2" name="Line 60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3" name="Line 603"/>
              <p:cNvSpPr>
                <a:spLocks noChangeShapeType="1"/>
              </p:cNvSpPr>
              <p:nvPr/>
            </p:nvSpPr>
            <p:spPr bwMode="auto">
              <a:xfrm flipH="1" flipV="1">
                <a:off x="3913" y="2260"/>
                <a:ext cx="16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4" name="Line 604"/>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5" name="Line 605"/>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626" name="Line 606"/>
              <p:cNvSpPr>
                <a:spLocks noChangeShapeType="1"/>
              </p:cNvSpPr>
              <p:nvPr/>
            </p:nvSpPr>
            <p:spPr bwMode="auto">
              <a:xfrm>
                <a:off x="3913" y="226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grpSp>
          <p:nvGrpSpPr>
            <p:cNvPr id="7" name="Group 808"/>
            <p:cNvGrpSpPr>
              <a:grpSpLocks/>
            </p:cNvGrpSpPr>
            <p:nvPr/>
          </p:nvGrpSpPr>
          <p:grpSpPr bwMode="auto">
            <a:xfrm>
              <a:off x="2366" y="2104"/>
              <a:ext cx="2744" cy="1057"/>
              <a:chOff x="2366" y="2104"/>
              <a:chExt cx="2744" cy="1057"/>
            </a:xfrm>
          </p:grpSpPr>
          <p:sp>
            <p:nvSpPr>
              <p:cNvPr id="50227" name="Line 608"/>
              <p:cNvSpPr>
                <a:spLocks noChangeShapeType="1"/>
              </p:cNvSpPr>
              <p:nvPr/>
            </p:nvSpPr>
            <p:spPr bwMode="auto">
              <a:xfrm flipH="1">
                <a:off x="3750" y="2260"/>
                <a:ext cx="16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8" name="Line 609"/>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29" name="Line 610"/>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0" name="Line 611"/>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1" name="Line 612"/>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2" name="Line 613"/>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3" name="Line 614"/>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4" name="Line 615"/>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5" name="Line 616"/>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6" name="Line 617"/>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7" name="Line 618"/>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8" name="Line 619"/>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39" name="Line 620"/>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0" name="Line 621"/>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1" name="Line 622"/>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2" name="Line 62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3" name="Line 62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4" name="Line 625"/>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5" name="Line 626"/>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6" name="Line 627"/>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7" name="Line 628"/>
              <p:cNvSpPr>
                <a:spLocks noChangeShapeType="1"/>
              </p:cNvSpPr>
              <p:nvPr/>
            </p:nvSpPr>
            <p:spPr bwMode="auto">
              <a:xfrm>
                <a:off x="3127" y="2643"/>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48" name="Freeform 629"/>
              <p:cNvSpPr>
                <a:spLocks/>
              </p:cNvSpPr>
              <p:nvPr/>
            </p:nvSpPr>
            <p:spPr bwMode="auto">
              <a:xfrm>
                <a:off x="2366" y="2104"/>
                <a:ext cx="2744" cy="1057"/>
              </a:xfrm>
              <a:custGeom>
                <a:avLst/>
                <a:gdLst>
                  <a:gd name="T0" fmla="*/ 100 w 2744"/>
                  <a:gd name="T1" fmla="*/ 788 h 1057"/>
                  <a:gd name="T2" fmla="*/ 224 w 2744"/>
                  <a:gd name="T3" fmla="*/ 850 h 1057"/>
                  <a:gd name="T4" fmla="*/ 698 w 2744"/>
                  <a:gd name="T5" fmla="*/ 1005 h 1057"/>
                  <a:gd name="T6" fmla="*/ 1310 w 2744"/>
                  <a:gd name="T7" fmla="*/ 1057 h 1057"/>
                  <a:gd name="T8" fmla="*/ 1609 w 2744"/>
                  <a:gd name="T9" fmla="*/ 1047 h 1057"/>
                  <a:gd name="T10" fmla="*/ 2120 w 2744"/>
                  <a:gd name="T11" fmla="*/ 964 h 1057"/>
                  <a:gd name="T12" fmla="*/ 2507 w 2744"/>
                  <a:gd name="T13" fmla="*/ 809 h 1057"/>
                  <a:gd name="T14" fmla="*/ 2682 w 2744"/>
                  <a:gd name="T15" fmla="*/ 653 h 1057"/>
                  <a:gd name="T16" fmla="*/ 2744 w 2744"/>
                  <a:gd name="T17" fmla="*/ 539 h 1057"/>
                  <a:gd name="T18" fmla="*/ 2744 w 2744"/>
                  <a:gd name="T19" fmla="*/ 487 h 1057"/>
                  <a:gd name="T20" fmla="*/ 2657 w 2744"/>
                  <a:gd name="T21" fmla="*/ 290 h 1057"/>
                  <a:gd name="T22" fmla="*/ 2395 w 2744"/>
                  <a:gd name="T23" fmla="*/ 145 h 1057"/>
                  <a:gd name="T24" fmla="*/ 2008 w 2744"/>
                  <a:gd name="T25" fmla="*/ 31 h 1057"/>
                  <a:gd name="T26" fmla="*/ 1534 w 2744"/>
                  <a:gd name="T27" fmla="*/ 0 h 1057"/>
                  <a:gd name="T28" fmla="*/ 1297 w 2744"/>
                  <a:gd name="T29" fmla="*/ 10 h 1057"/>
                  <a:gd name="T30" fmla="*/ 861 w 2744"/>
                  <a:gd name="T31" fmla="*/ 83 h 1057"/>
                  <a:gd name="T32" fmla="*/ 536 w 2744"/>
                  <a:gd name="T33" fmla="*/ 207 h 1057"/>
                  <a:gd name="T34" fmla="*/ 349 w 2744"/>
                  <a:gd name="T35" fmla="*/ 384 h 1057"/>
                  <a:gd name="T36" fmla="*/ 324 w 2744"/>
                  <a:gd name="T37" fmla="*/ 487 h 1057"/>
                  <a:gd name="T38" fmla="*/ 411 w 2744"/>
                  <a:gd name="T39" fmla="*/ 653 h 1057"/>
                  <a:gd name="T40" fmla="*/ 486 w 2744"/>
                  <a:gd name="T41" fmla="*/ 705 h 1057"/>
                  <a:gd name="T42" fmla="*/ 574 w 2744"/>
                  <a:gd name="T43" fmla="*/ 757 h 1057"/>
                  <a:gd name="T44" fmla="*/ 910 w 2744"/>
                  <a:gd name="T45" fmla="*/ 850 h 1057"/>
                  <a:gd name="T46" fmla="*/ 1335 w 2744"/>
                  <a:gd name="T47" fmla="*/ 891 h 1057"/>
                  <a:gd name="T48" fmla="*/ 1547 w 2744"/>
                  <a:gd name="T49" fmla="*/ 881 h 1057"/>
                  <a:gd name="T50" fmla="*/ 1908 w 2744"/>
                  <a:gd name="T51" fmla="*/ 819 h 1057"/>
                  <a:gd name="T52" fmla="*/ 2183 w 2744"/>
                  <a:gd name="T53" fmla="*/ 715 h 1057"/>
                  <a:gd name="T54" fmla="*/ 2332 w 2744"/>
                  <a:gd name="T55" fmla="*/ 570 h 1057"/>
                  <a:gd name="T56" fmla="*/ 2357 w 2744"/>
                  <a:gd name="T57" fmla="*/ 487 h 1057"/>
                  <a:gd name="T58" fmla="*/ 2295 w 2744"/>
                  <a:gd name="T59" fmla="*/ 363 h 1057"/>
                  <a:gd name="T60" fmla="*/ 2120 w 2744"/>
                  <a:gd name="T61" fmla="*/ 259 h 1057"/>
                  <a:gd name="T62" fmla="*/ 1858 w 2744"/>
                  <a:gd name="T63" fmla="*/ 187 h 1057"/>
                  <a:gd name="T64" fmla="*/ 1547 w 2744"/>
                  <a:gd name="T65" fmla="*/ 166 h 1057"/>
                  <a:gd name="T66" fmla="*/ 1384 w 2744"/>
                  <a:gd name="T67" fmla="*/ 166 h 1057"/>
                  <a:gd name="T68" fmla="*/ 1098 w 2744"/>
                  <a:gd name="T69" fmla="*/ 218 h 1057"/>
                  <a:gd name="T70" fmla="*/ 885 w 2744"/>
                  <a:gd name="T71" fmla="*/ 301 h 1057"/>
                  <a:gd name="T72" fmla="*/ 761 w 2744"/>
                  <a:gd name="T73" fmla="*/ 415 h 1057"/>
                  <a:gd name="T74" fmla="*/ 748 w 2744"/>
                  <a:gd name="T75" fmla="*/ 487 h 1057"/>
                  <a:gd name="T76" fmla="*/ 798 w 2744"/>
                  <a:gd name="T77" fmla="*/ 591 h 1057"/>
                  <a:gd name="T78" fmla="*/ 0 w 2744"/>
                  <a:gd name="T79" fmla="*/ 715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44" h="1057">
                    <a:moveTo>
                      <a:pt x="0" y="715"/>
                    </a:moveTo>
                    <a:lnTo>
                      <a:pt x="100" y="788"/>
                    </a:lnTo>
                    <a:lnTo>
                      <a:pt x="224" y="850"/>
                    </a:lnTo>
                    <a:lnTo>
                      <a:pt x="224" y="850"/>
                    </a:lnTo>
                    <a:lnTo>
                      <a:pt x="436" y="943"/>
                    </a:lnTo>
                    <a:lnTo>
                      <a:pt x="698" y="1005"/>
                    </a:lnTo>
                    <a:lnTo>
                      <a:pt x="998" y="1047"/>
                    </a:lnTo>
                    <a:lnTo>
                      <a:pt x="1310" y="1057"/>
                    </a:lnTo>
                    <a:lnTo>
                      <a:pt x="1310" y="1057"/>
                    </a:lnTo>
                    <a:lnTo>
                      <a:pt x="1609" y="1047"/>
                    </a:lnTo>
                    <a:lnTo>
                      <a:pt x="1871" y="1016"/>
                    </a:lnTo>
                    <a:lnTo>
                      <a:pt x="2120" y="964"/>
                    </a:lnTo>
                    <a:lnTo>
                      <a:pt x="2332" y="891"/>
                    </a:lnTo>
                    <a:lnTo>
                      <a:pt x="2507" y="809"/>
                    </a:lnTo>
                    <a:lnTo>
                      <a:pt x="2632" y="705"/>
                    </a:lnTo>
                    <a:lnTo>
                      <a:pt x="2682" y="653"/>
                    </a:lnTo>
                    <a:lnTo>
                      <a:pt x="2719" y="601"/>
                    </a:lnTo>
                    <a:lnTo>
                      <a:pt x="2744" y="539"/>
                    </a:lnTo>
                    <a:lnTo>
                      <a:pt x="2744" y="487"/>
                    </a:lnTo>
                    <a:lnTo>
                      <a:pt x="2744" y="487"/>
                    </a:lnTo>
                    <a:lnTo>
                      <a:pt x="2719" y="384"/>
                    </a:lnTo>
                    <a:lnTo>
                      <a:pt x="2657" y="290"/>
                    </a:lnTo>
                    <a:lnTo>
                      <a:pt x="2545" y="207"/>
                    </a:lnTo>
                    <a:lnTo>
                      <a:pt x="2395" y="145"/>
                    </a:lnTo>
                    <a:lnTo>
                      <a:pt x="2220" y="83"/>
                    </a:lnTo>
                    <a:lnTo>
                      <a:pt x="2008" y="31"/>
                    </a:lnTo>
                    <a:lnTo>
                      <a:pt x="1784" y="10"/>
                    </a:lnTo>
                    <a:lnTo>
                      <a:pt x="1534" y="0"/>
                    </a:lnTo>
                    <a:lnTo>
                      <a:pt x="1534" y="0"/>
                    </a:lnTo>
                    <a:lnTo>
                      <a:pt x="1297" y="10"/>
                    </a:lnTo>
                    <a:lnTo>
                      <a:pt x="1073" y="31"/>
                    </a:lnTo>
                    <a:lnTo>
                      <a:pt x="861" y="83"/>
                    </a:lnTo>
                    <a:lnTo>
                      <a:pt x="686" y="145"/>
                    </a:lnTo>
                    <a:lnTo>
                      <a:pt x="536" y="207"/>
                    </a:lnTo>
                    <a:lnTo>
                      <a:pt x="424" y="290"/>
                    </a:lnTo>
                    <a:lnTo>
                      <a:pt x="349" y="384"/>
                    </a:lnTo>
                    <a:lnTo>
                      <a:pt x="324" y="487"/>
                    </a:lnTo>
                    <a:lnTo>
                      <a:pt x="324" y="487"/>
                    </a:lnTo>
                    <a:lnTo>
                      <a:pt x="349" y="570"/>
                    </a:lnTo>
                    <a:lnTo>
                      <a:pt x="411" y="653"/>
                    </a:lnTo>
                    <a:lnTo>
                      <a:pt x="411" y="653"/>
                    </a:lnTo>
                    <a:lnTo>
                      <a:pt x="486" y="705"/>
                    </a:lnTo>
                    <a:lnTo>
                      <a:pt x="574" y="757"/>
                    </a:lnTo>
                    <a:lnTo>
                      <a:pt x="574" y="757"/>
                    </a:lnTo>
                    <a:lnTo>
                      <a:pt x="736" y="809"/>
                    </a:lnTo>
                    <a:lnTo>
                      <a:pt x="910" y="850"/>
                    </a:lnTo>
                    <a:lnTo>
                      <a:pt x="1122" y="881"/>
                    </a:lnTo>
                    <a:lnTo>
                      <a:pt x="1335" y="891"/>
                    </a:lnTo>
                    <a:lnTo>
                      <a:pt x="1335" y="891"/>
                    </a:lnTo>
                    <a:lnTo>
                      <a:pt x="1547" y="881"/>
                    </a:lnTo>
                    <a:lnTo>
                      <a:pt x="1734" y="860"/>
                    </a:lnTo>
                    <a:lnTo>
                      <a:pt x="1908" y="819"/>
                    </a:lnTo>
                    <a:lnTo>
                      <a:pt x="2058" y="767"/>
                    </a:lnTo>
                    <a:lnTo>
                      <a:pt x="2183" y="715"/>
                    </a:lnTo>
                    <a:lnTo>
                      <a:pt x="2270" y="643"/>
                    </a:lnTo>
                    <a:lnTo>
                      <a:pt x="2332" y="570"/>
                    </a:lnTo>
                    <a:lnTo>
                      <a:pt x="2357" y="487"/>
                    </a:lnTo>
                    <a:lnTo>
                      <a:pt x="2357" y="487"/>
                    </a:lnTo>
                    <a:lnTo>
                      <a:pt x="2332" y="415"/>
                    </a:lnTo>
                    <a:lnTo>
                      <a:pt x="2295" y="363"/>
                    </a:lnTo>
                    <a:lnTo>
                      <a:pt x="2220" y="301"/>
                    </a:lnTo>
                    <a:lnTo>
                      <a:pt x="2120" y="259"/>
                    </a:lnTo>
                    <a:lnTo>
                      <a:pt x="1996" y="218"/>
                    </a:lnTo>
                    <a:lnTo>
                      <a:pt x="1858" y="187"/>
                    </a:lnTo>
                    <a:lnTo>
                      <a:pt x="1709" y="166"/>
                    </a:lnTo>
                    <a:lnTo>
                      <a:pt x="1547" y="166"/>
                    </a:lnTo>
                    <a:lnTo>
                      <a:pt x="1547" y="166"/>
                    </a:lnTo>
                    <a:lnTo>
                      <a:pt x="1384" y="166"/>
                    </a:lnTo>
                    <a:lnTo>
                      <a:pt x="1235" y="187"/>
                    </a:lnTo>
                    <a:lnTo>
                      <a:pt x="1098" y="218"/>
                    </a:lnTo>
                    <a:lnTo>
                      <a:pt x="973" y="259"/>
                    </a:lnTo>
                    <a:lnTo>
                      <a:pt x="885" y="301"/>
                    </a:lnTo>
                    <a:lnTo>
                      <a:pt x="811" y="363"/>
                    </a:lnTo>
                    <a:lnTo>
                      <a:pt x="761" y="415"/>
                    </a:lnTo>
                    <a:lnTo>
                      <a:pt x="748" y="487"/>
                    </a:lnTo>
                    <a:lnTo>
                      <a:pt x="748" y="487"/>
                    </a:lnTo>
                    <a:lnTo>
                      <a:pt x="761" y="539"/>
                    </a:lnTo>
                    <a:lnTo>
                      <a:pt x="798" y="591"/>
                    </a:lnTo>
                    <a:lnTo>
                      <a:pt x="798" y="591"/>
                    </a:lnTo>
                    <a:lnTo>
                      <a:pt x="0" y="71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49" name="Line 630"/>
              <p:cNvSpPr>
                <a:spLocks noChangeShapeType="1"/>
              </p:cNvSpPr>
              <p:nvPr/>
            </p:nvSpPr>
            <p:spPr bwMode="auto">
              <a:xfrm>
                <a:off x="2366" y="2819"/>
                <a:ext cx="10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0" name="Line 631"/>
              <p:cNvSpPr>
                <a:spLocks noChangeShapeType="1"/>
              </p:cNvSpPr>
              <p:nvPr/>
            </p:nvSpPr>
            <p:spPr bwMode="auto">
              <a:xfrm>
                <a:off x="2466" y="289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1" name="Line 632"/>
              <p:cNvSpPr>
                <a:spLocks noChangeShapeType="1"/>
              </p:cNvSpPr>
              <p:nvPr/>
            </p:nvSpPr>
            <p:spPr bwMode="auto">
              <a:xfrm>
                <a:off x="2466" y="2892"/>
                <a:ext cx="12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2" name="Line 633"/>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3" name="Line 634"/>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4" name="Line 635"/>
              <p:cNvSpPr>
                <a:spLocks noChangeShapeType="1"/>
              </p:cNvSpPr>
              <p:nvPr/>
            </p:nvSpPr>
            <p:spPr bwMode="auto">
              <a:xfrm>
                <a:off x="2590"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5" name="Line 636"/>
              <p:cNvSpPr>
                <a:spLocks noChangeShapeType="1"/>
              </p:cNvSpPr>
              <p:nvPr/>
            </p:nvSpPr>
            <p:spPr bwMode="auto">
              <a:xfrm>
                <a:off x="2590" y="2954"/>
                <a:ext cx="212" cy="9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6" name="Line 637"/>
              <p:cNvSpPr>
                <a:spLocks noChangeShapeType="1"/>
              </p:cNvSpPr>
              <p:nvPr/>
            </p:nvSpPr>
            <p:spPr bwMode="auto">
              <a:xfrm>
                <a:off x="2802" y="30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7" name="Line 638"/>
              <p:cNvSpPr>
                <a:spLocks noChangeShapeType="1"/>
              </p:cNvSpPr>
              <p:nvPr/>
            </p:nvSpPr>
            <p:spPr bwMode="auto">
              <a:xfrm>
                <a:off x="2802" y="3047"/>
                <a:ext cx="262"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8" name="Line 639"/>
              <p:cNvSpPr>
                <a:spLocks noChangeShapeType="1"/>
              </p:cNvSpPr>
              <p:nvPr/>
            </p:nvSpPr>
            <p:spPr bwMode="auto">
              <a:xfrm>
                <a:off x="3064" y="31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59" name="Line 640"/>
              <p:cNvSpPr>
                <a:spLocks noChangeShapeType="1"/>
              </p:cNvSpPr>
              <p:nvPr/>
            </p:nvSpPr>
            <p:spPr bwMode="auto">
              <a:xfrm>
                <a:off x="3064" y="3109"/>
                <a:ext cx="3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0" name="Line 641"/>
              <p:cNvSpPr>
                <a:spLocks noChangeShapeType="1"/>
              </p:cNvSpPr>
              <p:nvPr/>
            </p:nvSpPr>
            <p:spPr bwMode="auto">
              <a:xfrm>
                <a:off x="3364"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1" name="Line 642"/>
              <p:cNvSpPr>
                <a:spLocks noChangeShapeType="1"/>
              </p:cNvSpPr>
              <p:nvPr/>
            </p:nvSpPr>
            <p:spPr bwMode="auto">
              <a:xfrm>
                <a:off x="3364" y="3151"/>
                <a:ext cx="3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2" name="Line 643"/>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3" name="Line 644"/>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4" name="Line 645"/>
              <p:cNvSpPr>
                <a:spLocks noChangeShapeType="1"/>
              </p:cNvSpPr>
              <p:nvPr/>
            </p:nvSpPr>
            <p:spPr bwMode="auto">
              <a:xfrm>
                <a:off x="3676" y="31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5" name="Line 646"/>
              <p:cNvSpPr>
                <a:spLocks noChangeShapeType="1"/>
              </p:cNvSpPr>
              <p:nvPr/>
            </p:nvSpPr>
            <p:spPr bwMode="auto">
              <a:xfrm flipV="1">
                <a:off x="3676" y="3151"/>
                <a:ext cx="299"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6" name="Line 647"/>
              <p:cNvSpPr>
                <a:spLocks noChangeShapeType="1"/>
              </p:cNvSpPr>
              <p:nvPr/>
            </p:nvSpPr>
            <p:spPr bwMode="auto">
              <a:xfrm>
                <a:off x="3975" y="315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7" name="Line 648"/>
              <p:cNvSpPr>
                <a:spLocks noChangeShapeType="1"/>
              </p:cNvSpPr>
              <p:nvPr/>
            </p:nvSpPr>
            <p:spPr bwMode="auto">
              <a:xfrm flipV="1">
                <a:off x="3975" y="3120"/>
                <a:ext cx="26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8" name="Line 649"/>
              <p:cNvSpPr>
                <a:spLocks noChangeShapeType="1"/>
              </p:cNvSpPr>
              <p:nvPr/>
            </p:nvSpPr>
            <p:spPr bwMode="auto">
              <a:xfrm>
                <a:off x="4237" y="312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69" name="Line 650"/>
              <p:cNvSpPr>
                <a:spLocks noChangeShapeType="1"/>
              </p:cNvSpPr>
              <p:nvPr/>
            </p:nvSpPr>
            <p:spPr bwMode="auto">
              <a:xfrm flipV="1">
                <a:off x="4237" y="3068"/>
                <a:ext cx="249"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0" name="Line 651"/>
              <p:cNvSpPr>
                <a:spLocks noChangeShapeType="1"/>
              </p:cNvSpPr>
              <p:nvPr/>
            </p:nvSpPr>
            <p:spPr bwMode="auto">
              <a:xfrm>
                <a:off x="4486" y="306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1" name="Line 652"/>
              <p:cNvSpPr>
                <a:spLocks noChangeShapeType="1"/>
              </p:cNvSpPr>
              <p:nvPr/>
            </p:nvSpPr>
            <p:spPr bwMode="auto">
              <a:xfrm flipV="1">
                <a:off x="4486" y="2995"/>
                <a:ext cx="21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2" name="Line 653"/>
              <p:cNvSpPr>
                <a:spLocks noChangeShapeType="1"/>
              </p:cNvSpPr>
              <p:nvPr/>
            </p:nvSpPr>
            <p:spPr bwMode="auto">
              <a:xfrm>
                <a:off x="4698"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3" name="Line 654"/>
              <p:cNvSpPr>
                <a:spLocks noChangeShapeType="1"/>
              </p:cNvSpPr>
              <p:nvPr/>
            </p:nvSpPr>
            <p:spPr bwMode="auto">
              <a:xfrm flipV="1">
                <a:off x="4698" y="2913"/>
                <a:ext cx="175" cy="8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4" name="Line 655"/>
              <p:cNvSpPr>
                <a:spLocks noChangeShapeType="1"/>
              </p:cNvSpPr>
              <p:nvPr/>
            </p:nvSpPr>
            <p:spPr bwMode="auto">
              <a:xfrm>
                <a:off x="4873"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5" name="Line 656"/>
              <p:cNvSpPr>
                <a:spLocks noChangeShapeType="1"/>
              </p:cNvSpPr>
              <p:nvPr/>
            </p:nvSpPr>
            <p:spPr bwMode="auto">
              <a:xfrm flipV="1">
                <a:off x="4873" y="2809"/>
                <a:ext cx="125" cy="10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6" name="Line 657"/>
              <p:cNvSpPr>
                <a:spLocks noChangeShapeType="1"/>
              </p:cNvSpPr>
              <p:nvPr/>
            </p:nvSpPr>
            <p:spPr bwMode="auto">
              <a:xfrm>
                <a:off x="4998"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7" name="Line 658"/>
              <p:cNvSpPr>
                <a:spLocks noChangeShapeType="1"/>
              </p:cNvSpPr>
              <p:nvPr/>
            </p:nvSpPr>
            <p:spPr bwMode="auto">
              <a:xfrm flipV="1">
                <a:off x="4998" y="275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8" name="Line 659"/>
              <p:cNvSpPr>
                <a:spLocks noChangeShapeType="1"/>
              </p:cNvSpPr>
              <p:nvPr/>
            </p:nvSpPr>
            <p:spPr bwMode="auto">
              <a:xfrm>
                <a:off x="5048"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79" name="Line 660"/>
              <p:cNvSpPr>
                <a:spLocks noChangeShapeType="1"/>
              </p:cNvSpPr>
              <p:nvPr/>
            </p:nvSpPr>
            <p:spPr bwMode="auto">
              <a:xfrm flipV="1">
                <a:off x="5048" y="2705"/>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0" name="Line 661"/>
              <p:cNvSpPr>
                <a:spLocks noChangeShapeType="1"/>
              </p:cNvSpPr>
              <p:nvPr/>
            </p:nvSpPr>
            <p:spPr bwMode="auto">
              <a:xfrm>
                <a:off x="5085"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1" name="Line 662"/>
              <p:cNvSpPr>
                <a:spLocks noChangeShapeType="1"/>
              </p:cNvSpPr>
              <p:nvPr/>
            </p:nvSpPr>
            <p:spPr bwMode="auto">
              <a:xfrm flipV="1">
                <a:off x="5085"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2" name="Line 663"/>
              <p:cNvSpPr>
                <a:spLocks noChangeShapeType="1"/>
              </p:cNvSpPr>
              <p:nvPr/>
            </p:nvSpPr>
            <p:spPr bwMode="auto">
              <a:xfrm>
                <a:off x="5110"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3" name="Line 664"/>
              <p:cNvSpPr>
                <a:spLocks noChangeShapeType="1"/>
              </p:cNvSpPr>
              <p:nvPr/>
            </p:nvSpPr>
            <p:spPr bwMode="auto">
              <a:xfrm flipV="1">
                <a:off x="5110" y="2591"/>
                <a:ext cx="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4" name="Line 665"/>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5" name="Line 666"/>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6" name="Line 667"/>
              <p:cNvSpPr>
                <a:spLocks noChangeShapeType="1"/>
              </p:cNvSpPr>
              <p:nvPr/>
            </p:nvSpPr>
            <p:spPr bwMode="auto">
              <a:xfrm>
                <a:off x="511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7" name="Line 668"/>
              <p:cNvSpPr>
                <a:spLocks noChangeShapeType="1"/>
              </p:cNvSpPr>
              <p:nvPr/>
            </p:nvSpPr>
            <p:spPr bwMode="auto">
              <a:xfrm flipH="1" flipV="1">
                <a:off x="5085"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8" name="Line 669"/>
              <p:cNvSpPr>
                <a:spLocks noChangeShapeType="1"/>
              </p:cNvSpPr>
              <p:nvPr/>
            </p:nvSpPr>
            <p:spPr bwMode="auto">
              <a:xfrm>
                <a:off x="508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89" name="Line 670"/>
              <p:cNvSpPr>
                <a:spLocks noChangeShapeType="1"/>
              </p:cNvSpPr>
              <p:nvPr/>
            </p:nvSpPr>
            <p:spPr bwMode="auto">
              <a:xfrm flipH="1" flipV="1">
                <a:off x="5023" y="2394"/>
                <a:ext cx="6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0" name="Line 671"/>
              <p:cNvSpPr>
                <a:spLocks noChangeShapeType="1"/>
              </p:cNvSpPr>
              <p:nvPr/>
            </p:nvSpPr>
            <p:spPr bwMode="auto">
              <a:xfrm>
                <a:off x="5023"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1" name="Line 672"/>
              <p:cNvSpPr>
                <a:spLocks noChangeShapeType="1"/>
              </p:cNvSpPr>
              <p:nvPr/>
            </p:nvSpPr>
            <p:spPr bwMode="auto">
              <a:xfrm flipH="1" flipV="1">
                <a:off x="4911"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2" name="Line 673"/>
              <p:cNvSpPr>
                <a:spLocks noChangeShapeType="1"/>
              </p:cNvSpPr>
              <p:nvPr/>
            </p:nvSpPr>
            <p:spPr bwMode="auto">
              <a:xfrm>
                <a:off x="4911"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3" name="Line 674"/>
              <p:cNvSpPr>
                <a:spLocks noChangeShapeType="1"/>
              </p:cNvSpPr>
              <p:nvPr/>
            </p:nvSpPr>
            <p:spPr bwMode="auto">
              <a:xfrm flipH="1" flipV="1">
                <a:off x="4761"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4" name="Line 675"/>
              <p:cNvSpPr>
                <a:spLocks noChangeShapeType="1"/>
              </p:cNvSpPr>
              <p:nvPr/>
            </p:nvSpPr>
            <p:spPr bwMode="auto">
              <a:xfrm>
                <a:off x="4761"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5" name="Line 676"/>
              <p:cNvSpPr>
                <a:spLocks noChangeShapeType="1"/>
              </p:cNvSpPr>
              <p:nvPr/>
            </p:nvSpPr>
            <p:spPr bwMode="auto">
              <a:xfrm flipH="1" flipV="1">
                <a:off x="4586"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6" name="Line 677"/>
              <p:cNvSpPr>
                <a:spLocks noChangeShapeType="1"/>
              </p:cNvSpPr>
              <p:nvPr/>
            </p:nvSpPr>
            <p:spPr bwMode="auto">
              <a:xfrm>
                <a:off x="4586"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7" name="Line 678"/>
              <p:cNvSpPr>
                <a:spLocks noChangeShapeType="1"/>
              </p:cNvSpPr>
              <p:nvPr/>
            </p:nvSpPr>
            <p:spPr bwMode="auto">
              <a:xfrm flipH="1" flipV="1">
                <a:off x="4374"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8" name="Line 679"/>
              <p:cNvSpPr>
                <a:spLocks noChangeShapeType="1"/>
              </p:cNvSpPr>
              <p:nvPr/>
            </p:nvSpPr>
            <p:spPr bwMode="auto">
              <a:xfrm>
                <a:off x="4374"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99" name="Line 680"/>
              <p:cNvSpPr>
                <a:spLocks noChangeShapeType="1"/>
              </p:cNvSpPr>
              <p:nvPr/>
            </p:nvSpPr>
            <p:spPr bwMode="auto">
              <a:xfrm flipH="1" flipV="1">
                <a:off x="4150"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0" name="Line 681"/>
              <p:cNvSpPr>
                <a:spLocks noChangeShapeType="1"/>
              </p:cNvSpPr>
              <p:nvPr/>
            </p:nvSpPr>
            <p:spPr bwMode="auto">
              <a:xfrm>
                <a:off x="4150"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1" name="Line 682"/>
              <p:cNvSpPr>
                <a:spLocks noChangeShapeType="1"/>
              </p:cNvSpPr>
              <p:nvPr/>
            </p:nvSpPr>
            <p:spPr bwMode="auto">
              <a:xfrm flipH="1" flipV="1">
                <a:off x="3900" y="2104"/>
                <a:ext cx="250"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2" name="Line 683"/>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3" name="Line 684"/>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4" name="Line 685"/>
              <p:cNvSpPr>
                <a:spLocks noChangeShapeType="1"/>
              </p:cNvSpPr>
              <p:nvPr/>
            </p:nvSpPr>
            <p:spPr bwMode="auto">
              <a:xfrm>
                <a:off x="3900" y="210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5" name="Line 686"/>
              <p:cNvSpPr>
                <a:spLocks noChangeShapeType="1"/>
              </p:cNvSpPr>
              <p:nvPr/>
            </p:nvSpPr>
            <p:spPr bwMode="auto">
              <a:xfrm flipH="1">
                <a:off x="3663" y="2104"/>
                <a:ext cx="237"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6" name="Line 687"/>
              <p:cNvSpPr>
                <a:spLocks noChangeShapeType="1"/>
              </p:cNvSpPr>
              <p:nvPr/>
            </p:nvSpPr>
            <p:spPr bwMode="auto">
              <a:xfrm>
                <a:off x="3663" y="211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7" name="Line 688"/>
              <p:cNvSpPr>
                <a:spLocks noChangeShapeType="1"/>
              </p:cNvSpPr>
              <p:nvPr/>
            </p:nvSpPr>
            <p:spPr bwMode="auto">
              <a:xfrm flipH="1">
                <a:off x="3439" y="2114"/>
                <a:ext cx="224"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8" name="Line 689"/>
              <p:cNvSpPr>
                <a:spLocks noChangeShapeType="1"/>
              </p:cNvSpPr>
              <p:nvPr/>
            </p:nvSpPr>
            <p:spPr bwMode="auto">
              <a:xfrm>
                <a:off x="3439" y="213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09" name="Line 690"/>
              <p:cNvSpPr>
                <a:spLocks noChangeShapeType="1"/>
              </p:cNvSpPr>
              <p:nvPr/>
            </p:nvSpPr>
            <p:spPr bwMode="auto">
              <a:xfrm flipH="1">
                <a:off x="3227" y="2135"/>
                <a:ext cx="21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0" name="Line 691"/>
              <p:cNvSpPr>
                <a:spLocks noChangeShapeType="1"/>
              </p:cNvSpPr>
              <p:nvPr/>
            </p:nvSpPr>
            <p:spPr bwMode="auto">
              <a:xfrm>
                <a:off x="3227" y="218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1" name="Line 692"/>
              <p:cNvSpPr>
                <a:spLocks noChangeShapeType="1"/>
              </p:cNvSpPr>
              <p:nvPr/>
            </p:nvSpPr>
            <p:spPr bwMode="auto">
              <a:xfrm flipH="1">
                <a:off x="3052" y="2187"/>
                <a:ext cx="1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2" name="Line 693"/>
              <p:cNvSpPr>
                <a:spLocks noChangeShapeType="1"/>
              </p:cNvSpPr>
              <p:nvPr/>
            </p:nvSpPr>
            <p:spPr bwMode="auto">
              <a:xfrm>
                <a:off x="3052" y="224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3" name="Line 694"/>
              <p:cNvSpPr>
                <a:spLocks noChangeShapeType="1"/>
              </p:cNvSpPr>
              <p:nvPr/>
            </p:nvSpPr>
            <p:spPr bwMode="auto">
              <a:xfrm flipH="1">
                <a:off x="2902" y="2249"/>
                <a:ext cx="1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4" name="Line 695"/>
              <p:cNvSpPr>
                <a:spLocks noChangeShapeType="1"/>
              </p:cNvSpPr>
              <p:nvPr/>
            </p:nvSpPr>
            <p:spPr bwMode="auto">
              <a:xfrm>
                <a:off x="2902" y="231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5" name="Line 696"/>
              <p:cNvSpPr>
                <a:spLocks noChangeShapeType="1"/>
              </p:cNvSpPr>
              <p:nvPr/>
            </p:nvSpPr>
            <p:spPr bwMode="auto">
              <a:xfrm flipH="1">
                <a:off x="2790" y="2311"/>
                <a:ext cx="11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6" name="Line 697"/>
              <p:cNvSpPr>
                <a:spLocks noChangeShapeType="1"/>
              </p:cNvSpPr>
              <p:nvPr/>
            </p:nvSpPr>
            <p:spPr bwMode="auto">
              <a:xfrm>
                <a:off x="2790" y="239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7" name="Line 698"/>
              <p:cNvSpPr>
                <a:spLocks noChangeShapeType="1"/>
              </p:cNvSpPr>
              <p:nvPr/>
            </p:nvSpPr>
            <p:spPr bwMode="auto">
              <a:xfrm flipH="1">
                <a:off x="2715" y="2394"/>
                <a:ext cx="75"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8" name="Line 699"/>
              <p:cNvSpPr>
                <a:spLocks noChangeShapeType="1"/>
              </p:cNvSpPr>
              <p:nvPr/>
            </p:nvSpPr>
            <p:spPr bwMode="auto">
              <a:xfrm>
                <a:off x="2715" y="2488"/>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19" name="Line 700"/>
              <p:cNvSpPr>
                <a:spLocks noChangeShapeType="1"/>
              </p:cNvSpPr>
              <p:nvPr/>
            </p:nvSpPr>
            <p:spPr bwMode="auto">
              <a:xfrm flipH="1">
                <a:off x="2690" y="2488"/>
                <a:ext cx="25" cy="10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0" name="Line 701"/>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1" name="Line 702"/>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2" name="Line 703"/>
              <p:cNvSpPr>
                <a:spLocks noChangeShapeType="1"/>
              </p:cNvSpPr>
              <p:nvPr/>
            </p:nvSpPr>
            <p:spPr bwMode="auto">
              <a:xfrm>
                <a:off x="2690"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3" name="Line 704"/>
              <p:cNvSpPr>
                <a:spLocks noChangeShapeType="1"/>
              </p:cNvSpPr>
              <p:nvPr/>
            </p:nvSpPr>
            <p:spPr bwMode="auto">
              <a:xfrm>
                <a:off x="2690"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4" name="Line 705"/>
              <p:cNvSpPr>
                <a:spLocks noChangeShapeType="1"/>
              </p:cNvSpPr>
              <p:nvPr/>
            </p:nvSpPr>
            <p:spPr bwMode="auto">
              <a:xfrm>
                <a:off x="2715"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5" name="Line 706"/>
              <p:cNvSpPr>
                <a:spLocks noChangeShapeType="1"/>
              </p:cNvSpPr>
              <p:nvPr/>
            </p:nvSpPr>
            <p:spPr bwMode="auto">
              <a:xfrm>
                <a:off x="2715" y="2674"/>
                <a:ext cx="62"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6" name="Line 707"/>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7" name="Line 708"/>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8" name="Line 709"/>
              <p:cNvSpPr>
                <a:spLocks noChangeShapeType="1"/>
              </p:cNvSpPr>
              <p:nvPr/>
            </p:nvSpPr>
            <p:spPr bwMode="auto">
              <a:xfrm>
                <a:off x="2777"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29" name="Line 710"/>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0" name="Line 711"/>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1" name="Line 712"/>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2" name="Line 713"/>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3" name="Line 714"/>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4" name="Line 715"/>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5" name="Line 716"/>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6" name="Line 717"/>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7" name="Line 718"/>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8" name="Line 719"/>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39" name="Line 720"/>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0" name="Line 721"/>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1" name="Line 722"/>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2" name="Line 723"/>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3" name="Line 724"/>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4" name="Line 725"/>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5" name="Line 726"/>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6" name="Line 727"/>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7" name="Line 728"/>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8" name="Line 729"/>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49" name="Line 730"/>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0" name="Line 731"/>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1" name="Line 732"/>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2" name="Line 733"/>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3" name="Line 734"/>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4" name="Line 735"/>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5" name="Line 736"/>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6" name="Line 737"/>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7" name="Line 738"/>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8" name="Line 739"/>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59" name="Line 740"/>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0" name="Line 741"/>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1" name="Line 742"/>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2" name="Line 743"/>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3" name="Line 744"/>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4" name="Line 745"/>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5" name="Line 746"/>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6" name="Line 747"/>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7" name="Line 748"/>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8" name="Line 749"/>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69" name="Line 750"/>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0" name="Line 751"/>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1" name="Line 752"/>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2" name="Line 753"/>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3" name="Line 754"/>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4" name="Line 755"/>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5" name="Line 756"/>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6" name="Line 757"/>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7" name="Line 758"/>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8" name="Line 759"/>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79" name="Line 760"/>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0" name="Line 761"/>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1" name="Line 762"/>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2" name="Line 763"/>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3" name="Line 764"/>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4" name="Line 765"/>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5" name="Line 766"/>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6" name="Line 767"/>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7" name="Line 768"/>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8" name="Line 769"/>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89" name="Line 770"/>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0" name="Line 771"/>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1" name="Line 772"/>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2" name="Line 773"/>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3" name="Line 774"/>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4" name="Line 775"/>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5" name="Line 776"/>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6" name="Line 777"/>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7" name="Line 778"/>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8" name="Line 779"/>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399" name="Line 780"/>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0" name="Line 781"/>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1" name="Line 782"/>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2" name="Freeform 783"/>
              <p:cNvSpPr>
                <a:spLocks/>
              </p:cNvSpPr>
              <p:nvPr/>
            </p:nvSpPr>
            <p:spPr bwMode="auto">
              <a:xfrm>
                <a:off x="2777" y="2270"/>
                <a:ext cx="1946" cy="725"/>
              </a:xfrm>
              <a:custGeom>
                <a:avLst/>
                <a:gdLst>
                  <a:gd name="T0" fmla="*/ 0 w 1946"/>
                  <a:gd name="T1" fmla="*/ 487 h 725"/>
                  <a:gd name="T2" fmla="*/ 75 w 1946"/>
                  <a:gd name="T3" fmla="*/ 539 h 725"/>
                  <a:gd name="T4" fmla="*/ 163 w 1946"/>
                  <a:gd name="T5" fmla="*/ 591 h 725"/>
                  <a:gd name="T6" fmla="*/ 163 w 1946"/>
                  <a:gd name="T7" fmla="*/ 591 h 725"/>
                  <a:gd name="T8" fmla="*/ 325 w 1946"/>
                  <a:gd name="T9" fmla="*/ 643 h 725"/>
                  <a:gd name="T10" fmla="*/ 499 w 1946"/>
                  <a:gd name="T11" fmla="*/ 684 h 725"/>
                  <a:gd name="T12" fmla="*/ 711 w 1946"/>
                  <a:gd name="T13" fmla="*/ 715 h 725"/>
                  <a:gd name="T14" fmla="*/ 924 w 1946"/>
                  <a:gd name="T15" fmla="*/ 725 h 725"/>
                  <a:gd name="T16" fmla="*/ 924 w 1946"/>
                  <a:gd name="T17" fmla="*/ 725 h 725"/>
                  <a:gd name="T18" fmla="*/ 1136 w 1946"/>
                  <a:gd name="T19" fmla="*/ 715 h 725"/>
                  <a:gd name="T20" fmla="*/ 1323 w 1946"/>
                  <a:gd name="T21" fmla="*/ 694 h 725"/>
                  <a:gd name="T22" fmla="*/ 1497 w 1946"/>
                  <a:gd name="T23" fmla="*/ 653 h 725"/>
                  <a:gd name="T24" fmla="*/ 1647 w 1946"/>
                  <a:gd name="T25" fmla="*/ 601 h 725"/>
                  <a:gd name="T26" fmla="*/ 1772 w 1946"/>
                  <a:gd name="T27" fmla="*/ 549 h 725"/>
                  <a:gd name="T28" fmla="*/ 1859 w 1946"/>
                  <a:gd name="T29" fmla="*/ 477 h 725"/>
                  <a:gd name="T30" fmla="*/ 1921 w 1946"/>
                  <a:gd name="T31" fmla="*/ 404 h 725"/>
                  <a:gd name="T32" fmla="*/ 1946 w 1946"/>
                  <a:gd name="T33" fmla="*/ 321 h 725"/>
                  <a:gd name="T34" fmla="*/ 1946 w 1946"/>
                  <a:gd name="T35" fmla="*/ 321 h 725"/>
                  <a:gd name="T36" fmla="*/ 1921 w 1946"/>
                  <a:gd name="T37" fmla="*/ 249 h 725"/>
                  <a:gd name="T38" fmla="*/ 1884 w 1946"/>
                  <a:gd name="T39" fmla="*/ 197 h 725"/>
                  <a:gd name="T40" fmla="*/ 1809 w 1946"/>
                  <a:gd name="T41" fmla="*/ 135 h 725"/>
                  <a:gd name="T42" fmla="*/ 1709 w 1946"/>
                  <a:gd name="T43" fmla="*/ 93 h 725"/>
                  <a:gd name="T44" fmla="*/ 1585 w 1946"/>
                  <a:gd name="T45" fmla="*/ 52 h 725"/>
                  <a:gd name="T46" fmla="*/ 1447 w 1946"/>
                  <a:gd name="T47" fmla="*/ 21 h 725"/>
                  <a:gd name="T48" fmla="*/ 1298 w 1946"/>
                  <a:gd name="T49" fmla="*/ 0 h 725"/>
                  <a:gd name="T50" fmla="*/ 1136 w 1946"/>
                  <a:gd name="T51" fmla="*/ 0 h 725"/>
                  <a:gd name="T52" fmla="*/ 1136 w 1946"/>
                  <a:gd name="T53" fmla="*/ 0 h 725"/>
                  <a:gd name="T54" fmla="*/ 973 w 1946"/>
                  <a:gd name="T55" fmla="*/ 0 h 725"/>
                  <a:gd name="T56" fmla="*/ 824 w 1946"/>
                  <a:gd name="T57" fmla="*/ 21 h 725"/>
                  <a:gd name="T58" fmla="*/ 687 w 1946"/>
                  <a:gd name="T59" fmla="*/ 52 h 725"/>
                  <a:gd name="T60" fmla="*/ 562 w 1946"/>
                  <a:gd name="T61" fmla="*/ 93 h 725"/>
                  <a:gd name="T62" fmla="*/ 474 w 1946"/>
                  <a:gd name="T63" fmla="*/ 135 h 725"/>
                  <a:gd name="T64" fmla="*/ 400 w 1946"/>
                  <a:gd name="T65" fmla="*/ 197 h 725"/>
                  <a:gd name="T66" fmla="*/ 350 w 1946"/>
                  <a:gd name="T67" fmla="*/ 249 h 725"/>
                  <a:gd name="T68" fmla="*/ 337 w 1946"/>
                  <a:gd name="T69" fmla="*/ 321 h 725"/>
                  <a:gd name="T70" fmla="*/ 337 w 1946"/>
                  <a:gd name="T71" fmla="*/ 321 h 725"/>
                  <a:gd name="T72" fmla="*/ 350 w 1946"/>
                  <a:gd name="T73" fmla="*/ 373 h 725"/>
                  <a:gd name="T74" fmla="*/ 387 w 1946"/>
                  <a:gd name="T75" fmla="*/ 425 h 725"/>
                  <a:gd name="T76" fmla="*/ 387 w 1946"/>
                  <a:gd name="T77" fmla="*/ 425 h 725"/>
                  <a:gd name="T78" fmla="*/ 0 w 1946"/>
                  <a:gd name="T79" fmla="*/ 487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6" h="725">
                    <a:moveTo>
                      <a:pt x="0" y="487"/>
                    </a:moveTo>
                    <a:lnTo>
                      <a:pt x="75" y="539"/>
                    </a:lnTo>
                    <a:lnTo>
                      <a:pt x="163" y="591"/>
                    </a:lnTo>
                    <a:lnTo>
                      <a:pt x="163" y="591"/>
                    </a:lnTo>
                    <a:lnTo>
                      <a:pt x="325" y="643"/>
                    </a:lnTo>
                    <a:lnTo>
                      <a:pt x="499" y="684"/>
                    </a:lnTo>
                    <a:lnTo>
                      <a:pt x="711" y="715"/>
                    </a:lnTo>
                    <a:lnTo>
                      <a:pt x="924" y="725"/>
                    </a:lnTo>
                    <a:lnTo>
                      <a:pt x="924" y="725"/>
                    </a:lnTo>
                    <a:lnTo>
                      <a:pt x="1136" y="715"/>
                    </a:lnTo>
                    <a:lnTo>
                      <a:pt x="1323" y="694"/>
                    </a:lnTo>
                    <a:lnTo>
                      <a:pt x="1497" y="653"/>
                    </a:lnTo>
                    <a:lnTo>
                      <a:pt x="1647" y="601"/>
                    </a:lnTo>
                    <a:lnTo>
                      <a:pt x="1772" y="549"/>
                    </a:lnTo>
                    <a:lnTo>
                      <a:pt x="1859" y="477"/>
                    </a:lnTo>
                    <a:lnTo>
                      <a:pt x="1921" y="404"/>
                    </a:lnTo>
                    <a:lnTo>
                      <a:pt x="1946" y="321"/>
                    </a:lnTo>
                    <a:lnTo>
                      <a:pt x="1946" y="321"/>
                    </a:lnTo>
                    <a:lnTo>
                      <a:pt x="1921" y="249"/>
                    </a:lnTo>
                    <a:lnTo>
                      <a:pt x="1884" y="197"/>
                    </a:lnTo>
                    <a:lnTo>
                      <a:pt x="1809" y="135"/>
                    </a:lnTo>
                    <a:lnTo>
                      <a:pt x="1709" y="93"/>
                    </a:lnTo>
                    <a:lnTo>
                      <a:pt x="1585" y="52"/>
                    </a:lnTo>
                    <a:lnTo>
                      <a:pt x="1447" y="21"/>
                    </a:lnTo>
                    <a:lnTo>
                      <a:pt x="1298" y="0"/>
                    </a:lnTo>
                    <a:lnTo>
                      <a:pt x="1136" y="0"/>
                    </a:lnTo>
                    <a:lnTo>
                      <a:pt x="1136" y="0"/>
                    </a:lnTo>
                    <a:lnTo>
                      <a:pt x="973" y="0"/>
                    </a:lnTo>
                    <a:lnTo>
                      <a:pt x="824" y="21"/>
                    </a:lnTo>
                    <a:lnTo>
                      <a:pt x="687" y="52"/>
                    </a:lnTo>
                    <a:lnTo>
                      <a:pt x="562" y="93"/>
                    </a:lnTo>
                    <a:lnTo>
                      <a:pt x="474" y="135"/>
                    </a:lnTo>
                    <a:lnTo>
                      <a:pt x="400" y="197"/>
                    </a:lnTo>
                    <a:lnTo>
                      <a:pt x="350" y="249"/>
                    </a:lnTo>
                    <a:lnTo>
                      <a:pt x="337" y="321"/>
                    </a:lnTo>
                    <a:lnTo>
                      <a:pt x="337" y="321"/>
                    </a:lnTo>
                    <a:lnTo>
                      <a:pt x="350" y="373"/>
                    </a:lnTo>
                    <a:lnTo>
                      <a:pt x="387" y="425"/>
                    </a:lnTo>
                    <a:lnTo>
                      <a:pt x="387" y="425"/>
                    </a:lnTo>
                    <a:lnTo>
                      <a:pt x="0" y="487"/>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403" name="Line 784"/>
              <p:cNvSpPr>
                <a:spLocks noChangeShapeType="1"/>
              </p:cNvSpPr>
              <p:nvPr/>
            </p:nvSpPr>
            <p:spPr bwMode="auto">
              <a:xfrm>
                <a:off x="2777" y="2757"/>
                <a:ext cx="7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4" name="Line 785"/>
              <p:cNvSpPr>
                <a:spLocks noChangeShapeType="1"/>
              </p:cNvSpPr>
              <p:nvPr/>
            </p:nvSpPr>
            <p:spPr bwMode="auto">
              <a:xfrm>
                <a:off x="2852"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5" name="Line 786"/>
              <p:cNvSpPr>
                <a:spLocks noChangeShapeType="1"/>
              </p:cNvSpPr>
              <p:nvPr/>
            </p:nvSpPr>
            <p:spPr bwMode="auto">
              <a:xfrm>
                <a:off x="2852" y="2809"/>
                <a:ext cx="8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6" name="Line 787"/>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7" name="Line 788"/>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8" name="Line 789"/>
              <p:cNvSpPr>
                <a:spLocks noChangeShapeType="1"/>
              </p:cNvSpPr>
              <p:nvPr/>
            </p:nvSpPr>
            <p:spPr bwMode="auto">
              <a:xfrm>
                <a:off x="2940" y="286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09" name="Line 790"/>
              <p:cNvSpPr>
                <a:spLocks noChangeShapeType="1"/>
              </p:cNvSpPr>
              <p:nvPr/>
            </p:nvSpPr>
            <p:spPr bwMode="auto">
              <a:xfrm>
                <a:off x="2940" y="2861"/>
                <a:ext cx="1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0" name="Line 791"/>
              <p:cNvSpPr>
                <a:spLocks noChangeShapeType="1"/>
              </p:cNvSpPr>
              <p:nvPr/>
            </p:nvSpPr>
            <p:spPr bwMode="auto">
              <a:xfrm>
                <a:off x="3102" y="291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1" name="Line 792"/>
              <p:cNvSpPr>
                <a:spLocks noChangeShapeType="1"/>
              </p:cNvSpPr>
              <p:nvPr/>
            </p:nvSpPr>
            <p:spPr bwMode="auto">
              <a:xfrm>
                <a:off x="3102" y="291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2" name="Line 793"/>
              <p:cNvSpPr>
                <a:spLocks noChangeShapeType="1"/>
              </p:cNvSpPr>
              <p:nvPr/>
            </p:nvSpPr>
            <p:spPr bwMode="auto">
              <a:xfrm>
                <a:off x="3276" y="295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3" name="Line 794"/>
              <p:cNvSpPr>
                <a:spLocks noChangeShapeType="1"/>
              </p:cNvSpPr>
              <p:nvPr/>
            </p:nvSpPr>
            <p:spPr bwMode="auto">
              <a:xfrm>
                <a:off x="3276" y="2954"/>
                <a:ext cx="212"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4" name="Line 795"/>
              <p:cNvSpPr>
                <a:spLocks noChangeShapeType="1"/>
              </p:cNvSpPr>
              <p:nvPr/>
            </p:nvSpPr>
            <p:spPr bwMode="auto">
              <a:xfrm>
                <a:off x="3488"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5" name="Line 796"/>
              <p:cNvSpPr>
                <a:spLocks noChangeShapeType="1"/>
              </p:cNvSpPr>
              <p:nvPr/>
            </p:nvSpPr>
            <p:spPr bwMode="auto">
              <a:xfrm>
                <a:off x="3488" y="2985"/>
                <a:ext cx="213"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6" name="Line 797"/>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7" name="Line 798"/>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8" name="Line 799"/>
              <p:cNvSpPr>
                <a:spLocks noChangeShapeType="1"/>
              </p:cNvSpPr>
              <p:nvPr/>
            </p:nvSpPr>
            <p:spPr bwMode="auto">
              <a:xfrm>
                <a:off x="3701" y="299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19" name="Line 800"/>
              <p:cNvSpPr>
                <a:spLocks noChangeShapeType="1"/>
              </p:cNvSpPr>
              <p:nvPr/>
            </p:nvSpPr>
            <p:spPr bwMode="auto">
              <a:xfrm flipV="1">
                <a:off x="3701" y="2985"/>
                <a:ext cx="212" cy="1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0" name="Line 801"/>
              <p:cNvSpPr>
                <a:spLocks noChangeShapeType="1"/>
              </p:cNvSpPr>
              <p:nvPr/>
            </p:nvSpPr>
            <p:spPr bwMode="auto">
              <a:xfrm>
                <a:off x="3913" y="298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1" name="Line 802"/>
              <p:cNvSpPr>
                <a:spLocks noChangeShapeType="1"/>
              </p:cNvSpPr>
              <p:nvPr/>
            </p:nvSpPr>
            <p:spPr bwMode="auto">
              <a:xfrm flipV="1">
                <a:off x="3913" y="2964"/>
                <a:ext cx="18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2" name="Line 803"/>
              <p:cNvSpPr>
                <a:spLocks noChangeShapeType="1"/>
              </p:cNvSpPr>
              <p:nvPr/>
            </p:nvSpPr>
            <p:spPr bwMode="auto">
              <a:xfrm>
                <a:off x="4100" y="29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3" name="Line 804"/>
              <p:cNvSpPr>
                <a:spLocks noChangeShapeType="1"/>
              </p:cNvSpPr>
              <p:nvPr/>
            </p:nvSpPr>
            <p:spPr bwMode="auto">
              <a:xfrm flipV="1">
                <a:off x="4100" y="2923"/>
                <a:ext cx="17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4" name="Line 805"/>
              <p:cNvSpPr>
                <a:spLocks noChangeShapeType="1"/>
              </p:cNvSpPr>
              <p:nvPr/>
            </p:nvSpPr>
            <p:spPr bwMode="auto">
              <a:xfrm>
                <a:off x="4274" y="292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5" name="Line 806"/>
              <p:cNvSpPr>
                <a:spLocks noChangeShapeType="1"/>
              </p:cNvSpPr>
              <p:nvPr/>
            </p:nvSpPr>
            <p:spPr bwMode="auto">
              <a:xfrm flipV="1">
                <a:off x="4274" y="2871"/>
                <a:ext cx="1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426" name="Line 807"/>
              <p:cNvSpPr>
                <a:spLocks noChangeShapeType="1"/>
              </p:cNvSpPr>
              <p:nvPr/>
            </p:nvSpPr>
            <p:spPr bwMode="auto">
              <a:xfrm>
                <a:off x="4424" y="287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grpSp>
        <p:sp>
          <p:nvSpPr>
            <p:cNvPr id="10" name="Line 809"/>
            <p:cNvSpPr>
              <a:spLocks noChangeShapeType="1"/>
            </p:cNvSpPr>
            <p:nvPr/>
          </p:nvSpPr>
          <p:spPr bwMode="auto">
            <a:xfrm flipV="1">
              <a:off x="4424" y="2819"/>
              <a:ext cx="1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1" name="Line 810"/>
            <p:cNvSpPr>
              <a:spLocks noChangeShapeType="1"/>
            </p:cNvSpPr>
            <p:nvPr/>
          </p:nvSpPr>
          <p:spPr bwMode="auto">
            <a:xfrm>
              <a:off x="4549" y="28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2" name="Line 811"/>
            <p:cNvSpPr>
              <a:spLocks noChangeShapeType="1"/>
            </p:cNvSpPr>
            <p:nvPr/>
          </p:nvSpPr>
          <p:spPr bwMode="auto">
            <a:xfrm flipV="1">
              <a:off x="4549" y="2747"/>
              <a:ext cx="87"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3" name="Line 812"/>
            <p:cNvSpPr>
              <a:spLocks noChangeShapeType="1"/>
            </p:cNvSpPr>
            <p:nvPr/>
          </p:nvSpPr>
          <p:spPr bwMode="auto">
            <a:xfrm>
              <a:off x="4636"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4" name="Line 813"/>
            <p:cNvSpPr>
              <a:spLocks noChangeShapeType="1"/>
            </p:cNvSpPr>
            <p:nvPr/>
          </p:nvSpPr>
          <p:spPr bwMode="auto">
            <a:xfrm flipV="1">
              <a:off x="4636" y="2674"/>
              <a:ext cx="62"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5" name="Line 814"/>
            <p:cNvSpPr>
              <a:spLocks noChangeShapeType="1"/>
            </p:cNvSpPr>
            <p:nvPr/>
          </p:nvSpPr>
          <p:spPr bwMode="auto">
            <a:xfrm>
              <a:off x="4698" y="267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6" name="Line 815"/>
            <p:cNvSpPr>
              <a:spLocks noChangeShapeType="1"/>
            </p:cNvSpPr>
            <p:nvPr/>
          </p:nvSpPr>
          <p:spPr bwMode="auto">
            <a:xfrm flipV="1">
              <a:off x="4698" y="2591"/>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7" name="Line 816"/>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8" name="Line 817"/>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19" name="Line 818"/>
            <p:cNvSpPr>
              <a:spLocks noChangeShapeType="1"/>
            </p:cNvSpPr>
            <p:nvPr/>
          </p:nvSpPr>
          <p:spPr bwMode="auto">
            <a:xfrm>
              <a:off x="4723"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0" name="Line 819"/>
            <p:cNvSpPr>
              <a:spLocks noChangeShapeType="1"/>
            </p:cNvSpPr>
            <p:nvPr/>
          </p:nvSpPr>
          <p:spPr bwMode="auto">
            <a:xfrm flipH="1" flipV="1">
              <a:off x="4698" y="2519"/>
              <a:ext cx="25"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1" name="Line 820"/>
            <p:cNvSpPr>
              <a:spLocks noChangeShapeType="1"/>
            </p:cNvSpPr>
            <p:nvPr/>
          </p:nvSpPr>
          <p:spPr bwMode="auto">
            <a:xfrm>
              <a:off x="4698"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2" name="Line 821"/>
            <p:cNvSpPr>
              <a:spLocks noChangeShapeType="1"/>
            </p:cNvSpPr>
            <p:nvPr/>
          </p:nvSpPr>
          <p:spPr bwMode="auto">
            <a:xfrm flipH="1" flipV="1">
              <a:off x="4661" y="2467"/>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3" name="Line 822"/>
            <p:cNvSpPr>
              <a:spLocks noChangeShapeType="1"/>
            </p:cNvSpPr>
            <p:nvPr/>
          </p:nvSpPr>
          <p:spPr bwMode="auto">
            <a:xfrm>
              <a:off x="4661"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4" name="Line 823"/>
            <p:cNvSpPr>
              <a:spLocks noChangeShapeType="1"/>
            </p:cNvSpPr>
            <p:nvPr/>
          </p:nvSpPr>
          <p:spPr bwMode="auto">
            <a:xfrm flipH="1" flipV="1">
              <a:off x="4586" y="2405"/>
              <a:ext cx="7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5" name="Line 824"/>
            <p:cNvSpPr>
              <a:spLocks noChangeShapeType="1"/>
            </p:cNvSpPr>
            <p:nvPr/>
          </p:nvSpPr>
          <p:spPr bwMode="auto">
            <a:xfrm>
              <a:off x="4586"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6" name="Line 825"/>
            <p:cNvSpPr>
              <a:spLocks noChangeShapeType="1"/>
            </p:cNvSpPr>
            <p:nvPr/>
          </p:nvSpPr>
          <p:spPr bwMode="auto">
            <a:xfrm flipH="1" flipV="1">
              <a:off x="4486" y="2363"/>
              <a:ext cx="100"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7" name="Line 826"/>
            <p:cNvSpPr>
              <a:spLocks noChangeShapeType="1"/>
            </p:cNvSpPr>
            <p:nvPr/>
          </p:nvSpPr>
          <p:spPr bwMode="auto">
            <a:xfrm>
              <a:off x="4486"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 name="Line 827"/>
            <p:cNvSpPr>
              <a:spLocks noChangeShapeType="1"/>
            </p:cNvSpPr>
            <p:nvPr/>
          </p:nvSpPr>
          <p:spPr bwMode="auto">
            <a:xfrm flipH="1" flipV="1">
              <a:off x="4362" y="2322"/>
              <a:ext cx="124"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9" name="Line 828"/>
            <p:cNvSpPr>
              <a:spLocks noChangeShapeType="1"/>
            </p:cNvSpPr>
            <p:nvPr/>
          </p:nvSpPr>
          <p:spPr bwMode="auto">
            <a:xfrm>
              <a:off x="4362"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0" name="Line 829"/>
            <p:cNvSpPr>
              <a:spLocks noChangeShapeType="1"/>
            </p:cNvSpPr>
            <p:nvPr/>
          </p:nvSpPr>
          <p:spPr bwMode="auto">
            <a:xfrm flipH="1" flipV="1">
              <a:off x="4224" y="2291"/>
              <a:ext cx="138"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31" name="Line 830"/>
            <p:cNvSpPr>
              <a:spLocks noChangeShapeType="1"/>
            </p:cNvSpPr>
            <p:nvPr/>
          </p:nvSpPr>
          <p:spPr bwMode="auto">
            <a:xfrm>
              <a:off x="4224"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2" name="Line 831"/>
            <p:cNvSpPr>
              <a:spLocks noChangeShapeType="1"/>
            </p:cNvSpPr>
            <p:nvPr/>
          </p:nvSpPr>
          <p:spPr bwMode="auto">
            <a:xfrm flipH="1" flipV="1">
              <a:off x="4075"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3" name="Line 832"/>
            <p:cNvSpPr>
              <a:spLocks noChangeShapeType="1"/>
            </p:cNvSpPr>
            <p:nvPr/>
          </p:nvSpPr>
          <p:spPr bwMode="auto">
            <a:xfrm>
              <a:off x="4075"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4" name="Line 833"/>
            <p:cNvSpPr>
              <a:spLocks noChangeShapeType="1"/>
            </p:cNvSpPr>
            <p:nvPr/>
          </p:nvSpPr>
          <p:spPr bwMode="auto">
            <a:xfrm flipH="1">
              <a:off x="3913" y="2270"/>
              <a:ext cx="162"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6" name="Line 834"/>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7" name="Line 835"/>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8" name="Line 836"/>
            <p:cNvSpPr>
              <a:spLocks noChangeShapeType="1"/>
            </p:cNvSpPr>
            <p:nvPr/>
          </p:nvSpPr>
          <p:spPr bwMode="auto">
            <a:xfrm>
              <a:off x="3913"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79" name="Line 837"/>
            <p:cNvSpPr>
              <a:spLocks noChangeShapeType="1"/>
            </p:cNvSpPr>
            <p:nvPr/>
          </p:nvSpPr>
          <p:spPr bwMode="auto">
            <a:xfrm flipH="1">
              <a:off x="3750" y="2270"/>
              <a:ext cx="163"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0" name="Line 838"/>
            <p:cNvSpPr>
              <a:spLocks noChangeShapeType="1"/>
            </p:cNvSpPr>
            <p:nvPr/>
          </p:nvSpPr>
          <p:spPr bwMode="auto">
            <a:xfrm>
              <a:off x="3750" y="2270"/>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1" name="Line 839"/>
            <p:cNvSpPr>
              <a:spLocks noChangeShapeType="1"/>
            </p:cNvSpPr>
            <p:nvPr/>
          </p:nvSpPr>
          <p:spPr bwMode="auto">
            <a:xfrm flipH="1">
              <a:off x="3601" y="2270"/>
              <a:ext cx="149"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2" name="Line 840"/>
            <p:cNvSpPr>
              <a:spLocks noChangeShapeType="1"/>
            </p:cNvSpPr>
            <p:nvPr/>
          </p:nvSpPr>
          <p:spPr bwMode="auto">
            <a:xfrm>
              <a:off x="3601" y="22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3" name="Line 841"/>
            <p:cNvSpPr>
              <a:spLocks noChangeShapeType="1"/>
            </p:cNvSpPr>
            <p:nvPr/>
          </p:nvSpPr>
          <p:spPr bwMode="auto">
            <a:xfrm flipH="1">
              <a:off x="3464" y="2291"/>
              <a:ext cx="1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4" name="Line 842"/>
            <p:cNvSpPr>
              <a:spLocks noChangeShapeType="1"/>
            </p:cNvSpPr>
            <p:nvPr/>
          </p:nvSpPr>
          <p:spPr bwMode="auto">
            <a:xfrm>
              <a:off x="3464" y="232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5" name="Line 843"/>
            <p:cNvSpPr>
              <a:spLocks noChangeShapeType="1"/>
            </p:cNvSpPr>
            <p:nvPr/>
          </p:nvSpPr>
          <p:spPr bwMode="auto">
            <a:xfrm flipH="1">
              <a:off x="3339" y="2322"/>
              <a:ext cx="125"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6" name="Line 844"/>
            <p:cNvSpPr>
              <a:spLocks noChangeShapeType="1"/>
            </p:cNvSpPr>
            <p:nvPr/>
          </p:nvSpPr>
          <p:spPr bwMode="auto">
            <a:xfrm>
              <a:off x="3339" y="236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7" name="Line 845"/>
            <p:cNvSpPr>
              <a:spLocks noChangeShapeType="1"/>
            </p:cNvSpPr>
            <p:nvPr/>
          </p:nvSpPr>
          <p:spPr bwMode="auto">
            <a:xfrm flipH="1">
              <a:off x="3251" y="2363"/>
              <a:ext cx="88"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8" name="Line 846"/>
            <p:cNvSpPr>
              <a:spLocks noChangeShapeType="1"/>
            </p:cNvSpPr>
            <p:nvPr/>
          </p:nvSpPr>
          <p:spPr bwMode="auto">
            <a:xfrm>
              <a:off x="3251" y="24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89" name="Line 847"/>
            <p:cNvSpPr>
              <a:spLocks noChangeShapeType="1"/>
            </p:cNvSpPr>
            <p:nvPr/>
          </p:nvSpPr>
          <p:spPr bwMode="auto">
            <a:xfrm flipH="1">
              <a:off x="3177" y="2405"/>
              <a:ext cx="74"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0" name="Line 848"/>
            <p:cNvSpPr>
              <a:spLocks noChangeShapeType="1"/>
            </p:cNvSpPr>
            <p:nvPr/>
          </p:nvSpPr>
          <p:spPr bwMode="auto">
            <a:xfrm>
              <a:off x="3177" y="246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1" name="Line 849"/>
            <p:cNvSpPr>
              <a:spLocks noChangeShapeType="1"/>
            </p:cNvSpPr>
            <p:nvPr/>
          </p:nvSpPr>
          <p:spPr bwMode="auto">
            <a:xfrm flipH="1">
              <a:off x="3127" y="2467"/>
              <a:ext cx="50"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2" name="Line 850"/>
            <p:cNvSpPr>
              <a:spLocks noChangeShapeType="1"/>
            </p:cNvSpPr>
            <p:nvPr/>
          </p:nvSpPr>
          <p:spPr bwMode="auto">
            <a:xfrm>
              <a:off x="3127" y="251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3" name="Line 851"/>
            <p:cNvSpPr>
              <a:spLocks noChangeShapeType="1"/>
            </p:cNvSpPr>
            <p:nvPr/>
          </p:nvSpPr>
          <p:spPr bwMode="auto">
            <a:xfrm flipH="1">
              <a:off x="3114" y="2519"/>
              <a:ext cx="13" cy="7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4" name="Line 852"/>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5" name="Line 853"/>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6" name="Line 854"/>
            <p:cNvSpPr>
              <a:spLocks noChangeShapeType="1"/>
            </p:cNvSpPr>
            <p:nvPr/>
          </p:nvSpPr>
          <p:spPr bwMode="auto">
            <a:xfrm>
              <a:off x="3114" y="2591"/>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7" name="Line 855"/>
            <p:cNvSpPr>
              <a:spLocks noChangeShapeType="1"/>
            </p:cNvSpPr>
            <p:nvPr/>
          </p:nvSpPr>
          <p:spPr bwMode="auto">
            <a:xfrm>
              <a:off x="3114" y="2591"/>
              <a:ext cx="13"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8" name="Line 856"/>
            <p:cNvSpPr>
              <a:spLocks noChangeShapeType="1"/>
            </p:cNvSpPr>
            <p:nvPr/>
          </p:nvSpPr>
          <p:spPr bwMode="auto">
            <a:xfrm>
              <a:off x="3127"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699" name="Line 857"/>
            <p:cNvSpPr>
              <a:spLocks noChangeShapeType="1"/>
            </p:cNvSpPr>
            <p:nvPr/>
          </p:nvSpPr>
          <p:spPr bwMode="auto">
            <a:xfrm>
              <a:off x="3127" y="2643"/>
              <a:ext cx="37"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0" name="Freeform 858"/>
            <p:cNvSpPr>
              <a:spLocks/>
            </p:cNvSpPr>
            <p:nvPr/>
          </p:nvSpPr>
          <p:spPr bwMode="auto">
            <a:xfrm>
              <a:off x="1655" y="2519"/>
              <a:ext cx="50" cy="72"/>
            </a:xfrm>
            <a:custGeom>
              <a:avLst/>
              <a:gdLst>
                <a:gd name="T0" fmla="*/ 37 w 50"/>
                <a:gd name="T1" fmla="*/ 0 h 72"/>
                <a:gd name="T2" fmla="*/ 37 w 50"/>
                <a:gd name="T3" fmla="*/ 10 h 72"/>
                <a:gd name="T4" fmla="*/ 37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0 w 50"/>
                <a:gd name="T29" fmla="*/ 51 h 72"/>
                <a:gd name="T30" fmla="*/ 12 w 50"/>
                <a:gd name="T31" fmla="*/ 31 h 72"/>
                <a:gd name="T32" fmla="*/ 25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10"/>
                  </a:lnTo>
                  <a:lnTo>
                    <a:pt x="37"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0" y="51"/>
                  </a:lnTo>
                  <a:lnTo>
                    <a:pt x="12" y="31"/>
                  </a:lnTo>
                  <a:lnTo>
                    <a:pt x="25"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28701" name="Line 859"/>
            <p:cNvSpPr>
              <a:spLocks noChangeShapeType="1"/>
            </p:cNvSpPr>
            <p:nvPr/>
          </p:nvSpPr>
          <p:spPr bwMode="auto">
            <a:xfrm>
              <a:off x="1680" y="2570"/>
              <a:ext cx="12" cy="94"/>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2" name="Line 860"/>
            <p:cNvSpPr>
              <a:spLocks noChangeShapeType="1"/>
            </p:cNvSpPr>
            <p:nvPr/>
          </p:nvSpPr>
          <p:spPr bwMode="auto">
            <a:xfrm>
              <a:off x="1692" y="2664"/>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28703" name="Line 861"/>
            <p:cNvSpPr>
              <a:spLocks noChangeShapeType="1"/>
            </p:cNvSpPr>
            <p:nvPr/>
          </p:nvSpPr>
          <p:spPr bwMode="auto">
            <a:xfrm>
              <a:off x="1692" y="2664"/>
              <a:ext cx="25"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6" name="Line 862"/>
            <p:cNvSpPr>
              <a:spLocks noChangeShapeType="1"/>
            </p:cNvSpPr>
            <p:nvPr/>
          </p:nvSpPr>
          <p:spPr bwMode="auto">
            <a:xfrm>
              <a:off x="1717" y="274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77" name="Line 863"/>
            <p:cNvSpPr>
              <a:spLocks noChangeShapeType="1"/>
            </p:cNvSpPr>
            <p:nvPr/>
          </p:nvSpPr>
          <p:spPr bwMode="auto">
            <a:xfrm>
              <a:off x="1717" y="2747"/>
              <a:ext cx="50"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0" name="Line 864"/>
            <p:cNvSpPr>
              <a:spLocks noChangeShapeType="1"/>
            </p:cNvSpPr>
            <p:nvPr/>
          </p:nvSpPr>
          <p:spPr bwMode="auto">
            <a:xfrm>
              <a:off x="1767" y="2809"/>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1" name="Line 865"/>
            <p:cNvSpPr>
              <a:spLocks noChangeShapeType="1"/>
            </p:cNvSpPr>
            <p:nvPr/>
          </p:nvSpPr>
          <p:spPr bwMode="auto">
            <a:xfrm>
              <a:off x="1767" y="2809"/>
              <a:ext cx="37" cy="3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2" name="Freeform 866"/>
            <p:cNvSpPr>
              <a:spLocks/>
            </p:cNvSpPr>
            <p:nvPr/>
          </p:nvSpPr>
          <p:spPr bwMode="auto">
            <a:xfrm>
              <a:off x="2104" y="2519"/>
              <a:ext cx="50" cy="72"/>
            </a:xfrm>
            <a:custGeom>
              <a:avLst/>
              <a:gdLst>
                <a:gd name="T0" fmla="*/ 37 w 50"/>
                <a:gd name="T1" fmla="*/ 0 h 72"/>
                <a:gd name="T2" fmla="*/ 37 w 50"/>
                <a:gd name="T3" fmla="*/ 20 h 72"/>
                <a:gd name="T4" fmla="*/ 50 w 50"/>
                <a:gd name="T5" fmla="*/ 41 h 72"/>
                <a:gd name="T6" fmla="*/ 50 w 50"/>
                <a:gd name="T7" fmla="*/ 62 h 72"/>
                <a:gd name="T8" fmla="*/ 50 w 50"/>
                <a:gd name="T9" fmla="*/ 72 h 72"/>
                <a:gd name="T10" fmla="*/ 50 w 50"/>
                <a:gd name="T11" fmla="*/ 72 h 72"/>
                <a:gd name="T12" fmla="*/ 50 w 50"/>
                <a:gd name="T13" fmla="*/ 72 h 72"/>
                <a:gd name="T14" fmla="*/ 50 w 50"/>
                <a:gd name="T15" fmla="*/ 72 h 72"/>
                <a:gd name="T16" fmla="*/ 25 w 50"/>
                <a:gd name="T17" fmla="*/ 62 h 72"/>
                <a:gd name="T18" fmla="*/ 25 w 50"/>
                <a:gd name="T19" fmla="*/ 62 h 72"/>
                <a:gd name="T20" fmla="*/ 0 w 50"/>
                <a:gd name="T21" fmla="*/ 62 h 72"/>
                <a:gd name="T22" fmla="*/ 0 w 50"/>
                <a:gd name="T23" fmla="*/ 62 h 72"/>
                <a:gd name="T24" fmla="*/ 0 w 50"/>
                <a:gd name="T25" fmla="*/ 62 h 72"/>
                <a:gd name="T26" fmla="*/ 0 w 50"/>
                <a:gd name="T27" fmla="*/ 62 h 72"/>
                <a:gd name="T28" fmla="*/ 12 w 50"/>
                <a:gd name="T29" fmla="*/ 51 h 72"/>
                <a:gd name="T30" fmla="*/ 25 w 50"/>
                <a:gd name="T31" fmla="*/ 31 h 72"/>
                <a:gd name="T32" fmla="*/ 37 w 50"/>
                <a:gd name="T33" fmla="*/ 10 h 72"/>
                <a:gd name="T34" fmla="*/ 37 w 50"/>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2">
                  <a:moveTo>
                    <a:pt x="37" y="0"/>
                  </a:moveTo>
                  <a:lnTo>
                    <a:pt x="37" y="20"/>
                  </a:lnTo>
                  <a:lnTo>
                    <a:pt x="50" y="41"/>
                  </a:lnTo>
                  <a:lnTo>
                    <a:pt x="50" y="62"/>
                  </a:lnTo>
                  <a:lnTo>
                    <a:pt x="50" y="72"/>
                  </a:lnTo>
                  <a:lnTo>
                    <a:pt x="50" y="72"/>
                  </a:lnTo>
                  <a:lnTo>
                    <a:pt x="50" y="72"/>
                  </a:lnTo>
                  <a:lnTo>
                    <a:pt x="50" y="72"/>
                  </a:lnTo>
                  <a:lnTo>
                    <a:pt x="25" y="62"/>
                  </a:lnTo>
                  <a:lnTo>
                    <a:pt x="25" y="62"/>
                  </a:lnTo>
                  <a:lnTo>
                    <a:pt x="0" y="62"/>
                  </a:lnTo>
                  <a:lnTo>
                    <a:pt x="0" y="62"/>
                  </a:lnTo>
                  <a:lnTo>
                    <a:pt x="0" y="62"/>
                  </a:lnTo>
                  <a:lnTo>
                    <a:pt x="0" y="62"/>
                  </a:lnTo>
                  <a:lnTo>
                    <a:pt x="12" y="51"/>
                  </a:lnTo>
                  <a:lnTo>
                    <a:pt x="25" y="31"/>
                  </a:lnTo>
                  <a:lnTo>
                    <a:pt x="37" y="10"/>
                  </a:lnTo>
                  <a:lnTo>
                    <a:pt x="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83" name="Line 867"/>
            <p:cNvSpPr>
              <a:spLocks noChangeShapeType="1"/>
            </p:cNvSpPr>
            <p:nvPr/>
          </p:nvSpPr>
          <p:spPr bwMode="auto">
            <a:xfrm>
              <a:off x="2129" y="2570"/>
              <a:ext cx="0"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4" name="Line 868"/>
            <p:cNvSpPr>
              <a:spLocks noChangeShapeType="1"/>
            </p:cNvSpPr>
            <p:nvPr/>
          </p:nvSpPr>
          <p:spPr bwMode="auto">
            <a:xfrm>
              <a:off x="2129"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5" name="Line 869"/>
            <p:cNvSpPr>
              <a:spLocks noChangeShapeType="1"/>
            </p:cNvSpPr>
            <p:nvPr/>
          </p:nvSpPr>
          <p:spPr bwMode="auto">
            <a:xfrm>
              <a:off x="2129" y="2643"/>
              <a:ext cx="25"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6" name="Line 870"/>
            <p:cNvSpPr>
              <a:spLocks noChangeShapeType="1"/>
            </p:cNvSpPr>
            <p:nvPr/>
          </p:nvSpPr>
          <p:spPr bwMode="auto">
            <a:xfrm>
              <a:off x="2154" y="2705"/>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7" name="Line 871"/>
            <p:cNvSpPr>
              <a:spLocks noChangeShapeType="1"/>
            </p:cNvSpPr>
            <p:nvPr/>
          </p:nvSpPr>
          <p:spPr bwMode="auto">
            <a:xfrm>
              <a:off x="2154" y="2705"/>
              <a:ext cx="25"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8" name="Line 872"/>
            <p:cNvSpPr>
              <a:spLocks noChangeShapeType="1"/>
            </p:cNvSpPr>
            <p:nvPr/>
          </p:nvSpPr>
          <p:spPr bwMode="auto">
            <a:xfrm>
              <a:off x="2179" y="2757"/>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89" name="Line 873"/>
            <p:cNvSpPr>
              <a:spLocks noChangeShapeType="1"/>
            </p:cNvSpPr>
            <p:nvPr/>
          </p:nvSpPr>
          <p:spPr bwMode="auto">
            <a:xfrm>
              <a:off x="2179" y="2757"/>
              <a:ext cx="37" cy="2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0" name="Freeform 874"/>
            <p:cNvSpPr>
              <a:spLocks/>
            </p:cNvSpPr>
            <p:nvPr/>
          </p:nvSpPr>
          <p:spPr bwMode="auto">
            <a:xfrm>
              <a:off x="2565" y="2508"/>
              <a:ext cx="38" cy="73"/>
            </a:xfrm>
            <a:custGeom>
              <a:avLst/>
              <a:gdLst>
                <a:gd name="T0" fmla="*/ 25 w 38"/>
                <a:gd name="T1" fmla="*/ 0 h 73"/>
                <a:gd name="T2" fmla="*/ 25 w 38"/>
                <a:gd name="T3" fmla="*/ 21 h 73"/>
                <a:gd name="T4" fmla="*/ 38 w 38"/>
                <a:gd name="T5" fmla="*/ 42 h 73"/>
                <a:gd name="T6" fmla="*/ 38 w 38"/>
                <a:gd name="T7" fmla="*/ 62 h 73"/>
                <a:gd name="T8" fmla="*/ 38 w 38"/>
                <a:gd name="T9" fmla="*/ 73 h 73"/>
                <a:gd name="T10" fmla="*/ 38 w 38"/>
                <a:gd name="T11" fmla="*/ 73 h 73"/>
                <a:gd name="T12" fmla="*/ 38 w 38"/>
                <a:gd name="T13" fmla="*/ 73 h 73"/>
                <a:gd name="T14" fmla="*/ 38 w 38"/>
                <a:gd name="T15" fmla="*/ 73 h 73"/>
                <a:gd name="T16" fmla="*/ 13 w 38"/>
                <a:gd name="T17" fmla="*/ 62 h 73"/>
                <a:gd name="T18" fmla="*/ 13 w 38"/>
                <a:gd name="T19" fmla="*/ 62 h 73"/>
                <a:gd name="T20" fmla="*/ 0 w 38"/>
                <a:gd name="T21" fmla="*/ 73 h 73"/>
                <a:gd name="T22" fmla="*/ 0 w 38"/>
                <a:gd name="T23" fmla="*/ 73 h 73"/>
                <a:gd name="T24" fmla="*/ 0 w 38"/>
                <a:gd name="T25" fmla="*/ 73 h 73"/>
                <a:gd name="T26" fmla="*/ 0 w 38"/>
                <a:gd name="T27" fmla="*/ 73 h 73"/>
                <a:gd name="T28" fmla="*/ 0 w 38"/>
                <a:gd name="T29" fmla="*/ 62 h 73"/>
                <a:gd name="T30" fmla="*/ 13 w 38"/>
                <a:gd name="T31" fmla="*/ 42 h 73"/>
                <a:gd name="T32" fmla="*/ 13 w 38"/>
                <a:gd name="T33" fmla="*/ 21 h 73"/>
                <a:gd name="T34" fmla="*/ 25 w 38"/>
                <a:gd name="T3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73">
                  <a:moveTo>
                    <a:pt x="25" y="0"/>
                  </a:moveTo>
                  <a:lnTo>
                    <a:pt x="25" y="21"/>
                  </a:lnTo>
                  <a:lnTo>
                    <a:pt x="38" y="42"/>
                  </a:lnTo>
                  <a:lnTo>
                    <a:pt x="38" y="62"/>
                  </a:lnTo>
                  <a:lnTo>
                    <a:pt x="38" y="73"/>
                  </a:lnTo>
                  <a:lnTo>
                    <a:pt x="38" y="73"/>
                  </a:lnTo>
                  <a:lnTo>
                    <a:pt x="38" y="73"/>
                  </a:lnTo>
                  <a:lnTo>
                    <a:pt x="38" y="73"/>
                  </a:lnTo>
                  <a:lnTo>
                    <a:pt x="13" y="62"/>
                  </a:lnTo>
                  <a:lnTo>
                    <a:pt x="13" y="62"/>
                  </a:lnTo>
                  <a:lnTo>
                    <a:pt x="0" y="73"/>
                  </a:lnTo>
                  <a:lnTo>
                    <a:pt x="0" y="73"/>
                  </a:lnTo>
                  <a:lnTo>
                    <a:pt x="0" y="73"/>
                  </a:lnTo>
                  <a:lnTo>
                    <a:pt x="0" y="73"/>
                  </a:lnTo>
                  <a:lnTo>
                    <a:pt x="0" y="62"/>
                  </a:lnTo>
                  <a:lnTo>
                    <a:pt x="13" y="42"/>
                  </a:lnTo>
                  <a:lnTo>
                    <a:pt x="13" y="21"/>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1" name="Line 875"/>
            <p:cNvSpPr>
              <a:spLocks noChangeShapeType="1"/>
            </p:cNvSpPr>
            <p:nvPr/>
          </p:nvSpPr>
          <p:spPr bwMode="auto">
            <a:xfrm>
              <a:off x="2590" y="2560"/>
              <a:ext cx="13" cy="8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2" name="Line 876"/>
            <p:cNvSpPr>
              <a:spLocks noChangeShapeType="1"/>
            </p:cNvSpPr>
            <p:nvPr/>
          </p:nvSpPr>
          <p:spPr bwMode="auto">
            <a:xfrm>
              <a:off x="2603" y="2643"/>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3" name="Line 877"/>
            <p:cNvSpPr>
              <a:spLocks noChangeShapeType="1"/>
            </p:cNvSpPr>
            <p:nvPr/>
          </p:nvSpPr>
          <p:spPr bwMode="auto">
            <a:xfrm>
              <a:off x="2603" y="2643"/>
              <a:ext cx="37" cy="6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194" name="Freeform 878"/>
            <p:cNvSpPr>
              <a:spLocks/>
            </p:cNvSpPr>
            <p:nvPr/>
          </p:nvSpPr>
          <p:spPr bwMode="auto">
            <a:xfrm>
              <a:off x="3326" y="2581"/>
              <a:ext cx="562" cy="1264"/>
            </a:xfrm>
            <a:custGeom>
              <a:avLst/>
              <a:gdLst>
                <a:gd name="T0" fmla="*/ 25 w 562"/>
                <a:gd name="T1" fmla="*/ 1264 h 1264"/>
                <a:gd name="T2" fmla="*/ 0 w 562"/>
                <a:gd name="T3" fmla="*/ 1254 h 1264"/>
                <a:gd name="T4" fmla="*/ 537 w 562"/>
                <a:gd name="T5" fmla="*/ 0 h 1264"/>
                <a:gd name="T6" fmla="*/ 562 w 562"/>
                <a:gd name="T7" fmla="*/ 10 h 1264"/>
                <a:gd name="T8" fmla="*/ 25 w 562"/>
                <a:gd name="T9" fmla="*/ 1264 h 1264"/>
              </a:gdLst>
              <a:ahLst/>
              <a:cxnLst>
                <a:cxn ang="0">
                  <a:pos x="T0" y="T1"/>
                </a:cxn>
                <a:cxn ang="0">
                  <a:pos x="T2" y="T3"/>
                </a:cxn>
                <a:cxn ang="0">
                  <a:pos x="T4" y="T5"/>
                </a:cxn>
                <a:cxn ang="0">
                  <a:pos x="T6" y="T7"/>
                </a:cxn>
                <a:cxn ang="0">
                  <a:pos x="T8" y="T9"/>
                </a:cxn>
              </a:cxnLst>
              <a:rect l="0" t="0" r="r" b="b"/>
              <a:pathLst>
                <a:path w="562" h="1264">
                  <a:moveTo>
                    <a:pt x="25" y="1264"/>
                  </a:moveTo>
                  <a:lnTo>
                    <a:pt x="0" y="1254"/>
                  </a:lnTo>
                  <a:lnTo>
                    <a:pt x="537" y="0"/>
                  </a:lnTo>
                  <a:lnTo>
                    <a:pt x="562" y="10"/>
                  </a:lnTo>
                  <a:lnTo>
                    <a:pt x="25" y="12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5" name="Freeform 879"/>
            <p:cNvSpPr>
              <a:spLocks/>
            </p:cNvSpPr>
            <p:nvPr/>
          </p:nvSpPr>
          <p:spPr bwMode="auto">
            <a:xfrm>
              <a:off x="3863" y="2570"/>
              <a:ext cx="1771" cy="653"/>
            </a:xfrm>
            <a:custGeom>
              <a:avLst/>
              <a:gdLst>
                <a:gd name="T0" fmla="*/ 1771 w 1771"/>
                <a:gd name="T1" fmla="*/ 643 h 653"/>
                <a:gd name="T2" fmla="*/ 1759 w 1771"/>
                <a:gd name="T3" fmla="*/ 653 h 653"/>
                <a:gd name="T4" fmla="*/ 0 w 1771"/>
                <a:gd name="T5" fmla="*/ 21 h 653"/>
                <a:gd name="T6" fmla="*/ 12 w 1771"/>
                <a:gd name="T7" fmla="*/ 0 h 653"/>
                <a:gd name="T8" fmla="*/ 1771 w 1771"/>
                <a:gd name="T9" fmla="*/ 643 h 653"/>
              </a:gdLst>
              <a:ahLst/>
              <a:cxnLst>
                <a:cxn ang="0">
                  <a:pos x="T0" y="T1"/>
                </a:cxn>
                <a:cxn ang="0">
                  <a:pos x="T2" y="T3"/>
                </a:cxn>
                <a:cxn ang="0">
                  <a:pos x="T4" y="T5"/>
                </a:cxn>
                <a:cxn ang="0">
                  <a:pos x="T6" y="T7"/>
                </a:cxn>
                <a:cxn ang="0">
                  <a:pos x="T8" y="T9"/>
                </a:cxn>
              </a:cxnLst>
              <a:rect l="0" t="0" r="r" b="b"/>
              <a:pathLst>
                <a:path w="1771" h="653">
                  <a:moveTo>
                    <a:pt x="1771" y="643"/>
                  </a:moveTo>
                  <a:lnTo>
                    <a:pt x="1759" y="653"/>
                  </a:lnTo>
                  <a:lnTo>
                    <a:pt x="0" y="21"/>
                  </a:lnTo>
                  <a:lnTo>
                    <a:pt x="12" y="0"/>
                  </a:lnTo>
                  <a:lnTo>
                    <a:pt x="1771" y="6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6" name="Freeform 880"/>
            <p:cNvSpPr>
              <a:spLocks/>
            </p:cNvSpPr>
            <p:nvPr/>
          </p:nvSpPr>
          <p:spPr bwMode="auto">
            <a:xfrm>
              <a:off x="1131" y="2570"/>
              <a:ext cx="2719" cy="457"/>
            </a:xfrm>
            <a:custGeom>
              <a:avLst/>
              <a:gdLst>
                <a:gd name="T0" fmla="*/ 2719 w 2719"/>
                <a:gd name="T1" fmla="*/ 0 h 457"/>
                <a:gd name="T2" fmla="*/ 2719 w 2719"/>
                <a:gd name="T3" fmla="*/ 21 h 457"/>
                <a:gd name="T4" fmla="*/ 12 w 2719"/>
                <a:gd name="T5" fmla="*/ 457 h 457"/>
                <a:gd name="T6" fmla="*/ 0 w 2719"/>
                <a:gd name="T7" fmla="*/ 436 h 457"/>
                <a:gd name="T8" fmla="*/ 2719 w 2719"/>
                <a:gd name="T9" fmla="*/ 0 h 457"/>
              </a:gdLst>
              <a:ahLst/>
              <a:cxnLst>
                <a:cxn ang="0">
                  <a:pos x="T0" y="T1"/>
                </a:cxn>
                <a:cxn ang="0">
                  <a:pos x="T2" y="T3"/>
                </a:cxn>
                <a:cxn ang="0">
                  <a:pos x="T4" y="T5"/>
                </a:cxn>
                <a:cxn ang="0">
                  <a:pos x="T6" y="T7"/>
                </a:cxn>
                <a:cxn ang="0">
                  <a:pos x="T8" y="T9"/>
                </a:cxn>
              </a:cxnLst>
              <a:rect l="0" t="0" r="r" b="b"/>
              <a:pathLst>
                <a:path w="2719" h="457">
                  <a:moveTo>
                    <a:pt x="2719" y="0"/>
                  </a:moveTo>
                  <a:lnTo>
                    <a:pt x="2719" y="21"/>
                  </a:lnTo>
                  <a:lnTo>
                    <a:pt x="12" y="457"/>
                  </a:lnTo>
                  <a:lnTo>
                    <a:pt x="0" y="436"/>
                  </a:lnTo>
                  <a:lnTo>
                    <a:pt x="27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7" name="Freeform 881"/>
            <p:cNvSpPr>
              <a:spLocks/>
            </p:cNvSpPr>
            <p:nvPr/>
          </p:nvSpPr>
          <p:spPr bwMode="auto">
            <a:xfrm>
              <a:off x="2927" y="1689"/>
              <a:ext cx="936" cy="892"/>
            </a:xfrm>
            <a:custGeom>
              <a:avLst/>
              <a:gdLst>
                <a:gd name="T0" fmla="*/ 936 w 936"/>
                <a:gd name="T1" fmla="*/ 881 h 892"/>
                <a:gd name="T2" fmla="*/ 911 w 936"/>
                <a:gd name="T3" fmla="*/ 892 h 892"/>
                <a:gd name="T4" fmla="*/ 0 w 936"/>
                <a:gd name="T5" fmla="*/ 11 h 892"/>
                <a:gd name="T6" fmla="*/ 25 w 936"/>
                <a:gd name="T7" fmla="*/ 0 h 892"/>
                <a:gd name="T8" fmla="*/ 936 w 936"/>
                <a:gd name="T9" fmla="*/ 881 h 892"/>
              </a:gdLst>
              <a:ahLst/>
              <a:cxnLst>
                <a:cxn ang="0">
                  <a:pos x="T0" y="T1"/>
                </a:cxn>
                <a:cxn ang="0">
                  <a:pos x="T2" y="T3"/>
                </a:cxn>
                <a:cxn ang="0">
                  <a:pos x="T4" y="T5"/>
                </a:cxn>
                <a:cxn ang="0">
                  <a:pos x="T6" y="T7"/>
                </a:cxn>
                <a:cxn ang="0">
                  <a:pos x="T8" y="T9"/>
                </a:cxn>
              </a:cxnLst>
              <a:rect l="0" t="0" r="r" b="b"/>
              <a:pathLst>
                <a:path w="936" h="892">
                  <a:moveTo>
                    <a:pt x="936" y="881"/>
                  </a:moveTo>
                  <a:lnTo>
                    <a:pt x="911" y="892"/>
                  </a:lnTo>
                  <a:lnTo>
                    <a:pt x="0" y="11"/>
                  </a:lnTo>
                  <a:lnTo>
                    <a:pt x="25" y="0"/>
                  </a:lnTo>
                  <a:lnTo>
                    <a:pt x="936" y="8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8" name="Freeform 882"/>
            <p:cNvSpPr>
              <a:spLocks/>
            </p:cNvSpPr>
            <p:nvPr/>
          </p:nvSpPr>
          <p:spPr bwMode="auto">
            <a:xfrm>
              <a:off x="3850" y="1762"/>
              <a:ext cx="1123" cy="840"/>
            </a:xfrm>
            <a:custGeom>
              <a:avLst/>
              <a:gdLst>
                <a:gd name="T0" fmla="*/ 25 w 1123"/>
                <a:gd name="T1" fmla="*/ 840 h 840"/>
                <a:gd name="T2" fmla="*/ 0 w 1123"/>
                <a:gd name="T3" fmla="*/ 829 h 840"/>
                <a:gd name="T4" fmla="*/ 1110 w 1123"/>
                <a:gd name="T5" fmla="*/ 0 h 840"/>
                <a:gd name="T6" fmla="*/ 1123 w 1123"/>
                <a:gd name="T7" fmla="*/ 10 h 840"/>
                <a:gd name="T8" fmla="*/ 25 w 1123"/>
                <a:gd name="T9" fmla="*/ 840 h 840"/>
              </a:gdLst>
              <a:ahLst/>
              <a:cxnLst>
                <a:cxn ang="0">
                  <a:pos x="T0" y="T1"/>
                </a:cxn>
                <a:cxn ang="0">
                  <a:pos x="T2" y="T3"/>
                </a:cxn>
                <a:cxn ang="0">
                  <a:pos x="T4" y="T5"/>
                </a:cxn>
                <a:cxn ang="0">
                  <a:pos x="T6" y="T7"/>
                </a:cxn>
                <a:cxn ang="0">
                  <a:pos x="T8" y="T9"/>
                </a:cxn>
              </a:cxnLst>
              <a:rect l="0" t="0" r="r" b="b"/>
              <a:pathLst>
                <a:path w="1123" h="840">
                  <a:moveTo>
                    <a:pt x="25" y="840"/>
                  </a:moveTo>
                  <a:lnTo>
                    <a:pt x="0" y="829"/>
                  </a:lnTo>
                  <a:lnTo>
                    <a:pt x="1110" y="0"/>
                  </a:lnTo>
                  <a:lnTo>
                    <a:pt x="1123" y="10"/>
                  </a:lnTo>
                  <a:lnTo>
                    <a:pt x="25" y="8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199" name="Rectangle 883"/>
            <p:cNvSpPr>
              <a:spLocks noChangeArrowheads="1"/>
            </p:cNvSpPr>
            <p:nvPr/>
          </p:nvSpPr>
          <p:spPr bwMode="auto">
            <a:xfrm>
              <a:off x="1068" y="1793"/>
              <a:ext cx="133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communication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0" name="Rectangle 884"/>
            <p:cNvSpPr>
              <a:spLocks noChangeArrowheads="1"/>
            </p:cNvSpPr>
            <p:nvPr/>
          </p:nvSpPr>
          <p:spPr bwMode="auto">
            <a:xfrm>
              <a:off x="3401" y="922"/>
              <a:ext cx="81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planning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1" name="Rectangle 885"/>
            <p:cNvSpPr>
              <a:spLocks noChangeArrowheads="1"/>
            </p:cNvSpPr>
            <p:nvPr/>
          </p:nvSpPr>
          <p:spPr bwMode="auto">
            <a:xfrm>
              <a:off x="5846" y="2125"/>
              <a:ext cx="82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modeling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2" name="Rectangle 886"/>
            <p:cNvSpPr>
              <a:spLocks noChangeArrowheads="1"/>
            </p:cNvSpPr>
            <p:nvPr/>
          </p:nvSpPr>
          <p:spPr bwMode="auto">
            <a:xfrm>
              <a:off x="4299" y="3534"/>
              <a:ext cx="1085"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construction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4" name="Rectangle 888"/>
            <p:cNvSpPr>
              <a:spLocks noChangeArrowheads="1"/>
            </p:cNvSpPr>
            <p:nvPr/>
          </p:nvSpPr>
          <p:spPr bwMode="auto">
            <a:xfrm>
              <a:off x="1630" y="3617"/>
              <a:ext cx="23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Geneva"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5" name="Rectangle 889"/>
            <p:cNvSpPr>
              <a:spLocks noChangeArrowheads="1"/>
            </p:cNvSpPr>
            <p:nvPr/>
          </p:nvSpPr>
          <p:spPr bwMode="auto">
            <a:xfrm>
              <a:off x="1804" y="3628"/>
              <a:ext cx="61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delivery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6" name="Rectangle 890"/>
            <p:cNvSpPr>
              <a:spLocks noChangeArrowheads="1"/>
            </p:cNvSpPr>
            <p:nvPr/>
          </p:nvSpPr>
          <p:spPr bwMode="auto">
            <a:xfrm>
              <a:off x="1630" y="3804"/>
              <a:ext cx="8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    feedback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7" name="Rectangle 891"/>
            <p:cNvSpPr>
              <a:spLocks noChangeArrowheads="1"/>
            </p:cNvSpPr>
            <p:nvPr/>
          </p:nvSpPr>
          <p:spPr bwMode="auto">
            <a:xfrm>
              <a:off x="3139" y="2685"/>
              <a:ext cx="349"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a:ln>
                    <a:noFill/>
                  </a:ln>
                  <a:solidFill>
                    <a:srgbClr val="000000"/>
                  </a:solidFill>
                  <a:effectLst/>
                  <a:latin typeface="Geneva" charset="0"/>
                </a:rPr>
                <a:t>start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08" name="Freeform 892"/>
            <p:cNvSpPr>
              <a:spLocks/>
            </p:cNvSpPr>
            <p:nvPr/>
          </p:nvSpPr>
          <p:spPr bwMode="auto">
            <a:xfrm>
              <a:off x="3002" y="2498"/>
              <a:ext cx="37" cy="52"/>
            </a:xfrm>
            <a:custGeom>
              <a:avLst/>
              <a:gdLst>
                <a:gd name="T0" fmla="*/ 12 w 37"/>
                <a:gd name="T1" fmla="*/ 0 h 52"/>
                <a:gd name="T2" fmla="*/ 25 w 37"/>
                <a:gd name="T3" fmla="*/ 10 h 52"/>
                <a:gd name="T4" fmla="*/ 25 w 37"/>
                <a:gd name="T5" fmla="*/ 31 h 52"/>
                <a:gd name="T6" fmla="*/ 25 w 37"/>
                <a:gd name="T7" fmla="*/ 52 h 52"/>
                <a:gd name="T8" fmla="*/ 37 w 37"/>
                <a:gd name="T9" fmla="*/ 52 h 52"/>
                <a:gd name="T10" fmla="*/ 37 w 37"/>
                <a:gd name="T11" fmla="*/ 52 h 52"/>
                <a:gd name="T12" fmla="*/ 37 w 37"/>
                <a:gd name="T13" fmla="*/ 52 h 52"/>
                <a:gd name="T14" fmla="*/ 37 w 37"/>
                <a:gd name="T15" fmla="*/ 52 h 52"/>
                <a:gd name="T16" fmla="*/ 12 w 37"/>
                <a:gd name="T17" fmla="*/ 52 h 52"/>
                <a:gd name="T18" fmla="*/ 12 w 37"/>
                <a:gd name="T19" fmla="*/ 52 h 52"/>
                <a:gd name="T20" fmla="*/ 0 w 37"/>
                <a:gd name="T21" fmla="*/ 52 h 52"/>
                <a:gd name="T22" fmla="*/ 0 w 37"/>
                <a:gd name="T23" fmla="*/ 52 h 52"/>
                <a:gd name="T24" fmla="*/ 0 w 37"/>
                <a:gd name="T25" fmla="*/ 52 h 52"/>
                <a:gd name="T26" fmla="*/ 0 w 37"/>
                <a:gd name="T27" fmla="*/ 52 h 52"/>
                <a:gd name="T28" fmla="*/ 0 w 37"/>
                <a:gd name="T29" fmla="*/ 52 h 52"/>
                <a:gd name="T30" fmla="*/ 0 w 37"/>
                <a:gd name="T31" fmla="*/ 31 h 52"/>
                <a:gd name="T32" fmla="*/ 12 w 37"/>
                <a:gd name="T33" fmla="*/ 10 h 52"/>
                <a:gd name="T34" fmla="*/ 12 w 37"/>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2">
                  <a:moveTo>
                    <a:pt x="12" y="0"/>
                  </a:moveTo>
                  <a:lnTo>
                    <a:pt x="25" y="10"/>
                  </a:lnTo>
                  <a:lnTo>
                    <a:pt x="25" y="31"/>
                  </a:lnTo>
                  <a:lnTo>
                    <a:pt x="25" y="52"/>
                  </a:lnTo>
                  <a:lnTo>
                    <a:pt x="37" y="52"/>
                  </a:lnTo>
                  <a:lnTo>
                    <a:pt x="37" y="52"/>
                  </a:lnTo>
                  <a:lnTo>
                    <a:pt x="37" y="52"/>
                  </a:lnTo>
                  <a:lnTo>
                    <a:pt x="37" y="52"/>
                  </a:lnTo>
                  <a:lnTo>
                    <a:pt x="12" y="52"/>
                  </a:lnTo>
                  <a:lnTo>
                    <a:pt x="12" y="52"/>
                  </a:lnTo>
                  <a:lnTo>
                    <a:pt x="0" y="52"/>
                  </a:lnTo>
                  <a:lnTo>
                    <a:pt x="0" y="52"/>
                  </a:lnTo>
                  <a:lnTo>
                    <a:pt x="0" y="52"/>
                  </a:lnTo>
                  <a:lnTo>
                    <a:pt x="0" y="52"/>
                  </a:lnTo>
                  <a:lnTo>
                    <a:pt x="0" y="52"/>
                  </a:lnTo>
                  <a:lnTo>
                    <a:pt x="0" y="31"/>
                  </a:lnTo>
                  <a:lnTo>
                    <a:pt x="12" y="1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09" name="Line 893"/>
            <p:cNvSpPr>
              <a:spLocks noChangeShapeType="1"/>
            </p:cNvSpPr>
            <p:nvPr/>
          </p:nvSpPr>
          <p:spPr bwMode="auto">
            <a:xfrm>
              <a:off x="3014" y="2539"/>
              <a:ext cx="25" cy="73"/>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0" name="Line 894"/>
            <p:cNvSpPr>
              <a:spLocks noChangeShapeType="1"/>
            </p:cNvSpPr>
            <p:nvPr/>
          </p:nvSpPr>
          <p:spPr bwMode="auto">
            <a:xfrm>
              <a:off x="3039" y="2612"/>
              <a:ext cx="0"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1" name="Line 895"/>
            <p:cNvSpPr>
              <a:spLocks noChangeShapeType="1"/>
            </p:cNvSpPr>
            <p:nvPr/>
          </p:nvSpPr>
          <p:spPr bwMode="auto">
            <a:xfrm>
              <a:off x="3039" y="2612"/>
              <a:ext cx="38"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2" name="Line 896"/>
            <p:cNvSpPr>
              <a:spLocks noChangeShapeType="1"/>
            </p:cNvSpPr>
            <p:nvPr/>
          </p:nvSpPr>
          <p:spPr bwMode="auto">
            <a:xfrm flipV="1">
              <a:off x="2503" y="2757"/>
              <a:ext cx="274" cy="4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3" name="Freeform 897"/>
            <p:cNvSpPr>
              <a:spLocks/>
            </p:cNvSpPr>
            <p:nvPr/>
          </p:nvSpPr>
          <p:spPr bwMode="auto">
            <a:xfrm>
              <a:off x="2653" y="2726"/>
              <a:ext cx="137" cy="104"/>
            </a:xfrm>
            <a:custGeom>
              <a:avLst/>
              <a:gdLst>
                <a:gd name="T0" fmla="*/ 0 w 137"/>
                <a:gd name="T1" fmla="*/ 0 h 104"/>
                <a:gd name="T2" fmla="*/ 137 w 137"/>
                <a:gd name="T3" fmla="*/ 31 h 104"/>
                <a:gd name="T4" fmla="*/ 25 w 137"/>
                <a:gd name="T5" fmla="*/ 104 h 104"/>
                <a:gd name="T6" fmla="*/ 62 w 137"/>
                <a:gd name="T7" fmla="*/ 41 h 104"/>
                <a:gd name="T8" fmla="*/ 0 w 137"/>
                <a:gd name="T9" fmla="*/ 0 h 104"/>
              </a:gdLst>
              <a:ahLst/>
              <a:cxnLst>
                <a:cxn ang="0">
                  <a:pos x="T0" y="T1"/>
                </a:cxn>
                <a:cxn ang="0">
                  <a:pos x="T2" y="T3"/>
                </a:cxn>
                <a:cxn ang="0">
                  <a:pos x="T4" y="T5"/>
                </a:cxn>
                <a:cxn ang="0">
                  <a:pos x="T6" y="T7"/>
                </a:cxn>
                <a:cxn ang="0">
                  <a:pos x="T8" y="T9"/>
                </a:cxn>
              </a:cxnLst>
              <a:rect l="0" t="0" r="r" b="b"/>
              <a:pathLst>
                <a:path w="137" h="104">
                  <a:moveTo>
                    <a:pt x="0" y="0"/>
                  </a:moveTo>
                  <a:lnTo>
                    <a:pt x="137" y="31"/>
                  </a:lnTo>
                  <a:lnTo>
                    <a:pt x="25" y="104"/>
                  </a:lnTo>
                  <a:lnTo>
                    <a:pt x="62"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4" name="Line 898"/>
            <p:cNvSpPr>
              <a:spLocks noChangeShapeType="1"/>
            </p:cNvSpPr>
            <p:nvPr/>
          </p:nvSpPr>
          <p:spPr bwMode="auto">
            <a:xfrm flipV="1">
              <a:off x="2104" y="2819"/>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5" name="Freeform 899"/>
            <p:cNvSpPr>
              <a:spLocks/>
            </p:cNvSpPr>
            <p:nvPr/>
          </p:nvSpPr>
          <p:spPr bwMode="auto">
            <a:xfrm>
              <a:off x="2241" y="2788"/>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6" name="Line 900"/>
            <p:cNvSpPr>
              <a:spLocks noChangeShapeType="1"/>
            </p:cNvSpPr>
            <p:nvPr/>
          </p:nvSpPr>
          <p:spPr bwMode="auto">
            <a:xfrm flipV="1">
              <a:off x="1692" y="2881"/>
              <a:ext cx="262" cy="52"/>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7" name="Freeform 901"/>
            <p:cNvSpPr>
              <a:spLocks/>
            </p:cNvSpPr>
            <p:nvPr/>
          </p:nvSpPr>
          <p:spPr bwMode="auto">
            <a:xfrm>
              <a:off x="1829" y="2850"/>
              <a:ext cx="150" cy="104"/>
            </a:xfrm>
            <a:custGeom>
              <a:avLst/>
              <a:gdLst>
                <a:gd name="T0" fmla="*/ 0 w 150"/>
                <a:gd name="T1" fmla="*/ 0 h 104"/>
                <a:gd name="T2" fmla="*/ 150 w 150"/>
                <a:gd name="T3" fmla="*/ 31 h 104"/>
                <a:gd name="T4" fmla="*/ 25 w 150"/>
                <a:gd name="T5" fmla="*/ 104 h 104"/>
                <a:gd name="T6" fmla="*/ 75 w 150"/>
                <a:gd name="T7" fmla="*/ 42 h 104"/>
                <a:gd name="T8" fmla="*/ 0 w 150"/>
                <a:gd name="T9" fmla="*/ 0 h 104"/>
              </a:gdLst>
              <a:ahLst/>
              <a:cxnLst>
                <a:cxn ang="0">
                  <a:pos x="T0" y="T1"/>
                </a:cxn>
                <a:cxn ang="0">
                  <a:pos x="T2" y="T3"/>
                </a:cxn>
                <a:cxn ang="0">
                  <a:pos x="T4" y="T5"/>
                </a:cxn>
                <a:cxn ang="0">
                  <a:pos x="T6" y="T7"/>
                </a:cxn>
                <a:cxn ang="0">
                  <a:pos x="T8" y="T9"/>
                </a:cxn>
              </a:cxnLst>
              <a:rect l="0" t="0" r="r" b="b"/>
              <a:pathLst>
                <a:path w="150" h="104">
                  <a:moveTo>
                    <a:pt x="0" y="0"/>
                  </a:moveTo>
                  <a:lnTo>
                    <a:pt x="150" y="31"/>
                  </a:lnTo>
                  <a:lnTo>
                    <a:pt x="25" y="104"/>
                  </a:lnTo>
                  <a:lnTo>
                    <a:pt x="75"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18" name="Line 902"/>
            <p:cNvSpPr>
              <a:spLocks noChangeShapeType="1"/>
            </p:cNvSpPr>
            <p:nvPr/>
          </p:nvSpPr>
          <p:spPr bwMode="auto">
            <a:xfrm flipV="1">
              <a:off x="2877" y="2695"/>
              <a:ext cx="262" cy="41"/>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MY"/>
            </a:p>
          </p:txBody>
        </p:sp>
        <p:sp>
          <p:nvSpPr>
            <p:cNvPr id="50219" name="Freeform 903"/>
            <p:cNvSpPr>
              <a:spLocks/>
            </p:cNvSpPr>
            <p:nvPr/>
          </p:nvSpPr>
          <p:spPr bwMode="auto">
            <a:xfrm>
              <a:off x="3014" y="2664"/>
              <a:ext cx="150" cy="103"/>
            </a:xfrm>
            <a:custGeom>
              <a:avLst/>
              <a:gdLst>
                <a:gd name="T0" fmla="*/ 0 w 150"/>
                <a:gd name="T1" fmla="*/ 0 h 103"/>
                <a:gd name="T2" fmla="*/ 150 w 150"/>
                <a:gd name="T3" fmla="*/ 31 h 103"/>
                <a:gd name="T4" fmla="*/ 25 w 150"/>
                <a:gd name="T5" fmla="*/ 103 h 103"/>
                <a:gd name="T6" fmla="*/ 75 w 150"/>
                <a:gd name="T7" fmla="*/ 41 h 103"/>
                <a:gd name="T8" fmla="*/ 0 w 150"/>
                <a:gd name="T9" fmla="*/ 0 h 103"/>
              </a:gdLst>
              <a:ahLst/>
              <a:cxnLst>
                <a:cxn ang="0">
                  <a:pos x="T0" y="T1"/>
                </a:cxn>
                <a:cxn ang="0">
                  <a:pos x="T2" y="T3"/>
                </a:cxn>
                <a:cxn ang="0">
                  <a:pos x="T4" y="T5"/>
                </a:cxn>
                <a:cxn ang="0">
                  <a:pos x="T6" y="T7"/>
                </a:cxn>
                <a:cxn ang="0">
                  <a:pos x="T8" y="T9"/>
                </a:cxn>
              </a:cxnLst>
              <a:rect l="0" t="0" r="r" b="b"/>
              <a:pathLst>
                <a:path w="150" h="103">
                  <a:moveTo>
                    <a:pt x="0" y="0"/>
                  </a:moveTo>
                  <a:lnTo>
                    <a:pt x="150" y="31"/>
                  </a:lnTo>
                  <a:lnTo>
                    <a:pt x="25" y="103"/>
                  </a:lnTo>
                  <a:lnTo>
                    <a:pt x="75" y="4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MY"/>
            </a:p>
          </p:txBody>
        </p:sp>
        <p:sp>
          <p:nvSpPr>
            <p:cNvPr id="50220" name="Rectangle 904"/>
            <p:cNvSpPr>
              <a:spLocks noChangeArrowheads="1"/>
            </p:cNvSpPr>
            <p:nvPr/>
          </p:nvSpPr>
          <p:spPr bwMode="auto">
            <a:xfrm>
              <a:off x="5996" y="2291"/>
              <a:ext cx="674"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analysis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1" name="Rectangle 905"/>
            <p:cNvSpPr>
              <a:spLocks noChangeArrowheads="1"/>
            </p:cNvSpPr>
            <p:nvPr/>
          </p:nvSpPr>
          <p:spPr bwMode="auto">
            <a:xfrm>
              <a:off x="5996" y="2457"/>
              <a:ext cx="53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design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2" name="Rectangle 906"/>
            <p:cNvSpPr>
              <a:spLocks noChangeArrowheads="1"/>
            </p:cNvSpPr>
            <p:nvPr/>
          </p:nvSpPr>
          <p:spPr bwMode="auto">
            <a:xfrm>
              <a:off x="4499" y="3690"/>
              <a:ext cx="43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code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3" name="Rectangle 907"/>
            <p:cNvSpPr>
              <a:spLocks noChangeArrowheads="1"/>
            </p:cNvSpPr>
            <p:nvPr/>
          </p:nvSpPr>
          <p:spPr bwMode="auto">
            <a:xfrm>
              <a:off x="4499" y="3856"/>
              <a:ext cx="31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test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4" name="Rectangle 908"/>
            <p:cNvSpPr>
              <a:spLocks noChangeArrowheads="1"/>
            </p:cNvSpPr>
            <p:nvPr/>
          </p:nvSpPr>
          <p:spPr bwMode="auto">
            <a:xfrm>
              <a:off x="3513" y="1099"/>
              <a:ext cx="8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estimation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5" name="Rectangle 909"/>
            <p:cNvSpPr>
              <a:spLocks noChangeArrowheads="1"/>
            </p:cNvSpPr>
            <p:nvPr/>
          </p:nvSpPr>
          <p:spPr bwMode="auto">
            <a:xfrm>
              <a:off x="3513" y="1265"/>
              <a:ext cx="861"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scheduling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226" name="Rectangle 910"/>
            <p:cNvSpPr>
              <a:spLocks noChangeArrowheads="1"/>
            </p:cNvSpPr>
            <p:nvPr/>
          </p:nvSpPr>
          <p:spPr bwMode="auto">
            <a:xfrm>
              <a:off x="3513" y="1431"/>
              <a:ext cx="92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Geneva" charset="0"/>
                </a:rPr>
                <a:t>risk analysis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916" name="Rectangle 2"/>
          <p:cNvSpPr>
            <a:spLocks noGrp="1" noChangeArrowheads="1"/>
          </p:cNvSpPr>
          <p:nvPr>
            <p:ph type="title"/>
          </p:nvPr>
        </p:nvSpPr>
        <p:spPr>
          <a:xfrm>
            <a:off x="609600" y="433745"/>
            <a:ext cx="10972800" cy="725142"/>
          </a:xfrm>
        </p:spPr>
        <p:txBody>
          <a:bodyPr>
            <a:noAutofit/>
          </a:bodyPr>
          <a:lstStyle/>
          <a:p>
            <a:pPr marL="541338" indent="-541338">
              <a:defRPr/>
            </a:pPr>
            <a:r>
              <a:rPr lang="en-MY" sz="2800" dirty="0"/>
              <a:t>5. Evolutionary Software Process Model: </a:t>
            </a:r>
            <a:br>
              <a:rPr lang="en-MY" sz="2800" dirty="0"/>
            </a:br>
            <a:r>
              <a:rPr lang="en-MY" sz="2800" dirty="0"/>
              <a:t>Spiral Model Example</a:t>
            </a:r>
            <a:endParaRPr sz="2800" dirty="0"/>
          </a:p>
        </p:txBody>
      </p:sp>
      <p:sp>
        <p:nvSpPr>
          <p:cNvPr id="8" name="Line Callout 1 7"/>
          <p:cNvSpPr/>
          <p:nvPr/>
        </p:nvSpPr>
        <p:spPr>
          <a:xfrm>
            <a:off x="7467600" y="1066800"/>
            <a:ext cx="2895600" cy="1219200"/>
          </a:xfrm>
          <a:prstGeom prst="borderCallout1">
            <a:avLst>
              <a:gd name="adj1" fmla="val 18750"/>
              <a:gd name="adj2" fmla="val -8333"/>
              <a:gd name="adj3" fmla="val 312790"/>
              <a:gd name="adj4" fmla="val -115789"/>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Present models to users</a:t>
            </a:r>
          </a:p>
        </p:txBody>
      </p:sp>
    </p:spTree>
    <p:extLst>
      <p:ext uri="{BB962C8B-B14F-4D97-AF65-F5344CB8AC3E}">
        <p14:creationId xmlns:p14="http://schemas.microsoft.com/office/powerpoint/2010/main" val="312286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anim calcmode="discrete" valueType="clr">
                                      <p:cBhvr override="childStyle">
                                        <p:cTn id="7"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
                                        </p:tgtEl>
                                        <p:attrNameLst>
                                          <p:attrName>fillcolor</p:attrName>
                                        </p:attrNameLst>
                                      </p:cBhvr>
                                      <p:tavLst>
                                        <p:tav tm="0">
                                          <p:val>
                                            <p:clrVal>
                                              <a:schemeClr val="accent2"/>
                                            </p:clrVal>
                                          </p:val>
                                        </p:tav>
                                        <p:tav tm="50000">
                                          <p:val>
                                            <p:clrVal>
                                              <a:schemeClr val="hlink"/>
                                            </p:clrVal>
                                          </p:val>
                                        </p:tav>
                                      </p:tavLst>
                                    </p:anim>
                                    <p:set>
                                      <p:cBhvr>
                                        <p:cTn id="9" dur="8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73</a:t>
            </a:fld>
            <a:endParaRPr lang="en-US"/>
          </a:p>
        </p:txBody>
      </p:sp>
      <p:sp>
        <p:nvSpPr>
          <p:cNvPr id="3" name="Content Placeholder 2"/>
          <p:cNvSpPr>
            <a:spLocks noGrp="1"/>
          </p:cNvSpPr>
          <p:nvPr>
            <p:ph idx="1"/>
          </p:nvPr>
        </p:nvSpPr>
        <p:spPr/>
        <p:txBody>
          <a:bodyPr/>
          <a:lstStyle/>
          <a:p>
            <a:pPr marL="609600" indent="-609600">
              <a:lnSpc>
                <a:spcPct val="90000"/>
              </a:lnSpc>
            </a:pPr>
            <a:r>
              <a:rPr lang="en-US" altLang="en-US" b="1" dirty="0"/>
              <a:t>Advantage : Risk Management  </a:t>
            </a:r>
          </a:p>
          <a:p>
            <a:pPr marL="609600" indent="-609600">
              <a:lnSpc>
                <a:spcPct val="90000"/>
              </a:lnSpc>
              <a:buNone/>
            </a:pPr>
            <a:r>
              <a:rPr lang="en-US" altLang="en-US" dirty="0"/>
              <a:t>	During each iteration through the process steps, both the </a:t>
            </a:r>
            <a:r>
              <a:rPr lang="en-US" altLang="en-US" b="1" dirty="0"/>
              <a:t>technical</a:t>
            </a:r>
            <a:r>
              <a:rPr lang="en-US" altLang="en-US" dirty="0"/>
              <a:t> and </a:t>
            </a:r>
            <a:r>
              <a:rPr lang="en-US" altLang="en-US" b="1" dirty="0"/>
              <a:t>management</a:t>
            </a:r>
            <a:r>
              <a:rPr lang="en-US" altLang="en-US" dirty="0"/>
              <a:t> risks are assessed to see if it is still possible to complete the project which its required functionality with acceptable time and cost constraints.</a:t>
            </a:r>
            <a:endParaRPr lang="en-MY" dirty="0"/>
          </a:p>
        </p:txBody>
      </p:sp>
      <p:sp>
        <p:nvSpPr>
          <p:cNvPr id="4" name="Title 3"/>
          <p:cNvSpPr>
            <a:spLocks noGrp="1"/>
          </p:cNvSpPr>
          <p:nvPr>
            <p:ph type="title"/>
          </p:nvPr>
        </p:nvSpPr>
        <p:spPr/>
        <p:txBody>
          <a:bodyPr>
            <a:normAutofit fontScale="90000"/>
          </a:bodyPr>
          <a:lstStyle/>
          <a:p>
            <a:pPr marL="534988" indent="-534988"/>
            <a:r>
              <a:rPr lang="en-MY" dirty="0"/>
              <a:t>5. Evolutionary Software Process Model: </a:t>
            </a:r>
            <a:br>
              <a:rPr lang="en-MY" dirty="0"/>
            </a:br>
            <a:r>
              <a:rPr lang="en-MY" dirty="0"/>
              <a:t>Spiral Model </a:t>
            </a:r>
          </a:p>
        </p:txBody>
      </p:sp>
      <p:pic>
        <p:nvPicPr>
          <p:cNvPr id="5" name="Picture 8" descr="http://www.critical4.com.au/wp-content/uploads/2011/08/PPP_PRD_047_3D_people-Thumbs_Up.png"/>
          <p:cNvPicPr>
            <a:picLocks noChangeAspect="1" noChangeArrowheads="1"/>
          </p:cNvPicPr>
          <p:nvPr/>
        </p:nvPicPr>
        <p:blipFill>
          <a:blip r:embed="rId2"/>
          <a:srcRect/>
          <a:stretch>
            <a:fillRect/>
          </a:stretch>
        </p:blipFill>
        <p:spPr bwMode="auto">
          <a:xfrm>
            <a:off x="8684304" y="3532029"/>
            <a:ext cx="3189447" cy="3189447"/>
          </a:xfrm>
          <a:prstGeom prst="rect">
            <a:avLst/>
          </a:prstGeom>
          <a:noFill/>
          <a:ln w="9525">
            <a:noFill/>
            <a:miter lim="800000"/>
            <a:headEnd/>
            <a:tailEnd/>
          </a:ln>
        </p:spPr>
      </p:pic>
    </p:spTree>
    <p:extLst>
      <p:ext uri="{BB962C8B-B14F-4D97-AF65-F5344CB8AC3E}">
        <p14:creationId xmlns:p14="http://schemas.microsoft.com/office/powerpoint/2010/main" val="379457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74</a:t>
            </a:fld>
            <a:endParaRPr lang="en-US"/>
          </a:p>
        </p:txBody>
      </p:sp>
      <p:sp>
        <p:nvSpPr>
          <p:cNvPr id="3" name="Text Placeholder 2"/>
          <p:cNvSpPr>
            <a:spLocks noGrp="1"/>
          </p:cNvSpPr>
          <p:nvPr>
            <p:ph type="body" idx="1"/>
          </p:nvPr>
        </p:nvSpPr>
        <p:spPr/>
        <p:txBody>
          <a:bodyPr/>
          <a:lstStyle/>
          <a:p>
            <a:endParaRPr lang="en-MY"/>
          </a:p>
        </p:txBody>
      </p:sp>
      <p:sp>
        <p:nvSpPr>
          <p:cNvPr id="4" name="Title 3"/>
          <p:cNvSpPr>
            <a:spLocks noGrp="1"/>
          </p:cNvSpPr>
          <p:nvPr>
            <p:ph type="title"/>
          </p:nvPr>
        </p:nvSpPr>
        <p:spPr/>
        <p:txBody>
          <a:bodyPr/>
          <a:lstStyle/>
          <a:p>
            <a:r>
              <a:rPr lang="en-MY" dirty="0"/>
              <a:t>6. Component-based Development</a:t>
            </a:r>
          </a:p>
        </p:txBody>
      </p:sp>
    </p:spTree>
    <p:extLst>
      <p:ext uri="{BB962C8B-B14F-4D97-AF65-F5344CB8AC3E}">
        <p14:creationId xmlns:p14="http://schemas.microsoft.com/office/powerpoint/2010/main" val="251093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75</a:t>
            </a:fld>
            <a:endParaRPr lang="en-US"/>
          </a:p>
        </p:txBody>
      </p:sp>
      <p:sp>
        <p:nvSpPr>
          <p:cNvPr id="3" name="Content Placeholder 2"/>
          <p:cNvSpPr>
            <a:spLocks noGrp="1"/>
          </p:cNvSpPr>
          <p:nvPr>
            <p:ph idx="1"/>
          </p:nvPr>
        </p:nvSpPr>
        <p:spPr/>
        <p:txBody>
          <a:bodyPr/>
          <a:lstStyle/>
          <a:p>
            <a:r>
              <a:rPr lang="en-US" altLang="en-US" dirty="0"/>
              <a:t>OO Technologies provide the technical  framework for a component-based process model for software engineering.</a:t>
            </a:r>
          </a:p>
          <a:p>
            <a:pPr>
              <a:buNone/>
            </a:pPr>
            <a:endParaRPr lang="en-US" altLang="en-US" dirty="0"/>
          </a:p>
          <a:p>
            <a:r>
              <a:rPr lang="en-US" altLang="en-US" dirty="0"/>
              <a:t>This model assumes that parts of the system already exist.</a:t>
            </a:r>
          </a:p>
        </p:txBody>
      </p:sp>
      <p:sp>
        <p:nvSpPr>
          <p:cNvPr id="4" name="Title 3"/>
          <p:cNvSpPr>
            <a:spLocks noGrp="1"/>
          </p:cNvSpPr>
          <p:nvPr>
            <p:ph type="title"/>
          </p:nvPr>
        </p:nvSpPr>
        <p:spPr/>
        <p:txBody>
          <a:bodyPr/>
          <a:lstStyle/>
          <a:p>
            <a:r>
              <a:rPr lang="en-MY" dirty="0"/>
              <a:t>6. Component-based Development</a:t>
            </a:r>
          </a:p>
        </p:txBody>
      </p:sp>
    </p:spTree>
    <p:extLst>
      <p:ext uri="{BB962C8B-B14F-4D97-AF65-F5344CB8AC3E}">
        <p14:creationId xmlns:p14="http://schemas.microsoft.com/office/powerpoint/2010/main" val="256802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76</a:t>
            </a:fld>
            <a:endParaRPr lang="en-US"/>
          </a:p>
        </p:txBody>
      </p:sp>
      <p:sp>
        <p:nvSpPr>
          <p:cNvPr id="3" name="Title 2"/>
          <p:cNvSpPr>
            <a:spLocks noGrp="1"/>
          </p:cNvSpPr>
          <p:nvPr>
            <p:ph type="title"/>
          </p:nvPr>
        </p:nvSpPr>
        <p:spPr/>
        <p:txBody>
          <a:bodyPr/>
          <a:lstStyle/>
          <a:p>
            <a:r>
              <a:rPr lang="en-MY" dirty="0"/>
              <a:t>6. Component-based Development</a:t>
            </a:r>
          </a:p>
        </p:txBody>
      </p:sp>
      <p:grpSp>
        <p:nvGrpSpPr>
          <p:cNvPr id="4" name="Group 3"/>
          <p:cNvGrpSpPr/>
          <p:nvPr/>
        </p:nvGrpSpPr>
        <p:grpSpPr>
          <a:xfrm>
            <a:off x="5876029" y="1558622"/>
            <a:ext cx="2160000" cy="1656000"/>
            <a:chOff x="3435111" y="1947"/>
            <a:chExt cx="1587977" cy="1587977"/>
          </a:xfrm>
          <a:solidFill>
            <a:schemeClr val="accent1">
              <a:lumMod val="20000"/>
              <a:lumOff val="80000"/>
            </a:schemeClr>
          </a:solidFill>
          <a:scene3d>
            <a:camera prst="orthographicFront"/>
            <a:lightRig rig="flat" dir="t"/>
          </a:scene3d>
        </p:grpSpPr>
        <p:sp>
          <p:nvSpPr>
            <p:cNvPr id="5" name="Oval 4"/>
            <p:cNvSpPr/>
            <p:nvPr/>
          </p:nvSpPr>
          <p:spPr>
            <a:xfrm>
              <a:off x="3435111" y="1947"/>
              <a:ext cx="1587977" cy="1587977"/>
            </a:xfrm>
            <a:prstGeom prst="ellipse">
              <a:avLst/>
            </a:prstGeom>
            <a:grpFill/>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6" name="Oval 4"/>
            <p:cNvSpPr/>
            <p:nvPr/>
          </p:nvSpPr>
          <p:spPr>
            <a:xfrm>
              <a:off x="3667665" y="234501"/>
              <a:ext cx="1122869" cy="1122869"/>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en-US" kern="1200">
                  <a:solidFill>
                    <a:schemeClr val="tx1"/>
                  </a:solidFill>
                </a:rPr>
                <a:t>Identify candidate components</a:t>
              </a:r>
              <a:endParaRPr lang="en-MY" kern="1200" dirty="0">
                <a:solidFill>
                  <a:schemeClr val="tx1"/>
                </a:solidFill>
              </a:endParaRPr>
            </a:p>
          </p:txBody>
        </p:sp>
      </p:grpSp>
      <p:grpSp>
        <p:nvGrpSpPr>
          <p:cNvPr id="7" name="Group 6"/>
          <p:cNvGrpSpPr/>
          <p:nvPr/>
        </p:nvGrpSpPr>
        <p:grpSpPr>
          <a:xfrm>
            <a:off x="8180155" y="2578316"/>
            <a:ext cx="420972" cy="535942"/>
            <a:chOff x="4972621" y="1221091"/>
            <a:chExt cx="420972" cy="535942"/>
          </a:xfrm>
          <a:solidFill>
            <a:schemeClr val="accent2">
              <a:lumMod val="60000"/>
              <a:lumOff val="40000"/>
            </a:schemeClr>
          </a:solidFill>
          <a:scene3d>
            <a:camera prst="orthographicFront"/>
            <a:lightRig rig="flat" dir="t"/>
          </a:scene3d>
        </p:grpSpPr>
        <p:sp>
          <p:nvSpPr>
            <p:cNvPr id="8" name="Right Arrow 7"/>
            <p:cNvSpPr/>
            <p:nvPr/>
          </p:nvSpPr>
          <p:spPr>
            <a:xfrm rot="2160000">
              <a:off x="4972621" y="1221091"/>
              <a:ext cx="420972" cy="535942"/>
            </a:xfrm>
            <a:prstGeom prst="rightArrow">
              <a:avLst>
                <a:gd name="adj1" fmla="val 60000"/>
                <a:gd name="adj2" fmla="val 50000"/>
              </a:avLst>
            </a:prstGeom>
            <a:grpFill/>
            <a:sp3d z="-80000" prstMaterial="plastic">
              <a:bevelT w="50800" h="50800"/>
              <a:bevelB w="25400" h="25400" prst="angle"/>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9" name="Right Arrow 6"/>
            <p:cNvSpPr/>
            <p:nvPr/>
          </p:nvSpPr>
          <p:spPr>
            <a:xfrm rot="2160000">
              <a:off x="4984681" y="1291163"/>
              <a:ext cx="294680" cy="321566"/>
            </a:xfrm>
            <a:prstGeom prst="rect">
              <a:avLst/>
            </a:prstGeom>
            <a:grpFill/>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MY" kern="1200"/>
            </a:p>
          </p:txBody>
        </p:sp>
      </p:grpSp>
      <p:grpSp>
        <p:nvGrpSpPr>
          <p:cNvPr id="10" name="Group 9"/>
          <p:cNvGrpSpPr/>
          <p:nvPr/>
        </p:nvGrpSpPr>
        <p:grpSpPr>
          <a:xfrm>
            <a:off x="7660610" y="3202933"/>
            <a:ext cx="2160000" cy="1656000"/>
            <a:chOff x="5362403" y="1402207"/>
            <a:chExt cx="1587977" cy="1587977"/>
          </a:xfrm>
          <a:solidFill>
            <a:schemeClr val="accent1">
              <a:lumMod val="20000"/>
              <a:lumOff val="80000"/>
            </a:schemeClr>
          </a:solidFill>
          <a:scene3d>
            <a:camera prst="orthographicFront"/>
            <a:lightRig rig="flat" dir="t"/>
          </a:scene3d>
        </p:grpSpPr>
        <p:sp>
          <p:nvSpPr>
            <p:cNvPr id="11" name="Oval 10"/>
            <p:cNvSpPr/>
            <p:nvPr/>
          </p:nvSpPr>
          <p:spPr>
            <a:xfrm>
              <a:off x="5362403" y="1402207"/>
              <a:ext cx="1587977" cy="1587977"/>
            </a:xfrm>
            <a:prstGeom prst="ellipse">
              <a:avLst/>
            </a:prstGeom>
            <a:grpFill/>
            <a:sp3d prstMaterial="plastic">
              <a:bevelT w="120900" h="88900"/>
              <a:bevelB w="88900" h="31750" prst="angle"/>
            </a:sp3d>
          </p:spPr>
          <p:style>
            <a:lnRef idx="0">
              <a:schemeClr val="lt1">
                <a:hueOff val="0"/>
                <a:satOff val="0"/>
                <a:lumOff val="0"/>
                <a:alphaOff val="0"/>
              </a:schemeClr>
            </a:lnRef>
            <a:fillRef idx="3">
              <a:schemeClr val="accent3">
                <a:hueOff val="2906152"/>
                <a:satOff val="-9286"/>
                <a:lumOff val="-2353"/>
                <a:alphaOff val="0"/>
              </a:schemeClr>
            </a:fillRef>
            <a:effectRef idx="2">
              <a:schemeClr val="accent3">
                <a:hueOff val="2906152"/>
                <a:satOff val="-9286"/>
                <a:lumOff val="-2353"/>
                <a:alphaOff val="0"/>
              </a:schemeClr>
            </a:effectRef>
            <a:fontRef idx="minor">
              <a:schemeClr val="lt1"/>
            </a:fontRef>
          </p:style>
        </p:sp>
        <p:sp>
          <p:nvSpPr>
            <p:cNvPr id="12" name="Oval 8"/>
            <p:cNvSpPr/>
            <p:nvPr/>
          </p:nvSpPr>
          <p:spPr>
            <a:xfrm>
              <a:off x="5594957" y="1634761"/>
              <a:ext cx="1122869" cy="1122869"/>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en-US" kern="1200">
                  <a:solidFill>
                    <a:schemeClr val="tx1"/>
                  </a:solidFill>
                </a:rPr>
                <a:t>Look up components in library </a:t>
              </a:r>
              <a:endParaRPr lang="en-US" altLang="en-US" kern="1200" dirty="0">
                <a:solidFill>
                  <a:schemeClr val="tx1"/>
                </a:solidFill>
              </a:endParaRPr>
            </a:p>
          </p:txBody>
        </p:sp>
      </p:grpSp>
      <p:grpSp>
        <p:nvGrpSpPr>
          <p:cNvPr id="13" name="Group 12"/>
          <p:cNvGrpSpPr/>
          <p:nvPr/>
        </p:nvGrpSpPr>
        <p:grpSpPr>
          <a:xfrm>
            <a:off x="8231727" y="5045282"/>
            <a:ext cx="535942" cy="420972"/>
            <a:chOff x="5524023" y="3107212"/>
            <a:chExt cx="535942" cy="420972"/>
          </a:xfrm>
          <a:solidFill>
            <a:schemeClr val="accent2">
              <a:lumMod val="60000"/>
              <a:lumOff val="40000"/>
            </a:schemeClr>
          </a:solidFill>
          <a:scene3d>
            <a:camera prst="orthographicFront"/>
            <a:lightRig rig="flat" dir="t"/>
          </a:scene3d>
        </p:grpSpPr>
        <p:sp>
          <p:nvSpPr>
            <p:cNvPr id="14" name="Right Arrow 13"/>
            <p:cNvSpPr/>
            <p:nvPr/>
          </p:nvSpPr>
          <p:spPr>
            <a:xfrm rot="6480000">
              <a:off x="5581508" y="3049727"/>
              <a:ext cx="420972" cy="535942"/>
            </a:xfrm>
            <a:prstGeom prst="rightArrow">
              <a:avLst>
                <a:gd name="adj1" fmla="val 60000"/>
                <a:gd name="adj2" fmla="val 50000"/>
              </a:avLst>
            </a:prstGeom>
            <a:grpFill/>
            <a:sp3d z="-80000" prstMaterial="plastic">
              <a:bevelT w="50800" h="50800"/>
              <a:bevelB w="25400" h="25400" prst="angle"/>
            </a:sp3d>
          </p:spPr>
          <p:style>
            <a:lnRef idx="0">
              <a:schemeClr val="lt1">
                <a:hueOff val="0"/>
                <a:satOff val="0"/>
                <a:lumOff val="0"/>
                <a:alphaOff val="0"/>
              </a:schemeClr>
            </a:lnRef>
            <a:fillRef idx="3">
              <a:schemeClr val="accent3">
                <a:hueOff val="2906152"/>
                <a:satOff val="-9286"/>
                <a:lumOff val="-2353"/>
                <a:alphaOff val="0"/>
              </a:schemeClr>
            </a:fillRef>
            <a:effectRef idx="2">
              <a:schemeClr val="accent3">
                <a:hueOff val="2906152"/>
                <a:satOff val="-9286"/>
                <a:lumOff val="-2353"/>
                <a:alphaOff val="0"/>
              </a:schemeClr>
            </a:effectRef>
            <a:fontRef idx="minor">
              <a:schemeClr val="lt1"/>
            </a:fontRef>
          </p:style>
        </p:sp>
        <p:sp>
          <p:nvSpPr>
            <p:cNvPr id="15" name="Right Arrow 10"/>
            <p:cNvSpPr/>
            <p:nvPr/>
          </p:nvSpPr>
          <p:spPr>
            <a:xfrm rot="17280000">
              <a:off x="5664167" y="3096860"/>
              <a:ext cx="294680" cy="321566"/>
            </a:xfrm>
            <a:prstGeom prst="rect">
              <a:avLst/>
            </a:prstGeom>
            <a:grpFill/>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MY" kern="1200"/>
            </a:p>
          </p:txBody>
        </p:sp>
      </p:grpSp>
      <p:grpSp>
        <p:nvGrpSpPr>
          <p:cNvPr id="16" name="Group 15"/>
          <p:cNvGrpSpPr/>
          <p:nvPr/>
        </p:nvGrpSpPr>
        <p:grpSpPr>
          <a:xfrm>
            <a:off x="6106001" y="5045282"/>
            <a:ext cx="2160000" cy="1656000"/>
            <a:chOff x="4626243" y="3667875"/>
            <a:chExt cx="1587977" cy="1587977"/>
          </a:xfrm>
          <a:solidFill>
            <a:schemeClr val="accent1">
              <a:lumMod val="20000"/>
              <a:lumOff val="80000"/>
            </a:schemeClr>
          </a:solidFill>
          <a:scene3d>
            <a:camera prst="orthographicFront"/>
            <a:lightRig rig="flat" dir="t"/>
          </a:scene3d>
        </p:grpSpPr>
        <p:sp>
          <p:nvSpPr>
            <p:cNvPr id="17" name="Oval 16"/>
            <p:cNvSpPr/>
            <p:nvPr/>
          </p:nvSpPr>
          <p:spPr>
            <a:xfrm>
              <a:off x="4626243" y="3667875"/>
              <a:ext cx="1587977" cy="1587977"/>
            </a:xfrm>
            <a:prstGeom prst="ellipse">
              <a:avLst/>
            </a:prstGeom>
            <a:grpFill/>
            <a:sp3d prstMaterial="plastic">
              <a:bevelT w="120900" h="88900"/>
              <a:bevelB w="88900" h="31750" prst="angle"/>
            </a:sp3d>
          </p:spPr>
          <p:style>
            <a:lnRef idx="0">
              <a:schemeClr val="lt1">
                <a:hueOff val="0"/>
                <a:satOff val="0"/>
                <a:lumOff val="0"/>
                <a:alphaOff val="0"/>
              </a:schemeClr>
            </a:lnRef>
            <a:fillRef idx="3">
              <a:schemeClr val="accent3">
                <a:hueOff val="5812304"/>
                <a:satOff val="-18573"/>
                <a:lumOff val="-4706"/>
                <a:alphaOff val="0"/>
              </a:schemeClr>
            </a:fillRef>
            <a:effectRef idx="2">
              <a:schemeClr val="accent3">
                <a:hueOff val="5812304"/>
                <a:satOff val="-18573"/>
                <a:lumOff val="-4706"/>
                <a:alphaOff val="0"/>
              </a:schemeClr>
            </a:effectRef>
            <a:fontRef idx="minor">
              <a:schemeClr val="lt1"/>
            </a:fontRef>
          </p:style>
        </p:sp>
        <p:sp>
          <p:nvSpPr>
            <p:cNvPr id="18" name="Oval 12"/>
            <p:cNvSpPr/>
            <p:nvPr/>
          </p:nvSpPr>
          <p:spPr>
            <a:xfrm>
              <a:off x="4858797" y="3900429"/>
              <a:ext cx="1122869" cy="1122869"/>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en-US" kern="1200">
                  <a:solidFill>
                    <a:schemeClr val="tx1"/>
                  </a:solidFill>
                </a:rPr>
                <a:t>Extract components if available </a:t>
              </a:r>
              <a:endParaRPr lang="en-US" altLang="en-US" kern="1200" dirty="0">
                <a:solidFill>
                  <a:schemeClr val="tx1"/>
                </a:solidFill>
              </a:endParaRPr>
            </a:p>
          </p:txBody>
        </p:sp>
      </p:grpSp>
      <p:grpSp>
        <p:nvGrpSpPr>
          <p:cNvPr id="19" name="Group 18"/>
          <p:cNvGrpSpPr/>
          <p:nvPr/>
        </p:nvGrpSpPr>
        <p:grpSpPr>
          <a:xfrm>
            <a:off x="3001251" y="5035659"/>
            <a:ext cx="2160000" cy="1656000"/>
            <a:chOff x="2243979" y="3667875"/>
            <a:chExt cx="1587977" cy="1587977"/>
          </a:xfrm>
          <a:solidFill>
            <a:schemeClr val="accent1">
              <a:lumMod val="20000"/>
              <a:lumOff val="80000"/>
            </a:schemeClr>
          </a:solidFill>
          <a:scene3d>
            <a:camera prst="orthographicFront"/>
            <a:lightRig rig="flat" dir="t"/>
          </a:scene3d>
        </p:grpSpPr>
        <p:sp>
          <p:nvSpPr>
            <p:cNvPr id="20" name="Oval 19"/>
            <p:cNvSpPr/>
            <p:nvPr/>
          </p:nvSpPr>
          <p:spPr>
            <a:xfrm>
              <a:off x="2243979" y="3667875"/>
              <a:ext cx="1587977" cy="1587977"/>
            </a:xfrm>
            <a:prstGeom prst="ellipse">
              <a:avLst/>
            </a:prstGeom>
            <a:grpFill/>
            <a:sp3d prstMaterial="plastic">
              <a:bevelT w="120900" h="88900"/>
              <a:bevelB w="88900" h="31750" prst="angle"/>
            </a:sp3d>
          </p:spPr>
          <p:style>
            <a:lnRef idx="0">
              <a:schemeClr val="lt1">
                <a:hueOff val="0"/>
                <a:satOff val="0"/>
                <a:lumOff val="0"/>
                <a:alphaOff val="0"/>
              </a:schemeClr>
            </a:lnRef>
            <a:fillRef idx="3">
              <a:schemeClr val="accent3">
                <a:hueOff val="8718455"/>
                <a:satOff val="-27859"/>
                <a:lumOff val="-7059"/>
                <a:alphaOff val="0"/>
              </a:schemeClr>
            </a:fillRef>
            <a:effectRef idx="2">
              <a:schemeClr val="accent3">
                <a:hueOff val="8718455"/>
                <a:satOff val="-27859"/>
                <a:lumOff val="-7059"/>
                <a:alphaOff val="0"/>
              </a:schemeClr>
            </a:effectRef>
            <a:fontRef idx="minor">
              <a:schemeClr val="lt1"/>
            </a:fontRef>
          </p:style>
        </p:sp>
        <p:sp>
          <p:nvSpPr>
            <p:cNvPr id="21" name="Oval 16"/>
            <p:cNvSpPr/>
            <p:nvPr/>
          </p:nvSpPr>
          <p:spPr>
            <a:xfrm>
              <a:off x="2476533" y="3900429"/>
              <a:ext cx="1122869" cy="1122869"/>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en-US" kern="1200">
                  <a:solidFill>
                    <a:schemeClr val="tx1"/>
                  </a:solidFill>
                </a:rPr>
                <a:t>Build components if unavailable</a:t>
              </a:r>
              <a:endParaRPr lang="en-US" altLang="en-US" kern="1200" dirty="0">
                <a:solidFill>
                  <a:schemeClr val="tx1"/>
                </a:solidFill>
              </a:endParaRPr>
            </a:p>
          </p:txBody>
        </p:sp>
      </p:grpSp>
      <p:grpSp>
        <p:nvGrpSpPr>
          <p:cNvPr id="22" name="Group 21"/>
          <p:cNvGrpSpPr/>
          <p:nvPr/>
        </p:nvGrpSpPr>
        <p:grpSpPr>
          <a:xfrm>
            <a:off x="2372957" y="5014010"/>
            <a:ext cx="535942" cy="420972"/>
            <a:chOff x="2405598" y="3129874"/>
            <a:chExt cx="535942" cy="420972"/>
          </a:xfrm>
          <a:solidFill>
            <a:schemeClr val="accent2">
              <a:lumMod val="60000"/>
              <a:lumOff val="40000"/>
            </a:schemeClr>
          </a:solidFill>
          <a:scene3d>
            <a:camera prst="orthographicFront"/>
            <a:lightRig rig="flat" dir="t"/>
          </a:scene3d>
        </p:grpSpPr>
        <p:sp>
          <p:nvSpPr>
            <p:cNvPr id="23" name="Right Arrow 22"/>
            <p:cNvSpPr/>
            <p:nvPr/>
          </p:nvSpPr>
          <p:spPr>
            <a:xfrm rot="15120000">
              <a:off x="2463083" y="3072389"/>
              <a:ext cx="420972" cy="535942"/>
            </a:xfrm>
            <a:prstGeom prst="rightArrow">
              <a:avLst>
                <a:gd name="adj1" fmla="val 60000"/>
                <a:gd name="adj2" fmla="val 50000"/>
              </a:avLst>
            </a:prstGeom>
            <a:grpFill/>
            <a:sp3d z="-80000" prstMaterial="plastic">
              <a:bevelT w="50800" h="50800"/>
              <a:bevelB w="25400" h="25400" prst="angle"/>
            </a:sp3d>
          </p:spPr>
          <p:style>
            <a:lnRef idx="0">
              <a:schemeClr val="lt1">
                <a:hueOff val="0"/>
                <a:satOff val="0"/>
                <a:lumOff val="0"/>
                <a:alphaOff val="0"/>
              </a:schemeClr>
            </a:lnRef>
            <a:fillRef idx="3">
              <a:schemeClr val="accent3">
                <a:hueOff val="8718455"/>
                <a:satOff val="-27859"/>
                <a:lumOff val="-7059"/>
                <a:alphaOff val="0"/>
              </a:schemeClr>
            </a:fillRef>
            <a:effectRef idx="2">
              <a:schemeClr val="accent3">
                <a:hueOff val="8718455"/>
                <a:satOff val="-27859"/>
                <a:lumOff val="-7059"/>
                <a:alphaOff val="0"/>
              </a:schemeClr>
            </a:effectRef>
            <a:fontRef idx="minor">
              <a:schemeClr val="lt1"/>
            </a:fontRef>
          </p:style>
        </p:sp>
        <p:sp>
          <p:nvSpPr>
            <p:cNvPr id="24" name="Right Arrow 18"/>
            <p:cNvSpPr/>
            <p:nvPr/>
          </p:nvSpPr>
          <p:spPr>
            <a:xfrm rot="25920000">
              <a:off x="2545742" y="3239632"/>
              <a:ext cx="294680" cy="321566"/>
            </a:xfrm>
            <a:prstGeom prst="rect">
              <a:avLst/>
            </a:prstGeom>
            <a:grpFill/>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MY" kern="1200"/>
            </a:p>
          </p:txBody>
        </p:sp>
      </p:grpSp>
      <p:grpSp>
        <p:nvGrpSpPr>
          <p:cNvPr id="25" name="Group 24"/>
          <p:cNvGrpSpPr/>
          <p:nvPr/>
        </p:nvGrpSpPr>
        <p:grpSpPr>
          <a:xfrm>
            <a:off x="1460388" y="3202933"/>
            <a:ext cx="2160000" cy="1656000"/>
            <a:chOff x="1507818" y="1402207"/>
            <a:chExt cx="1587977" cy="1587977"/>
          </a:xfrm>
          <a:solidFill>
            <a:schemeClr val="accent1">
              <a:lumMod val="20000"/>
              <a:lumOff val="80000"/>
            </a:schemeClr>
          </a:solidFill>
          <a:scene3d>
            <a:camera prst="orthographicFront"/>
            <a:lightRig rig="flat" dir="t"/>
          </a:scene3d>
        </p:grpSpPr>
        <p:sp>
          <p:nvSpPr>
            <p:cNvPr id="26" name="Oval 25"/>
            <p:cNvSpPr/>
            <p:nvPr/>
          </p:nvSpPr>
          <p:spPr>
            <a:xfrm>
              <a:off x="1507818" y="1402207"/>
              <a:ext cx="1587977" cy="1587977"/>
            </a:xfrm>
            <a:prstGeom prst="ellipse">
              <a:avLst/>
            </a:prstGeom>
            <a:grpFill/>
            <a:sp3d prstMaterial="plastic">
              <a:bevelT w="120900" h="88900"/>
              <a:bevelB w="88900" h="31750" prst="angle"/>
            </a:sp3d>
          </p:spPr>
          <p:style>
            <a:lnRef idx="0">
              <a:schemeClr val="lt1">
                <a:hueOff val="0"/>
                <a:satOff val="0"/>
                <a:lumOff val="0"/>
                <a:alphaOff val="0"/>
              </a:schemeClr>
            </a:lnRef>
            <a:fillRef idx="3">
              <a:schemeClr val="accent3">
                <a:hueOff val="11624607"/>
                <a:satOff val="-37145"/>
                <a:lumOff val="-9412"/>
                <a:alphaOff val="0"/>
              </a:schemeClr>
            </a:fillRef>
            <a:effectRef idx="2">
              <a:schemeClr val="accent3">
                <a:hueOff val="11624607"/>
                <a:satOff val="-37145"/>
                <a:lumOff val="-9412"/>
                <a:alphaOff val="0"/>
              </a:schemeClr>
            </a:effectRef>
            <a:fontRef idx="minor">
              <a:schemeClr val="lt1"/>
            </a:fontRef>
          </p:style>
        </p:sp>
        <p:sp>
          <p:nvSpPr>
            <p:cNvPr id="27" name="Oval 20"/>
            <p:cNvSpPr/>
            <p:nvPr/>
          </p:nvSpPr>
          <p:spPr>
            <a:xfrm>
              <a:off x="1740372" y="1634761"/>
              <a:ext cx="1122869" cy="1122869"/>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en-US" kern="1200" dirty="0">
                  <a:solidFill>
                    <a:schemeClr val="tx1"/>
                  </a:solidFill>
                </a:rPr>
                <a:t>Put new components in library</a:t>
              </a:r>
              <a:endParaRPr lang="en-MY" kern="1200" dirty="0">
                <a:solidFill>
                  <a:schemeClr val="tx1"/>
                </a:solidFill>
              </a:endParaRPr>
            </a:p>
          </p:txBody>
        </p:sp>
      </p:grpSp>
      <p:grpSp>
        <p:nvGrpSpPr>
          <p:cNvPr id="28" name="Group 27"/>
          <p:cNvGrpSpPr/>
          <p:nvPr/>
        </p:nvGrpSpPr>
        <p:grpSpPr>
          <a:xfrm>
            <a:off x="2317750" y="2505773"/>
            <a:ext cx="420972" cy="535942"/>
            <a:chOff x="3045328" y="1235097"/>
            <a:chExt cx="420972" cy="535942"/>
          </a:xfrm>
          <a:solidFill>
            <a:schemeClr val="accent2">
              <a:lumMod val="60000"/>
              <a:lumOff val="40000"/>
            </a:schemeClr>
          </a:solidFill>
          <a:scene3d>
            <a:camera prst="orthographicFront"/>
            <a:lightRig rig="flat" dir="t"/>
          </a:scene3d>
        </p:grpSpPr>
        <p:sp>
          <p:nvSpPr>
            <p:cNvPr id="29" name="Right Arrow 28"/>
            <p:cNvSpPr/>
            <p:nvPr/>
          </p:nvSpPr>
          <p:spPr>
            <a:xfrm rot="19440000">
              <a:off x="3045328" y="1235097"/>
              <a:ext cx="420972" cy="535942"/>
            </a:xfrm>
            <a:prstGeom prst="rightArrow">
              <a:avLst>
                <a:gd name="adj1" fmla="val 60000"/>
                <a:gd name="adj2" fmla="val 50000"/>
              </a:avLst>
            </a:prstGeom>
            <a:grpFill/>
            <a:sp3d z="-80000" prstMaterial="plastic">
              <a:bevelT w="50800" h="50800"/>
              <a:bevelB w="25400" h="25400" prst="angle"/>
            </a:sp3d>
          </p:spPr>
          <p:style>
            <a:lnRef idx="0">
              <a:schemeClr val="lt1">
                <a:hueOff val="0"/>
                <a:satOff val="0"/>
                <a:lumOff val="0"/>
                <a:alphaOff val="0"/>
              </a:schemeClr>
            </a:lnRef>
            <a:fillRef idx="3">
              <a:schemeClr val="accent3">
                <a:hueOff val="11624607"/>
                <a:satOff val="-37145"/>
                <a:lumOff val="-9412"/>
                <a:alphaOff val="0"/>
              </a:schemeClr>
            </a:fillRef>
            <a:effectRef idx="2">
              <a:schemeClr val="accent3">
                <a:hueOff val="11624607"/>
                <a:satOff val="-37145"/>
                <a:lumOff val="-9412"/>
                <a:alphaOff val="0"/>
              </a:schemeClr>
            </a:effectRef>
            <a:fontRef idx="minor">
              <a:schemeClr val="lt1"/>
            </a:fontRef>
          </p:style>
        </p:sp>
        <p:sp>
          <p:nvSpPr>
            <p:cNvPr id="30" name="Right Arrow 22"/>
            <p:cNvSpPr/>
            <p:nvPr/>
          </p:nvSpPr>
          <p:spPr>
            <a:xfrm rot="19440000">
              <a:off x="3057388" y="1379401"/>
              <a:ext cx="294680" cy="321566"/>
            </a:xfrm>
            <a:prstGeom prst="rect">
              <a:avLst/>
            </a:prstGeom>
            <a:grpFill/>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MY" kern="1200"/>
            </a:p>
          </p:txBody>
        </p:sp>
      </p:grpSp>
      <p:grpSp>
        <p:nvGrpSpPr>
          <p:cNvPr id="31" name="Group 30"/>
          <p:cNvGrpSpPr/>
          <p:nvPr/>
        </p:nvGrpSpPr>
        <p:grpSpPr>
          <a:xfrm rot="4078858">
            <a:off x="5365656" y="5662795"/>
            <a:ext cx="535942" cy="420972"/>
            <a:chOff x="5524023" y="3107212"/>
            <a:chExt cx="535942" cy="420972"/>
          </a:xfrm>
          <a:solidFill>
            <a:schemeClr val="accent2">
              <a:lumMod val="60000"/>
              <a:lumOff val="40000"/>
            </a:schemeClr>
          </a:solidFill>
          <a:scene3d>
            <a:camera prst="orthographicFront"/>
            <a:lightRig rig="flat" dir="t"/>
          </a:scene3d>
        </p:grpSpPr>
        <p:sp>
          <p:nvSpPr>
            <p:cNvPr id="32" name="Right Arrow 31"/>
            <p:cNvSpPr/>
            <p:nvPr/>
          </p:nvSpPr>
          <p:spPr>
            <a:xfrm rot="6480000">
              <a:off x="5581508" y="3049727"/>
              <a:ext cx="420972" cy="535942"/>
            </a:xfrm>
            <a:prstGeom prst="rightArrow">
              <a:avLst>
                <a:gd name="adj1" fmla="val 60000"/>
                <a:gd name="adj2" fmla="val 50000"/>
              </a:avLst>
            </a:prstGeom>
            <a:grpFill/>
            <a:sp3d z="-80000" prstMaterial="plastic">
              <a:bevelT w="50800" h="50800"/>
              <a:bevelB w="25400" h="25400" prst="angle"/>
            </a:sp3d>
          </p:spPr>
          <p:style>
            <a:lnRef idx="0">
              <a:schemeClr val="lt1">
                <a:hueOff val="0"/>
                <a:satOff val="0"/>
                <a:lumOff val="0"/>
                <a:alphaOff val="0"/>
              </a:schemeClr>
            </a:lnRef>
            <a:fillRef idx="3">
              <a:schemeClr val="accent3">
                <a:hueOff val="2906152"/>
                <a:satOff val="-9286"/>
                <a:lumOff val="-2353"/>
                <a:alphaOff val="0"/>
              </a:schemeClr>
            </a:fillRef>
            <a:effectRef idx="2">
              <a:schemeClr val="accent3">
                <a:hueOff val="2906152"/>
                <a:satOff val="-9286"/>
                <a:lumOff val="-2353"/>
                <a:alphaOff val="0"/>
              </a:schemeClr>
            </a:effectRef>
            <a:fontRef idx="minor">
              <a:schemeClr val="lt1"/>
            </a:fontRef>
          </p:style>
        </p:sp>
        <p:sp>
          <p:nvSpPr>
            <p:cNvPr id="33" name="Right Arrow 10"/>
            <p:cNvSpPr/>
            <p:nvPr/>
          </p:nvSpPr>
          <p:spPr>
            <a:xfrm rot="17280000">
              <a:off x="5664167" y="3096860"/>
              <a:ext cx="294680" cy="321566"/>
            </a:xfrm>
            <a:prstGeom prst="rect">
              <a:avLst/>
            </a:prstGeom>
            <a:grpFill/>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MY" kern="1200"/>
            </a:p>
          </p:txBody>
        </p:sp>
      </p:grpSp>
      <p:grpSp>
        <p:nvGrpSpPr>
          <p:cNvPr id="34" name="Group 33"/>
          <p:cNvGrpSpPr/>
          <p:nvPr/>
        </p:nvGrpSpPr>
        <p:grpSpPr>
          <a:xfrm>
            <a:off x="2924167" y="1590292"/>
            <a:ext cx="2160000" cy="1656000"/>
            <a:chOff x="3435111" y="1947"/>
            <a:chExt cx="1587977" cy="1587977"/>
          </a:xfrm>
          <a:solidFill>
            <a:schemeClr val="accent1">
              <a:lumMod val="20000"/>
              <a:lumOff val="80000"/>
            </a:schemeClr>
          </a:solidFill>
          <a:scene3d>
            <a:camera prst="orthographicFront"/>
            <a:lightRig rig="flat" dir="t"/>
          </a:scene3d>
        </p:grpSpPr>
        <p:sp>
          <p:nvSpPr>
            <p:cNvPr id="35" name="Oval 34"/>
            <p:cNvSpPr/>
            <p:nvPr/>
          </p:nvSpPr>
          <p:spPr>
            <a:xfrm>
              <a:off x="3435111" y="1947"/>
              <a:ext cx="1587977" cy="1587977"/>
            </a:xfrm>
            <a:prstGeom prst="ellipse">
              <a:avLst/>
            </a:prstGeom>
            <a:grpFill/>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36" name="Oval 4"/>
            <p:cNvSpPr/>
            <p:nvPr/>
          </p:nvSpPr>
          <p:spPr>
            <a:xfrm>
              <a:off x="3667665" y="234501"/>
              <a:ext cx="1122869" cy="1122869"/>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en-US" kern="1200" dirty="0">
                  <a:solidFill>
                    <a:schemeClr val="tx1"/>
                  </a:solidFill>
                </a:rPr>
                <a:t>Construct nth iteration of system</a:t>
              </a:r>
              <a:endParaRPr lang="en-MY" kern="1200" dirty="0">
                <a:solidFill>
                  <a:schemeClr val="tx1"/>
                </a:solidFill>
              </a:endParaRPr>
            </a:p>
          </p:txBody>
        </p:sp>
      </p:grpSp>
      <p:grpSp>
        <p:nvGrpSpPr>
          <p:cNvPr id="37" name="Group 36"/>
          <p:cNvGrpSpPr/>
          <p:nvPr/>
        </p:nvGrpSpPr>
        <p:grpSpPr>
          <a:xfrm rot="17521142" flipH="1">
            <a:off x="5188879" y="1888019"/>
            <a:ext cx="535942" cy="420972"/>
            <a:chOff x="5524023" y="3107212"/>
            <a:chExt cx="535942" cy="420972"/>
          </a:xfrm>
          <a:solidFill>
            <a:schemeClr val="accent2">
              <a:lumMod val="60000"/>
              <a:lumOff val="40000"/>
            </a:schemeClr>
          </a:solidFill>
          <a:scene3d>
            <a:camera prst="orthographicFront"/>
            <a:lightRig rig="flat" dir="t"/>
          </a:scene3d>
        </p:grpSpPr>
        <p:sp>
          <p:nvSpPr>
            <p:cNvPr id="38" name="Right Arrow 37"/>
            <p:cNvSpPr/>
            <p:nvPr/>
          </p:nvSpPr>
          <p:spPr>
            <a:xfrm rot="6480000">
              <a:off x="5581508" y="3049727"/>
              <a:ext cx="420972" cy="535942"/>
            </a:xfrm>
            <a:prstGeom prst="rightArrow">
              <a:avLst>
                <a:gd name="adj1" fmla="val 60000"/>
                <a:gd name="adj2" fmla="val 50000"/>
              </a:avLst>
            </a:prstGeom>
            <a:grpFill/>
            <a:sp3d z="-80000" prstMaterial="plastic">
              <a:bevelT w="50800" h="50800"/>
              <a:bevelB w="25400" h="25400" prst="angle"/>
            </a:sp3d>
          </p:spPr>
          <p:style>
            <a:lnRef idx="0">
              <a:schemeClr val="lt1">
                <a:hueOff val="0"/>
                <a:satOff val="0"/>
                <a:lumOff val="0"/>
                <a:alphaOff val="0"/>
              </a:schemeClr>
            </a:lnRef>
            <a:fillRef idx="3">
              <a:schemeClr val="accent3">
                <a:hueOff val="2906152"/>
                <a:satOff val="-9286"/>
                <a:lumOff val="-2353"/>
                <a:alphaOff val="0"/>
              </a:schemeClr>
            </a:fillRef>
            <a:effectRef idx="2">
              <a:schemeClr val="accent3">
                <a:hueOff val="2906152"/>
                <a:satOff val="-9286"/>
                <a:lumOff val="-2353"/>
                <a:alphaOff val="0"/>
              </a:schemeClr>
            </a:effectRef>
            <a:fontRef idx="minor">
              <a:schemeClr val="lt1"/>
            </a:fontRef>
          </p:style>
        </p:sp>
        <p:sp>
          <p:nvSpPr>
            <p:cNvPr id="39" name="Right Arrow 10"/>
            <p:cNvSpPr/>
            <p:nvPr/>
          </p:nvSpPr>
          <p:spPr>
            <a:xfrm rot="17280000">
              <a:off x="5664167" y="3096860"/>
              <a:ext cx="294680" cy="321566"/>
            </a:xfrm>
            <a:prstGeom prst="rect">
              <a:avLst/>
            </a:prstGeom>
            <a:grpFill/>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MY" kern="1200"/>
            </a:p>
          </p:txBody>
        </p:sp>
      </p:grpSp>
    </p:spTree>
    <p:extLst>
      <p:ext uri="{BB962C8B-B14F-4D97-AF65-F5344CB8AC3E}">
        <p14:creationId xmlns:p14="http://schemas.microsoft.com/office/powerpoint/2010/main" val="19259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77</a:t>
            </a:fld>
            <a:endParaRPr lang="en-US"/>
          </a:p>
        </p:txBody>
      </p:sp>
      <p:sp>
        <p:nvSpPr>
          <p:cNvPr id="3" name="Title 2"/>
          <p:cNvSpPr>
            <a:spLocks noGrp="1"/>
          </p:cNvSpPr>
          <p:nvPr>
            <p:ph type="title"/>
          </p:nvPr>
        </p:nvSpPr>
        <p:spPr/>
        <p:txBody>
          <a:bodyPr/>
          <a:lstStyle/>
          <a:p>
            <a:r>
              <a:rPr lang="en-MY" dirty="0"/>
              <a:t>6. Component-based Development</a:t>
            </a:r>
          </a:p>
        </p:txBody>
      </p:sp>
      <p:pic>
        <p:nvPicPr>
          <p:cNvPr id="4" name="Picture 8" descr="http://www.critical4.com.au/wp-content/uploads/2011/08/PPP_PRD_047_3D_people-Thumbs_Up.png"/>
          <p:cNvPicPr>
            <a:picLocks noChangeAspect="1" noChangeArrowheads="1"/>
          </p:cNvPicPr>
          <p:nvPr/>
        </p:nvPicPr>
        <p:blipFill>
          <a:blip r:embed="rId2"/>
          <a:srcRect/>
          <a:stretch>
            <a:fillRect/>
          </a:stretch>
        </p:blipFill>
        <p:spPr bwMode="auto">
          <a:xfrm>
            <a:off x="6347791" y="2098676"/>
            <a:ext cx="4038600" cy="4038600"/>
          </a:xfrm>
          <a:prstGeom prst="rect">
            <a:avLst/>
          </a:prstGeom>
          <a:noFill/>
          <a:ln w="9525">
            <a:noFill/>
            <a:miter lim="800000"/>
            <a:headEnd/>
            <a:tailEnd/>
          </a:ln>
        </p:spPr>
      </p:pic>
      <p:sp>
        <p:nvSpPr>
          <p:cNvPr id="5" name="TextBox 5"/>
          <p:cNvSpPr txBox="1">
            <a:spLocks noChangeArrowheads="1"/>
          </p:cNvSpPr>
          <p:nvPr/>
        </p:nvSpPr>
        <p:spPr bwMode="auto">
          <a:xfrm>
            <a:off x="6957391" y="5832476"/>
            <a:ext cx="2895600" cy="523875"/>
          </a:xfrm>
          <a:prstGeom prst="rect">
            <a:avLst/>
          </a:prstGeom>
          <a:noFill/>
          <a:ln w="9525">
            <a:noFill/>
            <a:miter lim="800000"/>
            <a:headEnd/>
            <a:tailEnd/>
          </a:ln>
        </p:spPr>
        <p:txBody>
          <a:bodyPr>
            <a:spAutoFit/>
          </a:bodyPr>
          <a:lstStyle/>
          <a:p>
            <a:pPr algn="ctr"/>
            <a:r>
              <a:rPr lang="en-US" sz="2800">
                <a:solidFill>
                  <a:srgbClr val="00B050"/>
                </a:solidFill>
              </a:rPr>
              <a:t>Advantages</a:t>
            </a:r>
            <a:endParaRPr lang="en-MY" sz="2800">
              <a:solidFill>
                <a:srgbClr val="00B050"/>
              </a:solidFill>
            </a:endParaRPr>
          </a:p>
        </p:txBody>
      </p:sp>
      <p:sp>
        <p:nvSpPr>
          <p:cNvPr id="6" name="Rectangle 5"/>
          <p:cNvSpPr/>
          <p:nvPr/>
        </p:nvSpPr>
        <p:spPr>
          <a:xfrm>
            <a:off x="900484" y="1935822"/>
            <a:ext cx="6120517" cy="2850011"/>
          </a:xfrm>
          <a:prstGeom prst="rect">
            <a:avLst/>
          </a:prstGeom>
        </p:spPr>
        <p:txBody>
          <a:bodyPr wrap="square">
            <a:spAutoFit/>
          </a:bodyPr>
          <a:lstStyle/>
          <a:p>
            <a:pPr marL="990600" lvl="1" indent="-533400">
              <a:spcBef>
                <a:spcPct val="20000"/>
              </a:spcBef>
              <a:buFontTx/>
              <a:buAutoNum type="arabicPeriod"/>
            </a:pPr>
            <a:r>
              <a:rPr lang="en-US" altLang="en-US" sz="2800" dirty="0"/>
              <a:t>It focuses on integrating these parts rather than developing them from scratch </a:t>
            </a:r>
          </a:p>
          <a:p>
            <a:pPr marL="990600" lvl="1" indent="-533400">
              <a:spcBef>
                <a:spcPct val="20000"/>
              </a:spcBef>
              <a:buFontTx/>
              <a:buAutoNum type="arabicPeriod"/>
            </a:pPr>
            <a:endParaRPr lang="en-US" altLang="en-US" sz="2800" dirty="0"/>
          </a:p>
          <a:p>
            <a:pPr marL="990600" lvl="1" indent="-533400">
              <a:spcBef>
                <a:spcPct val="20000"/>
              </a:spcBef>
              <a:buFontTx/>
              <a:buAutoNum type="arabicPeriod"/>
            </a:pPr>
            <a:r>
              <a:rPr lang="en-US" altLang="en-US" sz="2800" dirty="0"/>
              <a:t>Hence, this model leads to software reuse</a:t>
            </a:r>
          </a:p>
        </p:txBody>
      </p:sp>
      <p:sp>
        <p:nvSpPr>
          <p:cNvPr id="7" name="Rectangle 6"/>
          <p:cNvSpPr/>
          <p:nvPr/>
        </p:nvSpPr>
        <p:spPr>
          <a:xfrm>
            <a:off x="1315941" y="5877482"/>
            <a:ext cx="5562600" cy="369332"/>
          </a:xfrm>
          <a:prstGeom prst="rect">
            <a:avLst/>
          </a:prstGeom>
        </p:spPr>
        <p:txBody>
          <a:bodyPr wrap="square">
            <a:spAutoFit/>
          </a:bodyPr>
          <a:lstStyle/>
          <a:p>
            <a:r>
              <a:rPr lang="en-US" altLang="en-US" i="1" dirty="0"/>
              <a:t>Note : Discuss more detail in later chapter - CBSE.</a:t>
            </a:r>
            <a:endParaRPr lang="en-MY" dirty="0"/>
          </a:p>
        </p:txBody>
      </p:sp>
    </p:spTree>
    <p:extLst>
      <p:ext uri="{BB962C8B-B14F-4D97-AF65-F5344CB8AC3E}">
        <p14:creationId xmlns:p14="http://schemas.microsoft.com/office/powerpoint/2010/main" val="198091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1000"/>
                                        <p:tgtEl>
                                          <p:spTgt spid="6">
                                            <p:txEl>
                                              <p:pRg st="2" end="2"/>
                                            </p:txEl>
                                          </p:spTgt>
                                        </p:tgtEl>
                                      </p:cBhvr>
                                    </p:animEffect>
                                    <p:anim calcmode="lin" valueType="num">
                                      <p:cBhvr>
                                        <p:cTn id="16"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6">
                                            <p:txEl>
                                              <p:pRg st="2" end="2"/>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6">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78</a:t>
            </a:fld>
            <a:endParaRPr lang="en-US"/>
          </a:p>
        </p:txBody>
      </p:sp>
      <p:sp>
        <p:nvSpPr>
          <p:cNvPr id="3" name="Text Placeholder 2"/>
          <p:cNvSpPr>
            <a:spLocks noGrp="1"/>
          </p:cNvSpPr>
          <p:nvPr>
            <p:ph type="body" idx="1"/>
          </p:nvPr>
        </p:nvSpPr>
        <p:spPr/>
        <p:txBody>
          <a:bodyPr/>
          <a:lstStyle/>
          <a:p>
            <a:endParaRPr lang="en-MY"/>
          </a:p>
        </p:txBody>
      </p:sp>
      <p:sp>
        <p:nvSpPr>
          <p:cNvPr id="4" name="Title 3"/>
          <p:cNvSpPr>
            <a:spLocks noGrp="1"/>
          </p:cNvSpPr>
          <p:nvPr>
            <p:ph type="title"/>
          </p:nvPr>
        </p:nvSpPr>
        <p:spPr/>
        <p:txBody>
          <a:bodyPr/>
          <a:lstStyle/>
          <a:p>
            <a:r>
              <a:rPr lang="en-MY" dirty="0"/>
              <a:t>7. Agile Software Development</a:t>
            </a:r>
          </a:p>
        </p:txBody>
      </p:sp>
    </p:spTree>
    <p:extLst>
      <p:ext uri="{BB962C8B-B14F-4D97-AF65-F5344CB8AC3E}">
        <p14:creationId xmlns:p14="http://schemas.microsoft.com/office/powerpoint/2010/main" val="320271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79</a:t>
            </a:fld>
            <a:endParaRPr lang="en-US"/>
          </a:p>
        </p:txBody>
      </p:sp>
      <p:sp>
        <p:nvSpPr>
          <p:cNvPr id="3" name="Title 2"/>
          <p:cNvSpPr>
            <a:spLocks noGrp="1"/>
          </p:cNvSpPr>
          <p:nvPr>
            <p:ph type="title"/>
          </p:nvPr>
        </p:nvSpPr>
        <p:spPr/>
        <p:txBody>
          <a:bodyPr/>
          <a:lstStyle/>
          <a:p>
            <a:r>
              <a:rPr lang="en-MY" dirty="0"/>
              <a:t>7. Agile Software Development</a:t>
            </a:r>
          </a:p>
        </p:txBody>
      </p:sp>
      <p:grpSp>
        <p:nvGrpSpPr>
          <p:cNvPr id="4" name="Group 3"/>
          <p:cNvGrpSpPr/>
          <p:nvPr/>
        </p:nvGrpSpPr>
        <p:grpSpPr>
          <a:xfrm>
            <a:off x="3900777" y="2528515"/>
            <a:ext cx="3810000" cy="2286000"/>
            <a:chOff x="2438400" y="2286000"/>
            <a:chExt cx="4381500" cy="2952751"/>
          </a:xfrm>
        </p:grpSpPr>
        <p:pic>
          <p:nvPicPr>
            <p:cNvPr id="5" name="Picture 4" descr="http://yownights.yowconference.com.au/wp-content/uploads/sites/6/loop.png"/>
            <p:cNvPicPr>
              <a:picLocks noChangeAspect="1" noChangeArrowheads="1"/>
            </p:cNvPicPr>
            <p:nvPr/>
          </p:nvPicPr>
          <p:blipFill>
            <a:blip r:embed="rId2"/>
            <a:srcRect/>
            <a:stretch>
              <a:fillRect/>
            </a:stretch>
          </p:blipFill>
          <p:spPr bwMode="auto">
            <a:xfrm>
              <a:off x="2438400" y="2286000"/>
              <a:ext cx="4381500" cy="2952751"/>
            </a:xfrm>
            <a:prstGeom prst="rect">
              <a:avLst/>
            </a:prstGeom>
            <a:noFill/>
          </p:spPr>
        </p:pic>
        <p:sp>
          <p:nvSpPr>
            <p:cNvPr id="6" name="TextBox 5"/>
            <p:cNvSpPr txBox="1"/>
            <p:nvPr/>
          </p:nvSpPr>
          <p:spPr>
            <a:xfrm>
              <a:off x="3962400" y="3505199"/>
              <a:ext cx="1447801" cy="576440"/>
            </a:xfrm>
            <a:prstGeom prst="rect">
              <a:avLst/>
            </a:prstGeom>
            <a:noFill/>
          </p:spPr>
          <p:txBody>
            <a:bodyPr wrap="square" rtlCol="0">
              <a:spAutoFit/>
              <a:scene3d>
                <a:camera prst="orthographicFront"/>
                <a:lightRig rig="threePt" dir="t"/>
              </a:scene3d>
              <a:sp3d extrusionH="57150">
                <a:bevelT w="38100" h="38100"/>
              </a:sp3d>
            </a:bodyPr>
            <a:lstStyle/>
            <a:p>
              <a:pPr algn="ctr"/>
              <a:r>
                <a:rPr lang="en-US" sz="2300" dirty="0">
                  <a:ln w="0"/>
                  <a:solidFill>
                    <a:sysClr val="windowText" lastClr="000000"/>
                  </a:solidFill>
                  <a:effectLst/>
                  <a:latin typeface="Aharoni" panose="02010803020104030203" pitchFamily="2" charset="-79"/>
                  <a:cs typeface="Aharoni" panose="02010803020104030203" pitchFamily="2" charset="-79"/>
                </a:rPr>
                <a:t>Agile</a:t>
              </a:r>
              <a:endParaRPr lang="en-MY" sz="2300" dirty="0">
                <a:ln w="0"/>
                <a:solidFill>
                  <a:sysClr val="windowText" lastClr="000000"/>
                </a:solidFill>
                <a:effectLst/>
                <a:latin typeface="Aharoni" panose="02010803020104030203" pitchFamily="2" charset="-79"/>
                <a:cs typeface="Aharoni" panose="02010803020104030203" pitchFamily="2" charset="-79"/>
              </a:endParaRPr>
            </a:p>
          </p:txBody>
        </p:sp>
      </p:grpSp>
      <p:sp>
        <p:nvSpPr>
          <p:cNvPr id="7" name="Rectangle 6"/>
          <p:cNvSpPr/>
          <p:nvPr/>
        </p:nvSpPr>
        <p:spPr>
          <a:xfrm>
            <a:off x="406179" y="1957015"/>
            <a:ext cx="3494598" cy="1143000"/>
          </a:xfrm>
          <a:prstGeom prst="rect">
            <a:avLst/>
          </a:prstGeom>
          <a:solidFill>
            <a:schemeClr val="bg1"/>
          </a:solidFill>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anchor="ctr"/>
          <a:lstStyle/>
          <a:p>
            <a:pPr algn="ctr"/>
            <a:r>
              <a:rPr lang="en-US" sz="2800" dirty="0"/>
              <a:t>Increment available in 2-3 weeks</a:t>
            </a:r>
            <a:endParaRPr lang="en-MY" sz="2800" dirty="0"/>
          </a:p>
        </p:txBody>
      </p:sp>
      <p:sp>
        <p:nvSpPr>
          <p:cNvPr id="8" name="Rectangle 7"/>
          <p:cNvSpPr/>
          <p:nvPr/>
        </p:nvSpPr>
        <p:spPr>
          <a:xfrm>
            <a:off x="7710777" y="1957015"/>
            <a:ext cx="3494598" cy="1143000"/>
          </a:xfrm>
          <a:prstGeom prst="rect">
            <a:avLst/>
          </a:prstGeom>
          <a:solidFill>
            <a:schemeClr val="bg1"/>
          </a:solidFill>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anchor="ctr"/>
          <a:lstStyle/>
          <a:p>
            <a:pPr algn="ctr"/>
            <a:r>
              <a:rPr lang="en-US" sz="2800" dirty="0"/>
              <a:t>Incremental &amp; Iterative</a:t>
            </a:r>
            <a:endParaRPr lang="en-MY" sz="2800" dirty="0"/>
          </a:p>
        </p:txBody>
      </p:sp>
      <p:sp>
        <p:nvSpPr>
          <p:cNvPr id="10" name="Rectangle 9"/>
          <p:cNvSpPr/>
          <p:nvPr/>
        </p:nvSpPr>
        <p:spPr>
          <a:xfrm>
            <a:off x="688450" y="3620115"/>
            <a:ext cx="3494598" cy="1143000"/>
          </a:xfrm>
          <a:prstGeom prst="rect">
            <a:avLst/>
          </a:prstGeom>
          <a:solidFill>
            <a:schemeClr val="bg1"/>
          </a:solidFill>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anchor="ctr"/>
          <a:lstStyle/>
          <a:p>
            <a:pPr algn="ctr"/>
            <a:r>
              <a:rPr lang="en-US" sz="2800" dirty="0"/>
              <a:t>Requirement changing</a:t>
            </a:r>
            <a:endParaRPr lang="en-MY" sz="2800" dirty="0"/>
          </a:p>
        </p:txBody>
      </p:sp>
      <p:sp>
        <p:nvSpPr>
          <p:cNvPr id="12" name="Rectangle 11"/>
          <p:cNvSpPr/>
          <p:nvPr/>
        </p:nvSpPr>
        <p:spPr>
          <a:xfrm>
            <a:off x="7288695" y="3620115"/>
            <a:ext cx="3494598" cy="1143000"/>
          </a:xfrm>
          <a:prstGeom prst="rect">
            <a:avLst/>
          </a:prstGeom>
          <a:solidFill>
            <a:schemeClr val="bg1"/>
          </a:solidFill>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anchor="ctr"/>
          <a:lstStyle/>
          <a:p>
            <a:pPr algn="ctr"/>
            <a:r>
              <a:rPr lang="en-US" sz="2800" dirty="0"/>
              <a:t>Minimal documentation</a:t>
            </a:r>
            <a:endParaRPr lang="en-MY" sz="2800" dirty="0"/>
          </a:p>
        </p:txBody>
      </p:sp>
      <p:sp>
        <p:nvSpPr>
          <p:cNvPr id="13" name="Rectangle 12"/>
          <p:cNvSpPr/>
          <p:nvPr/>
        </p:nvSpPr>
        <p:spPr>
          <a:xfrm>
            <a:off x="1320579" y="5039633"/>
            <a:ext cx="3494598" cy="1143000"/>
          </a:xfrm>
          <a:prstGeom prst="rect">
            <a:avLst/>
          </a:prstGeom>
          <a:solidFill>
            <a:schemeClr val="bg1"/>
          </a:solidFill>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anchor="ctr"/>
          <a:lstStyle/>
          <a:p>
            <a:pPr algn="ctr"/>
            <a:r>
              <a:rPr lang="en-US" sz="2800" dirty="0"/>
              <a:t>Cross functional team</a:t>
            </a:r>
            <a:endParaRPr lang="en-MY" sz="2800" dirty="0"/>
          </a:p>
        </p:txBody>
      </p:sp>
      <p:sp>
        <p:nvSpPr>
          <p:cNvPr id="14" name="Rectangle 13"/>
          <p:cNvSpPr/>
          <p:nvPr/>
        </p:nvSpPr>
        <p:spPr>
          <a:xfrm>
            <a:off x="6484951" y="5039633"/>
            <a:ext cx="3494598" cy="1143000"/>
          </a:xfrm>
          <a:prstGeom prst="rect">
            <a:avLst/>
          </a:prstGeom>
          <a:solidFill>
            <a:schemeClr val="bg1"/>
          </a:solidFill>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anchor="ctr"/>
          <a:lstStyle/>
          <a:p>
            <a:pPr algn="ctr"/>
            <a:r>
              <a:rPr lang="en-US" sz="2800" dirty="0"/>
              <a:t>Iterations with short timeframe</a:t>
            </a:r>
            <a:endParaRPr lang="en-MY" sz="2800" dirty="0"/>
          </a:p>
        </p:txBody>
      </p:sp>
    </p:spTree>
    <p:extLst>
      <p:ext uri="{BB962C8B-B14F-4D97-AF65-F5344CB8AC3E}">
        <p14:creationId xmlns:p14="http://schemas.microsoft.com/office/powerpoint/2010/main" val="1975813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900" decel="100000" fill="hold"/>
                                        <p:tgtEl>
                                          <p:spTgt spid="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900" decel="100000" fill="hold"/>
                                        <p:tgtEl>
                                          <p:spTgt spid="10"/>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900" decel="100000" fill="hold"/>
                                        <p:tgtEl>
                                          <p:spTgt spid="12"/>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900" decel="100000" fill="hold"/>
                                        <p:tgtEl>
                                          <p:spTgt spid="13"/>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900" decel="100000" fill="hold"/>
                                        <p:tgtEl>
                                          <p:spTgt spid="14"/>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MY"/>
          </a:p>
        </p:txBody>
      </p:sp>
      <p:sp>
        <p:nvSpPr>
          <p:cNvPr id="3" name="Title 2"/>
          <p:cNvSpPr>
            <a:spLocks noGrp="1"/>
          </p:cNvSpPr>
          <p:nvPr>
            <p:ph type="title"/>
          </p:nvPr>
        </p:nvSpPr>
        <p:spPr/>
        <p:txBody>
          <a:bodyPr/>
          <a:lstStyle/>
          <a:p>
            <a:pPr marL="630238" indent="-630238"/>
            <a:r>
              <a:rPr lang="en-MY" dirty="0"/>
              <a:t>1. Linear Sequential Model/Waterfall Model</a:t>
            </a:r>
          </a:p>
        </p:txBody>
      </p:sp>
      <p:sp>
        <p:nvSpPr>
          <p:cNvPr id="4" name="Slide Number Placeholder 3"/>
          <p:cNvSpPr>
            <a:spLocks noGrp="1"/>
          </p:cNvSpPr>
          <p:nvPr>
            <p:ph type="sldNum" sz="quarter" idx="12"/>
          </p:nvPr>
        </p:nvSpPr>
        <p:spPr/>
        <p:txBody>
          <a:bodyPr/>
          <a:lstStyle/>
          <a:p>
            <a:fld id="{401CF334-2D5C-4859-84A6-CA7E6E43FAEB}" type="slidenum">
              <a:rPr lang="en-US" smtClean="0"/>
              <a:t>8</a:t>
            </a:fld>
            <a:endParaRPr lang="en-US"/>
          </a:p>
        </p:txBody>
      </p:sp>
    </p:spTree>
    <p:extLst>
      <p:ext uri="{BB962C8B-B14F-4D97-AF65-F5344CB8AC3E}">
        <p14:creationId xmlns:p14="http://schemas.microsoft.com/office/powerpoint/2010/main" val="331501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80</a:t>
            </a:fld>
            <a:endParaRPr lang="en-US"/>
          </a:p>
        </p:txBody>
      </p:sp>
      <p:sp>
        <p:nvSpPr>
          <p:cNvPr id="3" name="Title 2"/>
          <p:cNvSpPr>
            <a:spLocks noGrp="1"/>
          </p:cNvSpPr>
          <p:nvPr>
            <p:ph type="title"/>
          </p:nvPr>
        </p:nvSpPr>
        <p:spPr/>
        <p:txBody>
          <a:bodyPr/>
          <a:lstStyle/>
          <a:p>
            <a:r>
              <a:rPr lang="en-MY" dirty="0"/>
              <a:t>7. Agile Software Development</a:t>
            </a:r>
          </a:p>
        </p:txBody>
      </p:sp>
      <p:grpSp>
        <p:nvGrpSpPr>
          <p:cNvPr id="4" name="Group 3"/>
          <p:cNvGrpSpPr/>
          <p:nvPr/>
        </p:nvGrpSpPr>
        <p:grpSpPr>
          <a:xfrm>
            <a:off x="3900777" y="2528515"/>
            <a:ext cx="3810000" cy="2286000"/>
            <a:chOff x="2438400" y="2286000"/>
            <a:chExt cx="4381500" cy="2952751"/>
          </a:xfrm>
        </p:grpSpPr>
        <p:pic>
          <p:nvPicPr>
            <p:cNvPr id="5" name="Picture 4" descr="http://yownights.yowconference.com.au/wp-content/uploads/sites/6/loop.png"/>
            <p:cNvPicPr>
              <a:picLocks noChangeAspect="1" noChangeArrowheads="1"/>
            </p:cNvPicPr>
            <p:nvPr/>
          </p:nvPicPr>
          <p:blipFill>
            <a:blip r:embed="rId2"/>
            <a:srcRect/>
            <a:stretch>
              <a:fillRect/>
            </a:stretch>
          </p:blipFill>
          <p:spPr bwMode="auto">
            <a:xfrm>
              <a:off x="2438400" y="2286000"/>
              <a:ext cx="4381500" cy="2952751"/>
            </a:xfrm>
            <a:prstGeom prst="rect">
              <a:avLst/>
            </a:prstGeom>
            <a:noFill/>
          </p:spPr>
        </p:pic>
        <p:sp>
          <p:nvSpPr>
            <p:cNvPr id="6" name="TextBox 5"/>
            <p:cNvSpPr txBox="1"/>
            <p:nvPr/>
          </p:nvSpPr>
          <p:spPr>
            <a:xfrm>
              <a:off x="3962400" y="3505199"/>
              <a:ext cx="1447801" cy="576440"/>
            </a:xfrm>
            <a:prstGeom prst="rect">
              <a:avLst/>
            </a:prstGeom>
            <a:noFill/>
          </p:spPr>
          <p:txBody>
            <a:bodyPr wrap="square" rtlCol="0">
              <a:spAutoFit/>
              <a:scene3d>
                <a:camera prst="orthographicFront"/>
                <a:lightRig rig="threePt" dir="t"/>
              </a:scene3d>
              <a:sp3d extrusionH="57150">
                <a:bevelT w="38100" h="38100"/>
              </a:sp3d>
            </a:bodyPr>
            <a:lstStyle/>
            <a:p>
              <a:pPr algn="ctr"/>
              <a:r>
                <a:rPr lang="en-US" sz="2300" dirty="0">
                  <a:ln w="0"/>
                  <a:solidFill>
                    <a:sysClr val="windowText" lastClr="000000"/>
                  </a:solidFill>
                  <a:effectLst/>
                  <a:latin typeface="Aharoni" panose="02010803020104030203" pitchFamily="2" charset="-79"/>
                  <a:cs typeface="Aharoni" panose="02010803020104030203" pitchFamily="2" charset="-79"/>
                </a:rPr>
                <a:t>Agile</a:t>
              </a:r>
              <a:endParaRPr lang="en-MY" sz="2300" dirty="0">
                <a:ln w="0"/>
                <a:solidFill>
                  <a:sysClr val="windowText" lastClr="000000"/>
                </a:solidFill>
                <a:effectLst/>
                <a:latin typeface="Aharoni" panose="02010803020104030203" pitchFamily="2" charset="-79"/>
                <a:cs typeface="Aharoni" panose="02010803020104030203" pitchFamily="2" charset="-79"/>
              </a:endParaRPr>
            </a:p>
          </p:txBody>
        </p:sp>
      </p:grpSp>
      <p:sp>
        <p:nvSpPr>
          <p:cNvPr id="8" name="Rectangle 7"/>
          <p:cNvSpPr/>
          <p:nvPr/>
        </p:nvSpPr>
        <p:spPr>
          <a:xfrm>
            <a:off x="7551750" y="2528515"/>
            <a:ext cx="3871623" cy="2225371"/>
          </a:xfrm>
          <a:prstGeom prst="rect">
            <a:avLst/>
          </a:prstGeom>
          <a:solidFill>
            <a:schemeClr val="bg1"/>
          </a:solidFill>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anchor="ctr"/>
          <a:lstStyle/>
          <a:p>
            <a:r>
              <a:rPr lang="en-US" sz="2800" dirty="0"/>
              <a:t>Each iteration:</a:t>
            </a:r>
          </a:p>
          <a:p>
            <a:pPr marL="361950">
              <a:buFont typeface="Wingdings" pitchFamily="2" charset="2"/>
              <a:buChar char="Ø"/>
            </a:pPr>
            <a:r>
              <a:rPr lang="en-US" sz="2800" dirty="0"/>
              <a:t>Working product</a:t>
            </a:r>
          </a:p>
          <a:p>
            <a:pPr marL="361950">
              <a:buFont typeface="Wingdings" pitchFamily="2" charset="2"/>
              <a:buChar char="Ø"/>
            </a:pPr>
            <a:r>
              <a:rPr lang="en-US" sz="2800" dirty="0"/>
              <a:t>Review</a:t>
            </a:r>
          </a:p>
        </p:txBody>
      </p:sp>
    </p:spTree>
    <p:extLst>
      <p:ext uri="{BB962C8B-B14F-4D97-AF65-F5344CB8AC3E}">
        <p14:creationId xmlns:p14="http://schemas.microsoft.com/office/powerpoint/2010/main" val="95407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81</a:t>
            </a:fld>
            <a:endParaRPr lang="en-US"/>
          </a:p>
        </p:txBody>
      </p:sp>
      <p:sp>
        <p:nvSpPr>
          <p:cNvPr id="3" name="Title 2"/>
          <p:cNvSpPr>
            <a:spLocks noGrp="1"/>
          </p:cNvSpPr>
          <p:nvPr>
            <p:ph type="title"/>
          </p:nvPr>
        </p:nvSpPr>
        <p:spPr/>
        <p:txBody>
          <a:bodyPr/>
          <a:lstStyle/>
          <a:p>
            <a:r>
              <a:rPr lang="en-MY" dirty="0"/>
              <a:t>7. Agile Software Development</a:t>
            </a:r>
          </a:p>
        </p:txBody>
      </p:sp>
      <p:pic>
        <p:nvPicPr>
          <p:cNvPr id="4" name="Picture 2" descr="http://www.kennedyconcretenj.com/images/526b16557b9b5.jpg"/>
          <p:cNvPicPr>
            <a:picLocks noChangeAspect="1" noChangeArrowheads="1"/>
          </p:cNvPicPr>
          <p:nvPr/>
        </p:nvPicPr>
        <p:blipFill>
          <a:blip r:embed="rId2" cstate="screen"/>
          <a:srcRect/>
          <a:stretch>
            <a:fillRect/>
          </a:stretch>
        </p:blipFill>
        <p:spPr bwMode="auto">
          <a:xfrm>
            <a:off x="1510748" y="1491219"/>
            <a:ext cx="2590800" cy="1723345"/>
          </a:xfrm>
          <a:prstGeom prst="rect">
            <a:avLst/>
          </a:prstGeom>
          <a:noFill/>
        </p:spPr>
      </p:pic>
      <p:sp>
        <p:nvSpPr>
          <p:cNvPr id="5" name="TextBox 4"/>
          <p:cNvSpPr txBox="1"/>
          <p:nvPr/>
        </p:nvSpPr>
        <p:spPr>
          <a:xfrm>
            <a:off x="1663148" y="3193813"/>
            <a:ext cx="2133600" cy="646331"/>
          </a:xfrm>
          <a:prstGeom prst="rect">
            <a:avLst/>
          </a:prstGeom>
          <a:noFill/>
        </p:spPr>
        <p:txBody>
          <a:bodyPr wrap="square" rtlCol="0">
            <a:spAutoFit/>
          </a:bodyPr>
          <a:lstStyle/>
          <a:p>
            <a:pPr algn="ctr"/>
            <a:r>
              <a:rPr lang="en-US" dirty="0"/>
              <a:t>“To-do” list or Product Backlog</a:t>
            </a:r>
            <a:endParaRPr lang="en-MY" dirty="0"/>
          </a:p>
        </p:txBody>
      </p:sp>
      <p:pic>
        <p:nvPicPr>
          <p:cNvPr id="6" name="Picture 4" descr="http://www.clker.com/cliparts/7/d/f/4/1195445264708949222jean_victor_balin_arrow_orange_left.svg.hi.png"/>
          <p:cNvPicPr>
            <a:picLocks noChangeAspect="1" noChangeArrowheads="1"/>
          </p:cNvPicPr>
          <p:nvPr/>
        </p:nvPicPr>
        <p:blipFill>
          <a:blip r:embed="rId3" cstate="screen"/>
          <a:srcRect/>
          <a:stretch>
            <a:fillRect/>
          </a:stretch>
        </p:blipFill>
        <p:spPr bwMode="auto">
          <a:xfrm flipH="1">
            <a:off x="3949148" y="2645473"/>
            <a:ext cx="762000" cy="545514"/>
          </a:xfrm>
          <a:prstGeom prst="rect">
            <a:avLst/>
          </a:prstGeom>
          <a:noFill/>
        </p:spPr>
      </p:pic>
      <p:grpSp>
        <p:nvGrpSpPr>
          <p:cNvPr id="7" name="Group 6"/>
          <p:cNvGrpSpPr/>
          <p:nvPr/>
        </p:nvGrpSpPr>
        <p:grpSpPr>
          <a:xfrm>
            <a:off x="4482548" y="1872219"/>
            <a:ext cx="2133600" cy="1817132"/>
            <a:chOff x="4267200" y="1676400"/>
            <a:chExt cx="2133600" cy="1817132"/>
          </a:xfrm>
        </p:grpSpPr>
        <p:pic>
          <p:nvPicPr>
            <p:cNvPr id="8" name="Picture 6" descr="http://ec.l.thumbs.canstockphoto.com/canstock8086462.jpg"/>
            <p:cNvPicPr>
              <a:picLocks noChangeAspect="1" noChangeArrowheads="1"/>
            </p:cNvPicPr>
            <p:nvPr/>
          </p:nvPicPr>
          <p:blipFill>
            <a:blip r:embed="rId4"/>
            <a:srcRect/>
            <a:stretch>
              <a:fillRect/>
            </a:stretch>
          </p:blipFill>
          <p:spPr bwMode="auto">
            <a:xfrm>
              <a:off x="4648200" y="1676400"/>
              <a:ext cx="1314450" cy="1428750"/>
            </a:xfrm>
            <a:prstGeom prst="rect">
              <a:avLst/>
            </a:prstGeom>
            <a:noFill/>
          </p:spPr>
        </p:pic>
        <p:sp>
          <p:nvSpPr>
            <p:cNvPr id="9" name="TextBox 8"/>
            <p:cNvSpPr txBox="1"/>
            <p:nvPr/>
          </p:nvSpPr>
          <p:spPr>
            <a:xfrm>
              <a:off x="4267200" y="3124200"/>
              <a:ext cx="2133600" cy="369332"/>
            </a:xfrm>
            <a:prstGeom prst="rect">
              <a:avLst/>
            </a:prstGeom>
            <a:noFill/>
          </p:spPr>
          <p:txBody>
            <a:bodyPr wrap="square" rtlCol="0">
              <a:spAutoFit/>
            </a:bodyPr>
            <a:lstStyle/>
            <a:p>
              <a:pPr algn="ctr"/>
              <a:r>
                <a:rPr lang="en-US" dirty="0"/>
                <a:t>Sprint Backlog</a:t>
              </a:r>
              <a:endParaRPr lang="en-MY" dirty="0"/>
            </a:p>
          </p:txBody>
        </p:sp>
      </p:grpSp>
      <p:grpSp>
        <p:nvGrpSpPr>
          <p:cNvPr id="10" name="Group 9"/>
          <p:cNvGrpSpPr/>
          <p:nvPr/>
        </p:nvGrpSpPr>
        <p:grpSpPr>
          <a:xfrm>
            <a:off x="6844748" y="2100819"/>
            <a:ext cx="2133600" cy="1143000"/>
            <a:chOff x="6096000" y="1905000"/>
            <a:chExt cx="2133600" cy="1143000"/>
          </a:xfrm>
        </p:grpSpPr>
        <p:sp>
          <p:nvSpPr>
            <p:cNvPr id="11" name="Curved Down Arrow 10"/>
            <p:cNvSpPr/>
            <p:nvPr/>
          </p:nvSpPr>
          <p:spPr>
            <a:xfrm>
              <a:off x="6705600" y="1905000"/>
              <a:ext cx="914400" cy="457200"/>
            </a:xfrm>
            <a:prstGeom prst="curved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MY">
                <a:solidFill>
                  <a:schemeClr val="tx1"/>
                </a:solidFill>
              </a:endParaRPr>
            </a:p>
          </p:txBody>
        </p:sp>
        <p:sp>
          <p:nvSpPr>
            <p:cNvPr id="12" name="Curved Down Arrow 11"/>
            <p:cNvSpPr/>
            <p:nvPr/>
          </p:nvSpPr>
          <p:spPr>
            <a:xfrm flipV="1">
              <a:off x="6705600" y="2590800"/>
              <a:ext cx="914400" cy="457200"/>
            </a:xfrm>
            <a:prstGeom prst="curved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MY">
                <a:solidFill>
                  <a:schemeClr val="tx1"/>
                </a:solidFill>
              </a:endParaRPr>
            </a:p>
          </p:txBody>
        </p:sp>
        <p:sp>
          <p:nvSpPr>
            <p:cNvPr id="13" name="TextBox 12"/>
            <p:cNvSpPr txBox="1"/>
            <p:nvPr/>
          </p:nvSpPr>
          <p:spPr>
            <a:xfrm>
              <a:off x="6096000" y="2286000"/>
              <a:ext cx="2133600" cy="369332"/>
            </a:xfrm>
            <a:prstGeom prst="rect">
              <a:avLst/>
            </a:prstGeom>
            <a:noFill/>
          </p:spPr>
          <p:txBody>
            <a:bodyPr wrap="square" rtlCol="0">
              <a:spAutoFit/>
            </a:bodyPr>
            <a:lstStyle/>
            <a:p>
              <a:pPr algn="ctr"/>
              <a:r>
                <a:rPr lang="en-US" dirty="0"/>
                <a:t>Sprint (Iteration)</a:t>
              </a:r>
              <a:endParaRPr lang="en-MY" dirty="0"/>
            </a:p>
          </p:txBody>
        </p:sp>
      </p:grpSp>
      <p:grpSp>
        <p:nvGrpSpPr>
          <p:cNvPr id="14" name="Group 13"/>
          <p:cNvGrpSpPr/>
          <p:nvPr/>
        </p:nvGrpSpPr>
        <p:grpSpPr>
          <a:xfrm>
            <a:off x="8902148" y="1883887"/>
            <a:ext cx="1295400" cy="1664732"/>
            <a:chOff x="7696200" y="1524000"/>
            <a:chExt cx="1295400" cy="1664732"/>
          </a:xfrm>
        </p:grpSpPr>
        <p:sp>
          <p:nvSpPr>
            <p:cNvPr id="15" name="TextBox 14"/>
            <p:cNvSpPr txBox="1"/>
            <p:nvPr/>
          </p:nvSpPr>
          <p:spPr>
            <a:xfrm>
              <a:off x="7696200" y="1524000"/>
              <a:ext cx="12954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lang="en-US" dirty="0"/>
                <a:t>Analysis</a:t>
              </a:r>
              <a:endParaRPr lang="en-MY" dirty="0"/>
            </a:p>
          </p:txBody>
        </p:sp>
        <p:sp>
          <p:nvSpPr>
            <p:cNvPr id="16" name="TextBox 15"/>
            <p:cNvSpPr txBox="1"/>
            <p:nvPr/>
          </p:nvSpPr>
          <p:spPr>
            <a:xfrm>
              <a:off x="7696200" y="1955800"/>
              <a:ext cx="12954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lang="en-US" dirty="0"/>
                <a:t>Develop</a:t>
              </a:r>
              <a:endParaRPr lang="en-MY" dirty="0"/>
            </a:p>
          </p:txBody>
        </p:sp>
        <p:sp>
          <p:nvSpPr>
            <p:cNvPr id="17" name="TextBox 16"/>
            <p:cNvSpPr txBox="1"/>
            <p:nvPr/>
          </p:nvSpPr>
          <p:spPr>
            <a:xfrm>
              <a:off x="7696200" y="2387600"/>
              <a:ext cx="12954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lang="en-US" dirty="0"/>
                <a:t>Test</a:t>
              </a:r>
              <a:endParaRPr lang="en-MY" dirty="0"/>
            </a:p>
          </p:txBody>
        </p:sp>
        <p:sp>
          <p:nvSpPr>
            <p:cNvPr id="18" name="TextBox 17"/>
            <p:cNvSpPr txBox="1"/>
            <p:nvPr/>
          </p:nvSpPr>
          <p:spPr>
            <a:xfrm>
              <a:off x="7696200" y="2819400"/>
              <a:ext cx="12954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r>
                <a:rPr lang="en-US" dirty="0"/>
                <a:t>Iteration</a:t>
              </a:r>
              <a:endParaRPr lang="en-MY" dirty="0"/>
            </a:p>
          </p:txBody>
        </p:sp>
      </p:grpSp>
      <p:pic>
        <p:nvPicPr>
          <p:cNvPr id="19" name="Picture 4" descr="http://www.clker.com/cliparts/7/d/f/4/1195445264708949222jean_victor_balin_arrow_orange_left.svg.hi.png"/>
          <p:cNvPicPr>
            <a:picLocks noChangeAspect="1" noChangeArrowheads="1"/>
          </p:cNvPicPr>
          <p:nvPr/>
        </p:nvPicPr>
        <p:blipFill>
          <a:blip r:embed="rId3" cstate="screen"/>
          <a:srcRect/>
          <a:stretch>
            <a:fillRect/>
          </a:stretch>
        </p:blipFill>
        <p:spPr bwMode="auto">
          <a:xfrm flipH="1">
            <a:off x="6311348" y="2634219"/>
            <a:ext cx="762000" cy="545514"/>
          </a:xfrm>
          <a:prstGeom prst="rect">
            <a:avLst/>
          </a:prstGeom>
          <a:noFill/>
        </p:spPr>
      </p:pic>
      <p:pic>
        <p:nvPicPr>
          <p:cNvPr id="20" name="Picture 4" descr="http://www.clker.com/cliparts/7/d/f/4/1195445264708949222jean_victor_balin_arrow_orange_left.svg.hi.png"/>
          <p:cNvPicPr>
            <a:picLocks noChangeAspect="1" noChangeArrowheads="1"/>
          </p:cNvPicPr>
          <p:nvPr/>
        </p:nvPicPr>
        <p:blipFill>
          <a:blip r:embed="rId3" cstate="screen"/>
          <a:srcRect/>
          <a:stretch>
            <a:fillRect/>
          </a:stretch>
        </p:blipFill>
        <p:spPr bwMode="auto">
          <a:xfrm rot="2550668" flipH="1">
            <a:off x="8529112" y="3807945"/>
            <a:ext cx="762000" cy="545514"/>
          </a:xfrm>
          <a:prstGeom prst="rect">
            <a:avLst/>
          </a:prstGeom>
          <a:noFill/>
        </p:spPr>
      </p:pic>
      <p:pic>
        <p:nvPicPr>
          <p:cNvPr id="21" name="Picture 4" descr="http://www.clker.com/cliparts/7/d/f/4/1195445264708949222jean_victor_balin_arrow_orange_left.svg.hi.png"/>
          <p:cNvPicPr>
            <a:picLocks noChangeAspect="1" noChangeArrowheads="1"/>
          </p:cNvPicPr>
          <p:nvPr/>
        </p:nvPicPr>
        <p:blipFill>
          <a:blip r:embed="rId3" cstate="screen"/>
          <a:srcRect/>
          <a:stretch>
            <a:fillRect/>
          </a:stretch>
        </p:blipFill>
        <p:spPr bwMode="auto">
          <a:xfrm rot="19049332">
            <a:off x="7309912" y="3807945"/>
            <a:ext cx="762000" cy="545514"/>
          </a:xfrm>
          <a:prstGeom prst="rect">
            <a:avLst/>
          </a:prstGeom>
          <a:noFill/>
        </p:spPr>
      </p:pic>
      <p:grpSp>
        <p:nvGrpSpPr>
          <p:cNvPr id="22" name="Group 21"/>
          <p:cNvGrpSpPr/>
          <p:nvPr/>
        </p:nvGrpSpPr>
        <p:grpSpPr>
          <a:xfrm>
            <a:off x="8216348" y="4539219"/>
            <a:ext cx="2133600" cy="1817132"/>
            <a:chOff x="7010400" y="4343400"/>
            <a:chExt cx="2133600" cy="1817132"/>
          </a:xfrm>
        </p:grpSpPr>
        <p:pic>
          <p:nvPicPr>
            <p:cNvPr id="23" name="Picture 10" descr="http://www.clipartlord.com/wp-content/uploads/2013/11/rubiks-cube2.png"/>
            <p:cNvPicPr>
              <a:picLocks noChangeAspect="1" noChangeArrowheads="1"/>
            </p:cNvPicPr>
            <p:nvPr/>
          </p:nvPicPr>
          <p:blipFill>
            <a:blip r:embed="rId5" cstate="screen"/>
            <a:srcRect/>
            <a:stretch>
              <a:fillRect/>
            </a:stretch>
          </p:blipFill>
          <p:spPr bwMode="auto">
            <a:xfrm>
              <a:off x="7086600" y="4343400"/>
              <a:ext cx="1717864" cy="1477963"/>
            </a:xfrm>
            <a:prstGeom prst="rect">
              <a:avLst/>
            </a:prstGeom>
            <a:noFill/>
          </p:spPr>
        </p:pic>
        <p:sp>
          <p:nvSpPr>
            <p:cNvPr id="24" name="TextBox 23"/>
            <p:cNvSpPr txBox="1"/>
            <p:nvPr/>
          </p:nvSpPr>
          <p:spPr>
            <a:xfrm>
              <a:off x="7010400" y="5791200"/>
              <a:ext cx="2133600" cy="369332"/>
            </a:xfrm>
            <a:prstGeom prst="rect">
              <a:avLst/>
            </a:prstGeom>
            <a:noFill/>
          </p:spPr>
          <p:txBody>
            <a:bodyPr wrap="square" rtlCol="0">
              <a:spAutoFit/>
            </a:bodyPr>
            <a:lstStyle/>
            <a:p>
              <a:pPr algn="ctr"/>
              <a:r>
                <a:rPr lang="en-US" dirty="0"/>
                <a:t>Working software</a:t>
              </a:r>
              <a:endParaRPr lang="en-MY" dirty="0"/>
            </a:p>
          </p:txBody>
        </p:sp>
      </p:grpSp>
      <p:grpSp>
        <p:nvGrpSpPr>
          <p:cNvPr id="25" name="Group 24"/>
          <p:cNvGrpSpPr/>
          <p:nvPr/>
        </p:nvGrpSpPr>
        <p:grpSpPr>
          <a:xfrm>
            <a:off x="3339548" y="4463019"/>
            <a:ext cx="4267200" cy="2294930"/>
            <a:chOff x="2667000" y="4267200"/>
            <a:chExt cx="4267200" cy="2294930"/>
          </a:xfrm>
        </p:grpSpPr>
        <p:grpSp>
          <p:nvGrpSpPr>
            <p:cNvPr id="26" name="Group 25"/>
            <p:cNvGrpSpPr/>
            <p:nvPr/>
          </p:nvGrpSpPr>
          <p:grpSpPr>
            <a:xfrm>
              <a:off x="2667000" y="4267200"/>
              <a:ext cx="4267200" cy="1428750"/>
              <a:chOff x="2667000" y="4267200"/>
              <a:chExt cx="4267200" cy="1428750"/>
            </a:xfrm>
          </p:grpSpPr>
          <p:pic>
            <p:nvPicPr>
              <p:cNvPr id="28" name="Picture 12" descr="http://ec.l.thumbs.canstockphoto.com/canstock13825611.jpg"/>
              <p:cNvPicPr>
                <a:picLocks noChangeAspect="1" noChangeArrowheads="1"/>
              </p:cNvPicPr>
              <p:nvPr/>
            </p:nvPicPr>
            <p:blipFill>
              <a:blip r:embed="rId6"/>
              <a:srcRect/>
              <a:stretch>
                <a:fillRect/>
              </a:stretch>
            </p:blipFill>
            <p:spPr bwMode="auto">
              <a:xfrm>
                <a:off x="2667000" y="4267200"/>
                <a:ext cx="1428750" cy="1428750"/>
              </a:xfrm>
              <a:prstGeom prst="rect">
                <a:avLst/>
              </a:prstGeom>
              <a:noFill/>
            </p:spPr>
          </p:pic>
          <p:pic>
            <p:nvPicPr>
              <p:cNvPr id="29" name="Picture 14" descr="http://thumbs.gograph.com/gg65378608.jpg"/>
              <p:cNvPicPr>
                <a:picLocks noChangeAspect="1" noChangeArrowheads="1"/>
              </p:cNvPicPr>
              <p:nvPr/>
            </p:nvPicPr>
            <p:blipFill>
              <a:blip r:embed="rId7"/>
              <a:srcRect/>
              <a:stretch>
                <a:fillRect/>
              </a:stretch>
            </p:blipFill>
            <p:spPr bwMode="auto">
              <a:xfrm>
                <a:off x="4724400" y="4362450"/>
                <a:ext cx="1238250" cy="1238251"/>
              </a:xfrm>
              <a:prstGeom prst="rect">
                <a:avLst/>
              </a:prstGeom>
              <a:noFill/>
            </p:spPr>
          </p:pic>
          <p:pic>
            <p:nvPicPr>
              <p:cNvPr id="30" name="Picture 16" descr="http://sr.photos3.fotosearch.com/bthumb/CSP/CSP992/k14189459.jpg"/>
              <p:cNvPicPr>
                <a:picLocks noChangeAspect="1" noChangeArrowheads="1"/>
              </p:cNvPicPr>
              <p:nvPr/>
            </p:nvPicPr>
            <p:blipFill>
              <a:blip r:embed="rId8"/>
              <a:srcRect/>
              <a:stretch>
                <a:fillRect/>
              </a:stretch>
            </p:blipFill>
            <p:spPr bwMode="auto">
              <a:xfrm>
                <a:off x="3733800" y="4410075"/>
                <a:ext cx="1143000" cy="1143001"/>
              </a:xfrm>
              <a:prstGeom prst="rect">
                <a:avLst/>
              </a:prstGeom>
              <a:noFill/>
            </p:spPr>
          </p:pic>
          <p:pic>
            <p:nvPicPr>
              <p:cNvPr id="31" name="Picture 18" descr="http://thumbs.gograph.com/gg65360892.jpg"/>
              <p:cNvPicPr>
                <a:picLocks noChangeAspect="1" noChangeArrowheads="1"/>
              </p:cNvPicPr>
              <p:nvPr/>
            </p:nvPicPr>
            <p:blipFill>
              <a:blip r:embed="rId9"/>
              <a:srcRect/>
              <a:stretch>
                <a:fillRect/>
              </a:stretch>
            </p:blipFill>
            <p:spPr bwMode="auto">
              <a:xfrm>
                <a:off x="5867400" y="4448175"/>
                <a:ext cx="1066800" cy="1066801"/>
              </a:xfrm>
              <a:prstGeom prst="rect">
                <a:avLst/>
              </a:prstGeom>
              <a:noFill/>
            </p:spPr>
          </p:pic>
        </p:grpSp>
        <p:sp>
          <p:nvSpPr>
            <p:cNvPr id="27" name="TextBox 26"/>
            <p:cNvSpPr txBox="1"/>
            <p:nvPr/>
          </p:nvSpPr>
          <p:spPr>
            <a:xfrm>
              <a:off x="3276600" y="5638800"/>
              <a:ext cx="3429000" cy="923330"/>
            </a:xfrm>
            <a:prstGeom prst="rect">
              <a:avLst/>
            </a:prstGeom>
            <a:noFill/>
          </p:spPr>
          <p:txBody>
            <a:bodyPr wrap="square" rtlCol="0">
              <a:spAutoFit/>
            </a:bodyPr>
            <a:lstStyle/>
            <a:p>
              <a:r>
                <a:rPr lang="en-US" dirty="0"/>
                <a:t>Client and stakeholders:</a:t>
              </a:r>
            </a:p>
            <a:p>
              <a:pPr>
                <a:buFont typeface="Wingdings" pitchFamily="2" charset="2"/>
                <a:buChar char="ü"/>
              </a:pPr>
              <a:r>
                <a:rPr lang="en-US" dirty="0"/>
                <a:t>Review increment</a:t>
              </a:r>
            </a:p>
            <a:p>
              <a:pPr>
                <a:buFont typeface="Wingdings" pitchFamily="2" charset="2"/>
                <a:buChar char="ü"/>
              </a:pPr>
              <a:r>
                <a:rPr lang="en-US" dirty="0"/>
                <a:t>Plan for next iteration</a:t>
              </a:r>
              <a:endParaRPr lang="en-MY" dirty="0"/>
            </a:p>
          </p:txBody>
        </p:sp>
      </p:grpSp>
      <p:pic>
        <p:nvPicPr>
          <p:cNvPr id="32" name="Picture 4" descr="http://www.clker.com/cliparts/7/d/f/4/1195445264708949222jean_victor_balin_arrow_orange_left.svg.hi.png"/>
          <p:cNvPicPr>
            <a:picLocks noChangeAspect="1" noChangeArrowheads="1"/>
          </p:cNvPicPr>
          <p:nvPr/>
        </p:nvPicPr>
        <p:blipFill>
          <a:blip r:embed="rId3" cstate="screen"/>
          <a:srcRect/>
          <a:stretch>
            <a:fillRect/>
          </a:stretch>
        </p:blipFill>
        <p:spPr bwMode="auto">
          <a:xfrm rot="2849332">
            <a:off x="3112265" y="3969626"/>
            <a:ext cx="762000" cy="545514"/>
          </a:xfrm>
          <a:prstGeom prst="rect">
            <a:avLst/>
          </a:prstGeom>
          <a:noFill/>
        </p:spPr>
      </p:pic>
    </p:spTree>
    <p:extLst>
      <p:ext uri="{BB962C8B-B14F-4D97-AF65-F5344CB8AC3E}">
        <p14:creationId xmlns:p14="http://schemas.microsoft.com/office/powerpoint/2010/main" val="186716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0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52"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Scale>
                                      <p:cBhvr>
                                        <p:cTn id="23"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14"/>
                                        </p:tgtEl>
                                        <p:attrNameLst>
                                          <p:attrName>ppt_x</p:attrName>
                                          <p:attrName>ppt_y</p:attrName>
                                        </p:attrNameLst>
                                      </p:cBhvr>
                                    </p:animMotion>
                                    <p:animEffect transition="in" filter="fade">
                                      <p:cBhvr>
                                        <p:cTn id="25" dur="10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37"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1000"/>
                                        <p:tgtEl>
                                          <p:spTgt spid="20"/>
                                        </p:tgtEl>
                                      </p:cBhvr>
                                    </p:animEffect>
                                    <p:anim calcmode="lin" valueType="num">
                                      <p:cBhvr>
                                        <p:cTn id="31" dur="1000" fill="hold"/>
                                        <p:tgtEl>
                                          <p:spTgt spid="20"/>
                                        </p:tgtEl>
                                        <p:attrNameLst>
                                          <p:attrName>ppt_x</p:attrName>
                                        </p:attrNameLst>
                                      </p:cBhvr>
                                      <p:tavLst>
                                        <p:tav tm="0">
                                          <p:val>
                                            <p:strVal val="#ppt_x"/>
                                          </p:val>
                                        </p:tav>
                                        <p:tav tm="100000">
                                          <p:val>
                                            <p:strVal val="#ppt_x"/>
                                          </p:val>
                                        </p:tav>
                                      </p:tavLst>
                                    </p:anim>
                                    <p:anim calcmode="lin" valueType="num">
                                      <p:cBhvr>
                                        <p:cTn id="32" dur="900" decel="100000" fill="hold"/>
                                        <p:tgtEl>
                                          <p:spTgt spid="20"/>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34" presetID="37"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1000"/>
                                        <p:tgtEl>
                                          <p:spTgt spid="22"/>
                                        </p:tgtEl>
                                      </p:cBhvr>
                                    </p:animEffect>
                                    <p:anim calcmode="lin" valueType="num">
                                      <p:cBhvr>
                                        <p:cTn id="37" dur="1000" fill="hold"/>
                                        <p:tgtEl>
                                          <p:spTgt spid="22"/>
                                        </p:tgtEl>
                                        <p:attrNameLst>
                                          <p:attrName>ppt_x</p:attrName>
                                        </p:attrNameLst>
                                      </p:cBhvr>
                                      <p:tavLst>
                                        <p:tav tm="0">
                                          <p:val>
                                            <p:strVal val="#ppt_x"/>
                                          </p:val>
                                        </p:tav>
                                        <p:tav tm="100000">
                                          <p:val>
                                            <p:strVal val="#ppt_x"/>
                                          </p:val>
                                        </p:tav>
                                      </p:tavLst>
                                    </p:anim>
                                    <p:anim calcmode="lin" valueType="num">
                                      <p:cBhvr>
                                        <p:cTn id="38" dur="900" decel="100000" fill="hold"/>
                                        <p:tgtEl>
                                          <p:spTgt spid="22"/>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2000"/>
                                        <p:tgtEl>
                                          <p:spTgt spid="21"/>
                                        </p:tgtEl>
                                      </p:cBhvr>
                                    </p:animEffect>
                                  </p:childTnLst>
                                </p:cTn>
                              </p:par>
                              <p:par>
                                <p:cTn id="45" presetID="10"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20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82</a:t>
            </a:fld>
            <a:endParaRPr lang="en-US"/>
          </a:p>
        </p:txBody>
      </p:sp>
      <p:sp>
        <p:nvSpPr>
          <p:cNvPr id="3" name="Content Placeholder 2"/>
          <p:cNvSpPr>
            <a:spLocks noGrp="1"/>
          </p:cNvSpPr>
          <p:nvPr>
            <p:ph idx="1"/>
          </p:nvPr>
        </p:nvSpPr>
        <p:spPr/>
        <p:txBody>
          <a:bodyPr/>
          <a:lstStyle/>
          <a:p>
            <a:pPr marL="0" indent="0">
              <a:buNone/>
            </a:pPr>
            <a:r>
              <a:rPr lang="en-MY" b="1" dirty="0"/>
              <a:t>Twelve Agility Principles</a:t>
            </a:r>
          </a:p>
          <a:p>
            <a:pPr marL="514350" indent="-514350">
              <a:buFont typeface="+mj-lt"/>
              <a:buAutoNum type="arabicPeriod"/>
            </a:pPr>
            <a:r>
              <a:rPr lang="en-MY" dirty="0"/>
              <a:t>Customer satisfaction</a:t>
            </a:r>
          </a:p>
          <a:p>
            <a:pPr marL="514350" indent="-514350">
              <a:buFont typeface="+mj-lt"/>
              <a:buAutoNum type="arabicPeriod"/>
            </a:pPr>
            <a:r>
              <a:rPr lang="en-MY" dirty="0"/>
              <a:t>Welcome changing requirements</a:t>
            </a:r>
          </a:p>
          <a:p>
            <a:pPr marL="514350" indent="-514350">
              <a:buFont typeface="+mj-lt"/>
              <a:buAutoNum type="arabicPeriod"/>
            </a:pPr>
            <a:r>
              <a:rPr lang="en-MY" dirty="0"/>
              <a:t>Working software is delivered frequently</a:t>
            </a:r>
          </a:p>
          <a:p>
            <a:pPr marL="514350" indent="-514350">
              <a:buFont typeface="+mj-lt"/>
              <a:buAutoNum type="arabicPeriod"/>
            </a:pPr>
            <a:r>
              <a:rPr lang="en-MY" dirty="0"/>
              <a:t>Working software is the principal measure of progress</a:t>
            </a:r>
          </a:p>
          <a:p>
            <a:pPr marL="514350" indent="-514350">
              <a:buFont typeface="+mj-lt"/>
              <a:buAutoNum type="arabicPeriod"/>
            </a:pPr>
            <a:r>
              <a:rPr lang="en-MY" dirty="0"/>
              <a:t>Sustainable development</a:t>
            </a:r>
          </a:p>
          <a:p>
            <a:pPr marL="514350" indent="-514350">
              <a:buFont typeface="+mj-lt"/>
              <a:buAutoNum type="arabicPeriod"/>
            </a:pPr>
            <a:r>
              <a:rPr lang="en-MY" dirty="0"/>
              <a:t>Close, daily co-operation between business people                    and developers</a:t>
            </a:r>
          </a:p>
          <a:p>
            <a:pPr marL="514350" indent="-514350">
              <a:buFont typeface="+mj-lt"/>
              <a:buAutoNum type="arabicPeriod"/>
            </a:pPr>
            <a:endParaRPr lang="en-MY" dirty="0"/>
          </a:p>
        </p:txBody>
      </p:sp>
      <p:sp>
        <p:nvSpPr>
          <p:cNvPr id="4" name="Title 3"/>
          <p:cNvSpPr>
            <a:spLocks noGrp="1"/>
          </p:cNvSpPr>
          <p:nvPr>
            <p:ph type="title"/>
          </p:nvPr>
        </p:nvSpPr>
        <p:spPr/>
        <p:txBody>
          <a:bodyPr/>
          <a:lstStyle/>
          <a:p>
            <a:r>
              <a:rPr lang="en-MY" dirty="0"/>
              <a:t>7. Agile Software Development</a:t>
            </a:r>
          </a:p>
        </p:txBody>
      </p:sp>
      <p:pic>
        <p:nvPicPr>
          <p:cNvPr id="5" name="Picture 16" descr="http://sr.photos3.fotosearch.com/bthumb/CSP/CSP992/k14189459.jpg"/>
          <p:cNvPicPr>
            <a:picLocks noChangeAspect="1" noChangeArrowheads="1"/>
          </p:cNvPicPr>
          <p:nvPr/>
        </p:nvPicPr>
        <p:blipFill>
          <a:blip r:embed="rId2"/>
          <a:srcRect/>
          <a:stretch>
            <a:fillRect/>
          </a:stretch>
        </p:blipFill>
        <p:spPr bwMode="auto">
          <a:xfrm>
            <a:off x="9079507" y="982467"/>
            <a:ext cx="1994893" cy="1994895"/>
          </a:xfrm>
          <a:prstGeom prst="rect">
            <a:avLst/>
          </a:prstGeom>
          <a:noFill/>
        </p:spPr>
      </p:pic>
      <p:grpSp>
        <p:nvGrpSpPr>
          <p:cNvPr id="6" name="Group 5"/>
          <p:cNvGrpSpPr/>
          <p:nvPr/>
        </p:nvGrpSpPr>
        <p:grpSpPr>
          <a:xfrm>
            <a:off x="9668786" y="4667415"/>
            <a:ext cx="2055412" cy="1943059"/>
            <a:chOff x="7010400" y="4343400"/>
            <a:chExt cx="2133600" cy="1817132"/>
          </a:xfrm>
        </p:grpSpPr>
        <p:pic>
          <p:nvPicPr>
            <p:cNvPr id="7" name="Picture 10" descr="http://www.clipartlord.com/wp-content/uploads/2013/11/rubiks-cube2.png"/>
            <p:cNvPicPr>
              <a:picLocks noChangeAspect="1" noChangeArrowheads="1"/>
            </p:cNvPicPr>
            <p:nvPr/>
          </p:nvPicPr>
          <p:blipFill>
            <a:blip r:embed="rId3" cstate="screen"/>
            <a:srcRect/>
            <a:stretch>
              <a:fillRect/>
            </a:stretch>
          </p:blipFill>
          <p:spPr bwMode="auto">
            <a:xfrm>
              <a:off x="7086600" y="4343400"/>
              <a:ext cx="1717864" cy="1477963"/>
            </a:xfrm>
            <a:prstGeom prst="rect">
              <a:avLst/>
            </a:prstGeom>
            <a:noFill/>
          </p:spPr>
        </p:pic>
        <p:sp>
          <p:nvSpPr>
            <p:cNvPr id="8" name="TextBox 7"/>
            <p:cNvSpPr txBox="1"/>
            <p:nvPr/>
          </p:nvSpPr>
          <p:spPr>
            <a:xfrm>
              <a:off x="7010400" y="5791200"/>
              <a:ext cx="2133600" cy="369332"/>
            </a:xfrm>
            <a:prstGeom prst="rect">
              <a:avLst/>
            </a:prstGeom>
            <a:noFill/>
          </p:spPr>
          <p:txBody>
            <a:bodyPr wrap="square" rtlCol="0">
              <a:spAutoFit/>
            </a:bodyPr>
            <a:lstStyle/>
            <a:p>
              <a:pPr algn="ctr"/>
              <a:r>
                <a:rPr lang="en-US" dirty="0"/>
                <a:t>Working software</a:t>
              </a:r>
              <a:endParaRPr lang="en-MY" dirty="0"/>
            </a:p>
          </p:txBody>
        </p:sp>
      </p:grpSp>
    </p:spTree>
    <p:extLst>
      <p:ext uri="{BB962C8B-B14F-4D97-AF65-F5344CB8AC3E}">
        <p14:creationId xmlns:p14="http://schemas.microsoft.com/office/powerpoint/2010/main" val="154969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veritusgroup.com/wp-content/uploads/2013/11/teampuzzle.jpg"/>
          <p:cNvPicPr>
            <a:picLocks noChangeAspect="1" noChangeArrowheads="1"/>
          </p:cNvPicPr>
          <p:nvPr/>
        </p:nvPicPr>
        <p:blipFill>
          <a:blip r:embed="rId2" cstate="screen"/>
          <a:srcRect/>
          <a:stretch>
            <a:fillRect/>
          </a:stretch>
        </p:blipFill>
        <p:spPr bwMode="auto">
          <a:xfrm>
            <a:off x="8763000" y="961722"/>
            <a:ext cx="3429000" cy="2596486"/>
          </a:xfrm>
          <a:prstGeom prst="rect">
            <a:avLst/>
          </a:prstGeom>
          <a:noFill/>
        </p:spPr>
      </p:pic>
      <p:sp>
        <p:nvSpPr>
          <p:cNvPr id="2" name="Slide Number Placeholder 1"/>
          <p:cNvSpPr>
            <a:spLocks noGrp="1"/>
          </p:cNvSpPr>
          <p:nvPr>
            <p:ph type="sldNum" sz="quarter" idx="12"/>
          </p:nvPr>
        </p:nvSpPr>
        <p:spPr/>
        <p:txBody>
          <a:bodyPr/>
          <a:lstStyle/>
          <a:p>
            <a:fld id="{401CF334-2D5C-4859-84A6-CA7E6E43FAEB}" type="slidenum">
              <a:rPr lang="en-US" smtClean="0"/>
              <a:t>83</a:t>
            </a:fld>
            <a:endParaRPr lang="en-US"/>
          </a:p>
        </p:txBody>
      </p:sp>
      <p:sp>
        <p:nvSpPr>
          <p:cNvPr id="3" name="Content Placeholder 2"/>
          <p:cNvSpPr>
            <a:spLocks noGrp="1"/>
          </p:cNvSpPr>
          <p:nvPr>
            <p:ph idx="1"/>
          </p:nvPr>
        </p:nvSpPr>
        <p:spPr/>
        <p:txBody>
          <a:bodyPr/>
          <a:lstStyle/>
          <a:p>
            <a:pPr marL="0" indent="0">
              <a:buNone/>
            </a:pPr>
            <a:r>
              <a:rPr lang="en-MY" b="1" dirty="0"/>
              <a:t>Twelve Agility Principles</a:t>
            </a:r>
          </a:p>
          <a:p>
            <a:pPr marL="514350" indent="-514350">
              <a:buFont typeface="+mj-lt"/>
              <a:buAutoNum type="arabicPeriod" startAt="7"/>
            </a:pPr>
            <a:r>
              <a:rPr lang="en-MY" dirty="0"/>
              <a:t>Face-to-face conversation</a:t>
            </a:r>
          </a:p>
          <a:p>
            <a:pPr marL="514350" indent="-514350">
              <a:buFont typeface="+mj-lt"/>
              <a:buAutoNum type="arabicPeriod" startAt="7"/>
            </a:pPr>
            <a:r>
              <a:rPr lang="en-MY" dirty="0"/>
              <a:t>Motivated individuals</a:t>
            </a:r>
          </a:p>
          <a:p>
            <a:pPr marL="514350" indent="-514350">
              <a:buFont typeface="+mj-lt"/>
              <a:buAutoNum type="arabicPeriod" startAt="7"/>
            </a:pPr>
            <a:r>
              <a:rPr lang="en-MY" dirty="0"/>
              <a:t>Attention to technical excellence and good design</a:t>
            </a:r>
          </a:p>
          <a:p>
            <a:pPr marL="514350" indent="-514350">
              <a:buFont typeface="+mj-lt"/>
              <a:buAutoNum type="arabicPeriod" startAt="7"/>
            </a:pPr>
            <a:r>
              <a:rPr lang="en-MY" dirty="0"/>
              <a:t>Simplicity</a:t>
            </a:r>
          </a:p>
          <a:p>
            <a:pPr marL="514350" indent="-514350">
              <a:buFont typeface="+mj-lt"/>
              <a:buAutoNum type="arabicPeriod" startAt="7"/>
            </a:pPr>
            <a:r>
              <a:rPr lang="en-MY" dirty="0"/>
              <a:t>Self-organizing teams</a:t>
            </a:r>
          </a:p>
          <a:p>
            <a:pPr marL="514350" indent="-514350">
              <a:buFont typeface="+mj-lt"/>
              <a:buAutoNum type="arabicPeriod" startAt="7"/>
            </a:pPr>
            <a:r>
              <a:rPr lang="en-MY" dirty="0"/>
              <a:t>Regular adaptation to changing circumstances</a:t>
            </a:r>
          </a:p>
        </p:txBody>
      </p:sp>
      <p:sp>
        <p:nvSpPr>
          <p:cNvPr id="4" name="Title 3"/>
          <p:cNvSpPr>
            <a:spLocks noGrp="1"/>
          </p:cNvSpPr>
          <p:nvPr>
            <p:ph type="title"/>
          </p:nvPr>
        </p:nvSpPr>
        <p:spPr/>
        <p:txBody>
          <a:bodyPr/>
          <a:lstStyle/>
          <a:p>
            <a:r>
              <a:rPr lang="en-MY" dirty="0"/>
              <a:t>7. Agile Software Development</a:t>
            </a:r>
          </a:p>
        </p:txBody>
      </p:sp>
    </p:spTree>
    <p:extLst>
      <p:ext uri="{BB962C8B-B14F-4D97-AF65-F5344CB8AC3E}">
        <p14:creationId xmlns:p14="http://schemas.microsoft.com/office/powerpoint/2010/main" val="241280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84</a:t>
            </a:fld>
            <a:endParaRPr lang="en-US"/>
          </a:p>
        </p:txBody>
      </p:sp>
      <p:sp>
        <p:nvSpPr>
          <p:cNvPr id="3" name="Title 2"/>
          <p:cNvSpPr>
            <a:spLocks noGrp="1"/>
          </p:cNvSpPr>
          <p:nvPr>
            <p:ph type="title"/>
          </p:nvPr>
        </p:nvSpPr>
        <p:spPr/>
        <p:txBody>
          <a:bodyPr/>
          <a:lstStyle/>
          <a:p>
            <a:r>
              <a:rPr lang="en-MY" dirty="0"/>
              <a:t>7. Agile Software Development</a:t>
            </a:r>
          </a:p>
        </p:txBody>
      </p:sp>
      <p:graphicFrame>
        <p:nvGraphicFramePr>
          <p:cNvPr id="4" name="Content Placeholder 6"/>
          <p:cNvGraphicFramePr>
            <a:graphicFrameLocks/>
          </p:cNvGraphicFramePr>
          <p:nvPr>
            <p:extLst>
              <p:ext uri="{D42A27DB-BD31-4B8C-83A1-F6EECF244321}">
                <p14:modId xmlns:p14="http://schemas.microsoft.com/office/powerpoint/2010/main" val="2678214819"/>
              </p:ext>
            </p:extLst>
          </p:nvPr>
        </p:nvGraphicFramePr>
        <p:xfrm>
          <a:off x="609600" y="2707966"/>
          <a:ext cx="11190136" cy="2468880"/>
        </p:xfrm>
        <a:graphic>
          <a:graphicData uri="http://schemas.openxmlformats.org/drawingml/2006/table">
            <a:tbl>
              <a:tblPr firstRow="1" bandRow="1">
                <a:tableStyleId>{5C22544A-7EE6-4342-B048-85BDC9FD1C3A}</a:tableStyleId>
              </a:tblPr>
              <a:tblGrid>
                <a:gridCol w="5595068">
                  <a:extLst>
                    <a:ext uri="{9D8B030D-6E8A-4147-A177-3AD203B41FA5}">
                      <a16:colId xmlns:a16="http://schemas.microsoft.com/office/drawing/2014/main" val="20000"/>
                    </a:ext>
                  </a:extLst>
                </a:gridCol>
                <a:gridCol w="5595068">
                  <a:extLst>
                    <a:ext uri="{9D8B030D-6E8A-4147-A177-3AD203B41FA5}">
                      <a16:colId xmlns:a16="http://schemas.microsoft.com/office/drawing/2014/main" val="20001"/>
                    </a:ext>
                  </a:extLst>
                </a:gridCol>
              </a:tblGrid>
              <a:tr h="392520">
                <a:tc>
                  <a:txBody>
                    <a:bodyPr/>
                    <a:lstStyle/>
                    <a:p>
                      <a:r>
                        <a:rPr lang="en-US" sz="2500" dirty="0">
                          <a:solidFill>
                            <a:schemeClr val="tx1"/>
                          </a:solidFill>
                        </a:rPr>
                        <a:t>Agile Approach</a:t>
                      </a:r>
                      <a:endParaRPr lang="en-MY" sz="2500" dirty="0">
                        <a:solidFill>
                          <a:schemeClr val="tx1"/>
                        </a:solidFill>
                      </a:endParaRPr>
                    </a:p>
                  </a:txBody>
                  <a:tcPr>
                    <a:solidFill>
                      <a:schemeClr val="accent2">
                        <a:lumMod val="40000"/>
                        <a:lumOff val="60000"/>
                      </a:schemeClr>
                    </a:solidFill>
                  </a:tcPr>
                </a:tc>
                <a:tc>
                  <a:txBody>
                    <a:bodyPr/>
                    <a:lstStyle/>
                    <a:p>
                      <a:r>
                        <a:rPr lang="en-US" sz="2500" dirty="0">
                          <a:solidFill>
                            <a:schemeClr val="tx1"/>
                          </a:solidFill>
                        </a:rPr>
                        <a:t>Plan-Driven Approach</a:t>
                      </a:r>
                      <a:endParaRPr lang="en-MY" sz="2500" dirty="0">
                        <a:solidFill>
                          <a:schemeClr val="tx1"/>
                        </a:solidFill>
                      </a:endParaRPr>
                    </a:p>
                  </a:txBody>
                  <a:tcPr>
                    <a:solidFill>
                      <a:schemeClr val="accent2">
                        <a:lumMod val="40000"/>
                        <a:lumOff val="60000"/>
                      </a:schemeClr>
                    </a:solidFill>
                  </a:tcPr>
                </a:tc>
                <a:extLst>
                  <a:ext uri="{0D108BD9-81ED-4DB2-BD59-A6C34878D82A}">
                    <a16:rowId xmlns:a16="http://schemas.microsoft.com/office/drawing/2014/main" val="10000"/>
                  </a:ext>
                </a:extLst>
              </a:tr>
              <a:tr h="1258214">
                <a:tc>
                  <a:txBody>
                    <a:bodyPr/>
                    <a:lstStyle/>
                    <a:p>
                      <a:r>
                        <a:rPr lang="en-US" sz="2500" dirty="0">
                          <a:solidFill>
                            <a:schemeClr val="tx1"/>
                          </a:solidFill>
                        </a:rPr>
                        <a:t>Consider design and implementation to be the central activities and thus incorporate requirements elicitation and testing into design and implementation</a:t>
                      </a:r>
                      <a:endParaRPr lang="en-MY" sz="2500" dirty="0">
                        <a:solidFill>
                          <a:schemeClr val="tx1"/>
                        </a:solidFill>
                      </a:endParaRPr>
                    </a:p>
                  </a:txBody>
                  <a:tcPr>
                    <a:solidFill>
                      <a:schemeClr val="bg1">
                        <a:lumMod val="95000"/>
                      </a:schemeClr>
                    </a:solidFill>
                  </a:tcPr>
                </a:tc>
                <a:tc>
                  <a:txBody>
                    <a:bodyPr/>
                    <a:lstStyle/>
                    <a:p>
                      <a:r>
                        <a:rPr lang="en-US" sz="2500" dirty="0">
                          <a:solidFill>
                            <a:schemeClr val="tx1"/>
                          </a:solidFill>
                        </a:rPr>
                        <a:t>Identifies separate stages in the software process with outputs associated with each stage.</a:t>
                      </a:r>
                      <a:endParaRPr lang="en-MY" sz="2500" dirty="0">
                        <a:solidFill>
                          <a:schemeClr val="tx1"/>
                        </a:solidFill>
                      </a:endParaRPr>
                    </a:p>
                  </a:txBody>
                  <a:tcPr>
                    <a:solidFill>
                      <a:schemeClr val="bg1">
                        <a:lumMod val="95000"/>
                      </a:schemeClr>
                    </a:solidFill>
                  </a:tcPr>
                </a:tc>
                <a:extLst>
                  <a:ext uri="{0D108BD9-81ED-4DB2-BD59-A6C34878D82A}">
                    <a16:rowId xmlns:a16="http://schemas.microsoft.com/office/drawing/2014/main" val="10001"/>
                  </a:ext>
                </a:extLst>
              </a:tr>
            </a:tbl>
          </a:graphicData>
        </a:graphic>
      </p:graphicFrame>
      <p:sp>
        <p:nvSpPr>
          <p:cNvPr id="6" name="Rectangle 5"/>
          <p:cNvSpPr/>
          <p:nvPr/>
        </p:nvSpPr>
        <p:spPr>
          <a:xfrm>
            <a:off x="609600" y="1745587"/>
            <a:ext cx="5023363" cy="461665"/>
          </a:xfrm>
          <a:prstGeom prst="rect">
            <a:avLst/>
          </a:prstGeom>
        </p:spPr>
        <p:txBody>
          <a:bodyPr wrap="none">
            <a:spAutoFit/>
          </a:bodyPr>
          <a:lstStyle/>
          <a:p>
            <a:r>
              <a:rPr lang="en-US" sz="2400" dirty="0"/>
              <a:t>Plan-Driven vs. Agile Development</a:t>
            </a:r>
            <a:endParaRPr lang="en-MY" sz="2400" dirty="0"/>
          </a:p>
        </p:txBody>
      </p:sp>
    </p:spTree>
    <p:extLst>
      <p:ext uri="{BB962C8B-B14F-4D97-AF65-F5344CB8AC3E}">
        <p14:creationId xmlns:p14="http://schemas.microsoft.com/office/powerpoint/2010/main" val="153741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85</a:t>
            </a:fld>
            <a:endParaRPr lang="en-US"/>
          </a:p>
        </p:txBody>
      </p:sp>
      <p:sp>
        <p:nvSpPr>
          <p:cNvPr id="3" name="Title 2"/>
          <p:cNvSpPr>
            <a:spLocks noGrp="1"/>
          </p:cNvSpPr>
          <p:nvPr>
            <p:ph type="title"/>
          </p:nvPr>
        </p:nvSpPr>
        <p:spPr/>
        <p:txBody>
          <a:bodyPr/>
          <a:lstStyle/>
          <a:p>
            <a:r>
              <a:rPr lang="en-MY" dirty="0"/>
              <a:t>7. Agile Software Development</a:t>
            </a:r>
          </a:p>
        </p:txBody>
      </p:sp>
      <p:graphicFrame>
        <p:nvGraphicFramePr>
          <p:cNvPr id="4" name="Content Placeholder 6"/>
          <p:cNvGraphicFramePr>
            <a:graphicFrameLocks/>
          </p:cNvGraphicFramePr>
          <p:nvPr>
            <p:extLst>
              <p:ext uri="{D42A27DB-BD31-4B8C-83A1-F6EECF244321}">
                <p14:modId xmlns:p14="http://schemas.microsoft.com/office/powerpoint/2010/main" val="1199311979"/>
              </p:ext>
            </p:extLst>
          </p:nvPr>
        </p:nvGraphicFramePr>
        <p:xfrm>
          <a:off x="609600" y="2707966"/>
          <a:ext cx="11190136" cy="3992880"/>
        </p:xfrm>
        <a:graphic>
          <a:graphicData uri="http://schemas.openxmlformats.org/drawingml/2006/table">
            <a:tbl>
              <a:tblPr firstRow="1" bandRow="1">
                <a:tableStyleId>{5C22544A-7EE6-4342-B048-85BDC9FD1C3A}</a:tableStyleId>
              </a:tblPr>
              <a:tblGrid>
                <a:gridCol w="5595068">
                  <a:extLst>
                    <a:ext uri="{9D8B030D-6E8A-4147-A177-3AD203B41FA5}">
                      <a16:colId xmlns:a16="http://schemas.microsoft.com/office/drawing/2014/main" val="20000"/>
                    </a:ext>
                  </a:extLst>
                </a:gridCol>
                <a:gridCol w="5595068">
                  <a:extLst>
                    <a:ext uri="{9D8B030D-6E8A-4147-A177-3AD203B41FA5}">
                      <a16:colId xmlns:a16="http://schemas.microsoft.com/office/drawing/2014/main" val="20001"/>
                    </a:ext>
                  </a:extLst>
                </a:gridCol>
              </a:tblGrid>
              <a:tr h="392520">
                <a:tc>
                  <a:txBody>
                    <a:bodyPr/>
                    <a:lstStyle/>
                    <a:p>
                      <a:r>
                        <a:rPr lang="en-US" sz="2500" dirty="0">
                          <a:solidFill>
                            <a:schemeClr val="tx1"/>
                          </a:solidFill>
                        </a:rPr>
                        <a:t>Agile Approach</a:t>
                      </a:r>
                      <a:endParaRPr lang="en-MY" sz="2500" dirty="0">
                        <a:solidFill>
                          <a:schemeClr val="tx1"/>
                        </a:solidFill>
                      </a:endParaRPr>
                    </a:p>
                  </a:txBody>
                  <a:tcPr>
                    <a:solidFill>
                      <a:schemeClr val="accent2">
                        <a:lumMod val="40000"/>
                        <a:lumOff val="60000"/>
                      </a:schemeClr>
                    </a:solidFill>
                  </a:tcPr>
                </a:tc>
                <a:tc>
                  <a:txBody>
                    <a:bodyPr/>
                    <a:lstStyle/>
                    <a:p>
                      <a:r>
                        <a:rPr lang="en-US" sz="2500" dirty="0">
                          <a:solidFill>
                            <a:schemeClr val="tx1"/>
                          </a:solidFill>
                        </a:rPr>
                        <a:t>Plan-Driven Approach</a:t>
                      </a:r>
                      <a:endParaRPr lang="en-MY" sz="2500" dirty="0">
                        <a:solidFill>
                          <a:schemeClr val="tx1"/>
                        </a:solidFill>
                      </a:endParaRPr>
                    </a:p>
                  </a:txBody>
                  <a:tcPr>
                    <a:solidFill>
                      <a:schemeClr val="accent2">
                        <a:lumMod val="40000"/>
                        <a:lumOff val="60000"/>
                      </a:schemeClr>
                    </a:solidFill>
                  </a:tcPr>
                </a:tc>
                <a:extLst>
                  <a:ext uri="{0D108BD9-81ED-4DB2-BD59-A6C34878D82A}">
                    <a16:rowId xmlns:a16="http://schemas.microsoft.com/office/drawing/2014/main" val="10000"/>
                  </a:ext>
                </a:extLst>
              </a:tr>
              <a:tr h="1258214">
                <a:tc>
                  <a:txBody>
                    <a:bodyPr/>
                    <a:lstStyle/>
                    <a:p>
                      <a:r>
                        <a:rPr lang="en-US" sz="2500" dirty="0">
                          <a:solidFill>
                            <a:srgbClr val="C00000"/>
                          </a:solidFill>
                        </a:rPr>
                        <a:t>Iteration occurs across</a:t>
                      </a:r>
                      <a:r>
                        <a:rPr lang="en-US" sz="2500" baseline="0" dirty="0">
                          <a:solidFill>
                            <a:srgbClr val="C00000"/>
                          </a:solidFill>
                        </a:rPr>
                        <a:t> activities</a:t>
                      </a:r>
                      <a:r>
                        <a:rPr lang="en-US" sz="2500" baseline="0" dirty="0"/>
                        <a:t>. Therefore, the requirements and the design are developed together, rather than separately</a:t>
                      </a:r>
                      <a:endParaRPr lang="en-MY" sz="2500" dirty="0">
                        <a:solidFill>
                          <a:schemeClr val="tx1"/>
                        </a:solidFill>
                      </a:endParaRPr>
                    </a:p>
                  </a:txBody>
                  <a:tcPr>
                    <a:solidFill>
                      <a:schemeClr val="bg1">
                        <a:lumMod val="95000"/>
                      </a:schemeClr>
                    </a:solidFill>
                  </a:tcPr>
                </a:tc>
                <a:tc>
                  <a:txBody>
                    <a:bodyPr/>
                    <a:lstStyle/>
                    <a:p>
                      <a:r>
                        <a:rPr lang="en-US" sz="2500" dirty="0">
                          <a:solidFill>
                            <a:srgbClr val="C00000"/>
                          </a:solidFill>
                        </a:rPr>
                        <a:t>Iteration occurs within activities </a:t>
                      </a:r>
                      <a:r>
                        <a:rPr lang="en-US" sz="2500" dirty="0"/>
                        <a:t>with formal documents used to communicate between stages of the process. </a:t>
                      </a:r>
                    </a:p>
                    <a:p>
                      <a:endParaRPr lang="en-US" sz="2500" dirty="0"/>
                    </a:p>
                    <a:p>
                      <a:r>
                        <a:rPr lang="en-US" sz="2500" dirty="0"/>
                        <a:t>E.g. requirements</a:t>
                      </a:r>
                      <a:r>
                        <a:rPr lang="en-US" sz="2500" baseline="0" dirty="0"/>
                        <a:t> will evolve then a requirements specification will be produced as input to the design and implementation process.</a:t>
                      </a:r>
                      <a:endParaRPr lang="en-MY" sz="2500" dirty="0"/>
                    </a:p>
                  </a:txBody>
                  <a:tcPr>
                    <a:solidFill>
                      <a:schemeClr val="bg1">
                        <a:lumMod val="95000"/>
                      </a:schemeClr>
                    </a:solidFill>
                  </a:tcPr>
                </a:tc>
                <a:extLst>
                  <a:ext uri="{0D108BD9-81ED-4DB2-BD59-A6C34878D82A}">
                    <a16:rowId xmlns:a16="http://schemas.microsoft.com/office/drawing/2014/main" val="10001"/>
                  </a:ext>
                </a:extLst>
              </a:tr>
            </a:tbl>
          </a:graphicData>
        </a:graphic>
      </p:graphicFrame>
      <p:sp>
        <p:nvSpPr>
          <p:cNvPr id="6" name="Rectangle 5"/>
          <p:cNvSpPr/>
          <p:nvPr/>
        </p:nvSpPr>
        <p:spPr>
          <a:xfrm>
            <a:off x="609600" y="1745587"/>
            <a:ext cx="5023363" cy="461665"/>
          </a:xfrm>
          <a:prstGeom prst="rect">
            <a:avLst/>
          </a:prstGeom>
        </p:spPr>
        <p:txBody>
          <a:bodyPr wrap="none">
            <a:spAutoFit/>
          </a:bodyPr>
          <a:lstStyle/>
          <a:p>
            <a:r>
              <a:rPr lang="en-US" sz="2400" dirty="0"/>
              <a:t>Plan-Driven vs. Agile Development</a:t>
            </a:r>
            <a:endParaRPr lang="en-MY" sz="2400" dirty="0"/>
          </a:p>
        </p:txBody>
      </p:sp>
    </p:spTree>
    <p:extLst>
      <p:ext uri="{BB962C8B-B14F-4D97-AF65-F5344CB8AC3E}">
        <p14:creationId xmlns:p14="http://schemas.microsoft.com/office/powerpoint/2010/main" val="342075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86</a:t>
            </a:fld>
            <a:endParaRPr lang="en-US"/>
          </a:p>
        </p:txBody>
      </p:sp>
      <p:sp>
        <p:nvSpPr>
          <p:cNvPr id="3" name="Title 2"/>
          <p:cNvSpPr>
            <a:spLocks noGrp="1"/>
          </p:cNvSpPr>
          <p:nvPr>
            <p:ph type="title"/>
          </p:nvPr>
        </p:nvSpPr>
        <p:spPr/>
        <p:txBody>
          <a:bodyPr/>
          <a:lstStyle/>
          <a:p>
            <a:r>
              <a:rPr lang="en-MY" dirty="0"/>
              <a:t>7. Agile Software Development</a:t>
            </a:r>
          </a:p>
        </p:txBody>
      </p:sp>
      <p:graphicFrame>
        <p:nvGraphicFramePr>
          <p:cNvPr id="4" name="Content Placeholder 6"/>
          <p:cNvGraphicFramePr>
            <a:graphicFrameLocks/>
          </p:cNvGraphicFramePr>
          <p:nvPr>
            <p:extLst>
              <p:ext uri="{D42A27DB-BD31-4B8C-83A1-F6EECF244321}">
                <p14:modId xmlns:p14="http://schemas.microsoft.com/office/powerpoint/2010/main" val="2181708998"/>
              </p:ext>
            </p:extLst>
          </p:nvPr>
        </p:nvGraphicFramePr>
        <p:xfrm>
          <a:off x="609600" y="2707966"/>
          <a:ext cx="11190136" cy="2849880"/>
        </p:xfrm>
        <a:graphic>
          <a:graphicData uri="http://schemas.openxmlformats.org/drawingml/2006/table">
            <a:tbl>
              <a:tblPr firstRow="1" bandRow="1">
                <a:tableStyleId>{5C22544A-7EE6-4342-B048-85BDC9FD1C3A}</a:tableStyleId>
              </a:tblPr>
              <a:tblGrid>
                <a:gridCol w="5595068">
                  <a:extLst>
                    <a:ext uri="{9D8B030D-6E8A-4147-A177-3AD203B41FA5}">
                      <a16:colId xmlns:a16="http://schemas.microsoft.com/office/drawing/2014/main" val="20000"/>
                    </a:ext>
                  </a:extLst>
                </a:gridCol>
                <a:gridCol w="5595068">
                  <a:extLst>
                    <a:ext uri="{9D8B030D-6E8A-4147-A177-3AD203B41FA5}">
                      <a16:colId xmlns:a16="http://schemas.microsoft.com/office/drawing/2014/main" val="20001"/>
                    </a:ext>
                  </a:extLst>
                </a:gridCol>
              </a:tblGrid>
              <a:tr h="392520">
                <a:tc>
                  <a:txBody>
                    <a:bodyPr/>
                    <a:lstStyle/>
                    <a:p>
                      <a:r>
                        <a:rPr lang="en-US" sz="2500" dirty="0">
                          <a:solidFill>
                            <a:schemeClr val="tx1"/>
                          </a:solidFill>
                        </a:rPr>
                        <a:t>Agile Approach</a:t>
                      </a:r>
                      <a:endParaRPr lang="en-MY" sz="2500" dirty="0">
                        <a:solidFill>
                          <a:schemeClr val="tx1"/>
                        </a:solidFill>
                      </a:endParaRPr>
                    </a:p>
                  </a:txBody>
                  <a:tcPr>
                    <a:solidFill>
                      <a:schemeClr val="accent2">
                        <a:lumMod val="40000"/>
                        <a:lumOff val="60000"/>
                      </a:schemeClr>
                    </a:solidFill>
                  </a:tcPr>
                </a:tc>
                <a:tc>
                  <a:txBody>
                    <a:bodyPr/>
                    <a:lstStyle/>
                    <a:p>
                      <a:r>
                        <a:rPr lang="en-US" sz="2500" dirty="0">
                          <a:solidFill>
                            <a:schemeClr val="tx1"/>
                          </a:solidFill>
                        </a:rPr>
                        <a:t>Plan-Driven Approach</a:t>
                      </a:r>
                      <a:endParaRPr lang="en-MY" sz="2500" dirty="0">
                        <a:solidFill>
                          <a:schemeClr val="tx1"/>
                        </a:solidFill>
                      </a:endParaRPr>
                    </a:p>
                  </a:txBody>
                  <a:tcPr>
                    <a:solidFill>
                      <a:schemeClr val="accent2">
                        <a:lumMod val="40000"/>
                        <a:lumOff val="60000"/>
                      </a:schemeClr>
                    </a:solidFill>
                  </a:tcPr>
                </a:tc>
                <a:extLst>
                  <a:ext uri="{0D108BD9-81ED-4DB2-BD59-A6C34878D82A}">
                    <a16:rowId xmlns:a16="http://schemas.microsoft.com/office/drawing/2014/main" val="10000"/>
                  </a:ext>
                </a:extLst>
              </a:tr>
              <a:tr h="1258214">
                <a:tc>
                  <a:txBody>
                    <a:bodyPr/>
                    <a:lstStyle/>
                    <a:p>
                      <a:r>
                        <a:rPr lang="en-US" sz="2500" dirty="0">
                          <a:solidFill>
                            <a:schemeClr val="tx1"/>
                          </a:solidFill>
                        </a:rPr>
                        <a:t>Might produce some design documentation. </a:t>
                      </a:r>
                    </a:p>
                    <a:p>
                      <a:endParaRPr lang="en-US" sz="2500" dirty="0">
                        <a:solidFill>
                          <a:schemeClr val="tx1"/>
                        </a:solidFill>
                      </a:endParaRPr>
                    </a:p>
                  </a:txBody>
                  <a:tcPr>
                    <a:solidFill>
                      <a:schemeClr val="bg1">
                        <a:lumMod val="95000"/>
                      </a:schemeClr>
                    </a:solidFill>
                  </a:tcPr>
                </a:tc>
                <a:tc>
                  <a:txBody>
                    <a:bodyPr/>
                    <a:lstStyle/>
                    <a:p>
                      <a:r>
                        <a:rPr lang="en-US" sz="2500" dirty="0">
                          <a:solidFill>
                            <a:schemeClr val="tx1"/>
                          </a:solidFill>
                        </a:rPr>
                        <a:t>Support incremental development and delivery. It is feasible to allocate requirements and plan the design and development phase as a series of increments</a:t>
                      </a:r>
                      <a:r>
                        <a:rPr lang="en-US" sz="2500" baseline="0" dirty="0">
                          <a:solidFill>
                            <a:schemeClr val="tx1"/>
                          </a:solidFill>
                        </a:rPr>
                        <a:t>.</a:t>
                      </a:r>
                    </a:p>
                    <a:p>
                      <a:r>
                        <a:rPr lang="en-US" sz="2500" baseline="0" dirty="0">
                          <a:solidFill>
                            <a:schemeClr val="tx1"/>
                          </a:solidFill>
                        </a:rPr>
                        <a:t>E.g. incremental  model, spiral model</a:t>
                      </a:r>
                      <a:endParaRPr lang="en-MY" sz="2500" dirty="0">
                        <a:solidFill>
                          <a:schemeClr val="tx1"/>
                        </a:solidFill>
                      </a:endParaRPr>
                    </a:p>
                  </a:txBody>
                  <a:tcPr>
                    <a:solidFill>
                      <a:schemeClr val="bg1">
                        <a:lumMod val="95000"/>
                      </a:schemeClr>
                    </a:solidFill>
                  </a:tcPr>
                </a:tc>
                <a:extLst>
                  <a:ext uri="{0D108BD9-81ED-4DB2-BD59-A6C34878D82A}">
                    <a16:rowId xmlns:a16="http://schemas.microsoft.com/office/drawing/2014/main" val="10001"/>
                  </a:ext>
                </a:extLst>
              </a:tr>
            </a:tbl>
          </a:graphicData>
        </a:graphic>
      </p:graphicFrame>
      <p:sp>
        <p:nvSpPr>
          <p:cNvPr id="6" name="Rectangle 5"/>
          <p:cNvSpPr/>
          <p:nvPr/>
        </p:nvSpPr>
        <p:spPr>
          <a:xfrm>
            <a:off x="609600" y="1745587"/>
            <a:ext cx="5023363" cy="461665"/>
          </a:xfrm>
          <a:prstGeom prst="rect">
            <a:avLst/>
          </a:prstGeom>
        </p:spPr>
        <p:txBody>
          <a:bodyPr wrap="none">
            <a:spAutoFit/>
          </a:bodyPr>
          <a:lstStyle/>
          <a:p>
            <a:r>
              <a:rPr lang="en-US" sz="2400" dirty="0"/>
              <a:t>Plan-Driven vs. Agile Development</a:t>
            </a:r>
            <a:endParaRPr lang="en-MY" sz="2400" dirty="0"/>
          </a:p>
        </p:txBody>
      </p:sp>
      <p:pic>
        <p:nvPicPr>
          <p:cNvPr id="5" name="Picture 4">
            <a:extLst>
              <a:ext uri="{FF2B5EF4-FFF2-40B4-BE49-F238E27FC236}">
                <a16:creationId xmlns:a16="http://schemas.microsoft.com/office/drawing/2014/main" id="{B3C40601-084E-4BD2-BE00-71EDC76CB3EB}"/>
              </a:ext>
            </a:extLst>
          </p:cNvPr>
          <p:cNvPicPr>
            <a:picLocks noChangeAspect="1"/>
          </p:cNvPicPr>
          <p:nvPr/>
        </p:nvPicPr>
        <p:blipFill rotWithShape="1">
          <a:blip r:embed="rId2"/>
          <a:srcRect l="4807" t="67399" r="3274" b="3777"/>
          <a:stretch/>
        </p:blipFill>
        <p:spPr>
          <a:xfrm>
            <a:off x="609600" y="5928519"/>
            <a:ext cx="11074399" cy="792957"/>
          </a:xfrm>
          <a:prstGeom prst="rect">
            <a:avLst/>
          </a:prstGeom>
        </p:spPr>
      </p:pic>
    </p:spTree>
    <p:extLst>
      <p:ext uri="{BB962C8B-B14F-4D97-AF65-F5344CB8AC3E}">
        <p14:creationId xmlns:p14="http://schemas.microsoft.com/office/powerpoint/2010/main" val="335268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87</a:t>
            </a:fld>
            <a:endParaRPr lang="en-US"/>
          </a:p>
        </p:txBody>
      </p:sp>
      <p:sp>
        <p:nvSpPr>
          <p:cNvPr id="5" name="Title 4"/>
          <p:cNvSpPr>
            <a:spLocks noGrp="1"/>
          </p:cNvSpPr>
          <p:nvPr>
            <p:ph type="title"/>
          </p:nvPr>
        </p:nvSpPr>
        <p:spPr/>
        <p:txBody>
          <a:bodyPr/>
          <a:lstStyle/>
          <a:p>
            <a:r>
              <a:rPr lang="en-MY" dirty="0"/>
              <a:t>7. Agile Software Development</a:t>
            </a:r>
          </a:p>
        </p:txBody>
      </p:sp>
      <p:graphicFrame>
        <p:nvGraphicFramePr>
          <p:cNvPr id="6" name="Table 5"/>
          <p:cNvGraphicFramePr>
            <a:graphicFrameLocks noGrp="1"/>
          </p:cNvGraphicFramePr>
          <p:nvPr>
            <p:extLst>
              <p:ext uri="{D42A27DB-BD31-4B8C-83A1-F6EECF244321}">
                <p14:modId xmlns:p14="http://schemas.microsoft.com/office/powerpoint/2010/main" val="1185072789"/>
              </p:ext>
            </p:extLst>
          </p:nvPr>
        </p:nvGraphicFramePr>
        <p:xfrm>
          <a:off x="609600" y="2515925"/>
          <a:ext cx="11074400" cy="968501"/>
        </p:xfrm>
        <a:graphic>
          <a:graphicData uri="http://schemas.openxmlformats.org/drawingml/2006/table">
            <a:tbl>
              <a:tblPr>
                <a:tableStyleId>{9DCAF9ED-07DC-4A11-8D7F-57B35C25682E}</a:tableStyleId>
              </a:tblPr>
              <a:tblGrid>
                <a:gridCol w="5537200">
                  <a:extLst>
                    <a:ext uri="{9D8B030D-6E8A-4147-A177-3AD203B41FA5}">
                      <a16:colId xmlns:a16="http://schemas.microsoft.com/office/drawing/2014/main" val="20000"/>
                    </a:ext>
                  </a:extLst>
                </a:gridCol>
                <a:gridCol w="5537200">
                  <a:extLst>
                    <a:ext uri="{9D8B030D-6E8A-4147-A177-3AD203B41FA5}">
                      <a16:colId xmlns:a16="http://schemas.microsoft.com/office/drawing/2014/main" val="20001"/>
                    </a:ext>
                  </a:extLst>
                </a:gridCol>
              </a:tblGrid>
              <a:tr h="486831">
                <a:tc>
                  <a:txBody>
                    <a:bodyPr/>
                    <a:lstStyle/>
                    <a:p>
                      <a:r>
                        <a:rPr lang="en-MY" sz="2400" b="1" dirty="0">
                          <a:solidFill>
                            <a:schemeClr val="tx1"/>
                          </a:solidFill>
                        </a:rPr>
                        <a:t>Agile Development</a:t>
                      </a:r>
                    </a:p>
                  </a:txBody>
                  <a:tcPr marL="75259" marR="75259" marT="37630" marB="37630" anchor="ctr">
                    <a:lnR w="12700" cap="flat" cmpd="sng" algn="ctr">
                      <a:solidFill>
                        <a:schemeClr val="tx1"/>
                      </a:solidFill>
                      <a:prstDash val="solid"/>
                      <a:round/>
                      <a:headEnd type="none" w="med" len="med"/>
                      <a:tailEnd type="none" w="med" len="med"/>
                    </a:lnR>
                    <a:solidFill>
                      <a:schemeClr val="accent2">
                        <a:lumMod val="40000"/>
                        <a:lumOff val="60000"/>
                      </a:schemeClr>
                    </a:solidFill>
                  </a:tcPr>
                </a:tc>
                <a:tc>
                  <a:txBody>
                    <a:bodyPr/>
                    <a:lstStyle/>
                    <a:p>
                      <a:r>
                        <a:rPr lang="en-MY" sz="2400" b="1" dirty="0">
                          <a:solidFill>
                            <a:schemeClr val="tx1"/>
                          </a:solidFill>
                        </a:rPr>
                        <a:t>Plan-driven Development</a:t>
                      </a:r>
                    </a:p>
                  </a:txBody>
                  <a:tcPr marL="75259" marR="75259" marT="37630" marB="37630" anchor="ctr">
                    <a:lnL w="12700" cap="flat" cmpd="sng" algn="ctr">
                      <a:solidFill>
                        <a:schemeClr val="tx1"/>
                      </a:solidFill>
                      <a:prstDash val="solid"/>
                      <a:round/>
                      <a:headEnd type="none" w="med" len="med"/>
                      <a:tailEnd type="none" w="med" len="med"/>
                    </a:lnL>
                    <a:solidFill>
                      <a:schemeClr val="accent2">
                        <a:lumMod val="40000"/>
                        <a:lumOff val="60000"/>
                      </a:schemeClr>
                    </a:solidFill>
                  </a:tcPr>
                </a:tc>
                <a:extLst>
                  <a:ext uri="{0D108BD9-81ED-4DB2-BD59-A6C34878D82A}">
                    <a16:rowId xmlns:a16="http://schemas.microsoft.com/office/drawing/2014/main" val="10000"/>
                  </a:ext>
                </a:extLst>
              </a:tr>
              <a:tr h="481670">
                <a:tc>
                  <a:txBody>
                    <a:bodyPr/>
                    <a:lstStyle/>
                    <a:p>
                      <a:r>
                        <a:rPr lang="en-MY" sz="2400" dirty="0"/>
                        <a:t>Low criticality</a:t>
                      </a:r>
                    </a:p>
                  </a:txBody>
                  <a:tcPr marL="75259" marR="75259" marT="37630" marB="37630" anchor="ctr">
                    <a:lnR w="12700" cap="flat" cmpd="sng" algn="ctr">
                      <a:solidFill>
                        <a:schemeClr val="tx1"/>
                      </a:solidFill>
                      <a:prstDash val="solid"/>
                      <a:round/>
                      <a:headEnd type="none" w="med" len="med"/>
                      <a:tailEnd type="none" w="med" len="med"/>
                    </a:lnR>
                  </a:tcPr>
                </a:tc>
                <a:tc>
                  <a:txBody>
                    <a:bodyPr/>
                    <a:lstStyle/>
                    <a:p>
                      <a:r>
                        <a:rPr lang="en-MY" sz="2400" dirty="0"/>
                        <a:t>High criticality</a:t>
                      </a:r>
                    </a:p>
                  </a:txBody>
                  <a:tcPr marL="75259" marR="75259" marT="37630" marB="37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sp>
        <p:nvSpPr>
          <p:cNvPr id="7" name="Rectangle 6"/>
          <p:cNvSpPr/>
          <p:nvPr/>
        </p:nvSpPr>
        <p:spPr>
          <a:xfrm>
            <a:off x="609600" y="1745587"/>
            <a:ext cx="5023363" cy="461665"/>
          </a:xfrm>
          <a:prstGeom prst="rect">
            <a:avLst/>
          </a:prstGeom>
        </p:spPr>
        <p:txBody>
          <a:bodyPr wrap="none">
            <a:spAutoFit/>
          </a:bodyPr>
          <a:lstStyle/>
          <a:p>
            <a:r>
              <a:rPr lang="en-US" sz="2400" dirty="0"/>
              <a:t>Plan-Driven vs. Agile Development</a:t>
            </a:r>
            <a:endParaRPr lang="en-MY" sz="2400" dirty="0"/>
          </a:p>
        </p:txBody>
      </p:sp>
      <p:graphicFrame>
        <p:nvGraphicFramePr>
          <p:cNvPr id="8" name="Table 7"/>
          <p:cNvGraphicFramePr>
            <a:graphicFrameLocks noGrp="1"/>
          </p:cNvGraphicFramePr>
          <p:nvPr>
            <p:extLst>
              <p:ext uri="{D42A27DB-BD31-4B8C-83A1-F6EECF244321}">
                <p14:modId xmlns:p14="http://schemas.microsoft.com/office/powerpoint/2010/main" val="2534860932"/>
              </p:ext>
            </p:extLst>
          </p:nvPr>
        </p:nvGraphicFramePr>
        <p:xfrm>
          <a:off x="609600" y="2515925"/>
          <a:ext cx="11074400" cy="1455332"/>
        </p:xfrm>
        <a:graphic>
          <a:graphicData uri="http://schemas.openxmlformats.org/drawingml/2006/table">
            <a:tbl>
              <a:tblPr>
                <a:tableStyleId>{9DCAF9ED-07DC-4A11-8D7F-57B35C25682E}</a:tableStyleId>
              </a:tblPr>
              <a:tblGrid>
                <a:gridCol w="5537200">
                  <a:extLst>
                    <a:ext uri="{9D8B030D-6E8A-4147-A177-3AD203B41FA5}">
                      <a16:colId xmlns:a16="http://schemas.microsoft.com/office/drawing/2014/main" val="20000"/>
                    </a:ext>
                  </a:extLst>
                </a:gridCol>
                <a:gridCol w="5537200">
                  <a:extLst>
                    <a:ext uri="{9D8B030D-6E8A-4147-A177-3AD203B41FA5}">
                      <a16:colId xmlns:a16="http://schemas.microsoft.com/office/drawing/2014/main" val="20001"/>
                    </a:ext>
                  </a:extLst>
                </a:gridCol>
              </a:tblGrid>
              <a:tr h="486831">
                <a:tc>
                  <a:txBody>
                    <a:bodyPr/>
                    <a:lstStyle/>
                    <a:p>
                      <a:r>
                        <a:rPr lang="en-MY" sz="2400" b="1" dirty="0">
                          <a:solidFill>
                            <a:schemeClr val="tx1"/>
                          </a:solidFill>
                        </a:rPr>
                        <a:t>Agile Development</a:t>
                      </a:r>
                    </a:p>
                  </a:txBody>
                  <a:tcPr marL="75259" marR="75259" marT="37630" marB="37630" anchor="ctr">
                    <a:lnR w="12700" cap="flat" cmpd="sng" algn="ctr">
                      <a:solidFill>
                        <a:schemeClr val="tx1"/>
                      </a:solidFill>
                      <a:prstDash val="solid"/>
                      <a:round/>
                      <a:headEnd type="none" w="med" len="med"/>
                      <a:tailEnd type="none" w="med" len="med"/>
                    </a:lnR>
                    <a:solidFill>
                      <a:schemeClr val="accent2">
                        <a:lumMod val="40000"/>
                        <a:lumOff val="60000"/>
                      </a:schemeClr>
                    </a:solidFill>
                  </a:tcPr>
                </a:tc>
                <a:tc>
                  <a:txBody>
                    <a:bodyPr/>
                    <a:lstStyle/>
                    <a:p>
                      <a:r>
                        <a:rPr lang="en-MY" sz="2400" b="1" dirty="0">
                          <a:solidFill>
                            <a:schemeClr val="tx1"/>
                          </a:solidFill>
                        </a:rPr>
                        <a:t>Plan-driven Development</a:t>
                      </a:r>
                    </a:p>
                  </a:txBody>
                  <a:tcPr marL="75259" marR="75259" marT="37630" marB="37630" anchor="ctr">
                    <a:lnL w="12700" cap="flat" cmpd="sng" algn="ctr">
                      <a:solidFill>
                        <a:schemeClr val="tx1"/>
                      </a:solidFill>
                      <a:prstDash val="solid"/>
                      <a:round/>
                      <a:headEnd type="none" w="med" len="med"/>
                      <a:tailEnd type="none" w="med" len="med"/>
                    </a:lnL>
                    <a:solidFill>
                      <a:schemeClr val="accent2">
                        <a:lumMod val="40000"/>
                        <a:lumOff val="60000"/>
                      </a:schemeClr>
                    </a:solidFill>
                  </a:tcPr>
                </a:tc>
                <a:extLst>
                  <a:ext uri="{0D108BD9-81ED-4DB2-BD59-A6C34878D82A}">
                    <a16:rowId xmlns:a16="http://schemas.microsoft.com/office/drawing/2014/main" val="10000"/>
                  </a:ext>
                </a:extLst>
              </a:tr>
              <a:tr h="481670">
                <a:tc>
                  <a:txBody>
                    <a:bodyPr/>
                    <a:lstStyle/>
                    <a:p>
                      <a:r>
                        <a:rPr lang="en-MY" sz="2400" dirty="0"/>
                        <a:t>Low criticality</a:t>
                      </a:r>
                    </a:p>
                  </a:txBody>
                  <a:tcPr marL="75259" marR="75259" marT="37630" marB="37630" anchor="ctr">
                    <a:lnR w="12700" cap="flat" cmpd="sng" algn="ctr">
                      <a:solidFill>
                        <a:schemeClr val="tx1"/>
                      </a:solidFill>
                      <a:prstDash val="solid"/>
                      <a:round/>
                      <a:headEnd type="none" w="med" len="med"/>
                      <a:tailEnd type="none" w="med" len="med"/>
                    </a:lnR>
                  </a:tcPr>
                </a:tc>
                <a:tc>
                  <a:txBody>
                    <a:bodyPr/>
                    <a:lstStyle/>
                    <a:p>
                      <a:r>
                        <a:rPr lang="en-MY" sz="2400"/>
                        <a:t>High criticality</a:t>
                      </a:r>
                    </a:p>
                  </a:txBody>
                  <a:tcPr marL="75259" marR="75259" marT="37630" marB="37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486831">
                <a:tc>
                  <a:txBody>
                    <a:bodyPr/>
                    <a:lstStyle/>
                    <a:p>
                      <a:r>
                        <a:rPr lang="en-MY" sz="2400" dirty="0"/>
                        <a:t>Senior developers</a:t>
                      </a:r>
                    </a:p>
                  </a:txBody>
                  <a:tcPr marL="75259" marR="75259" marT="37630" marB="37630" anchor="ctr">
                    <a:lnR w="12700" cap="flat" cmpd="sng" algn="ctr">
                      <a:solidFill>
                        <a:schemeClr val="tx1"/>
                      </a:solidFill>
                      <a:prstDash val="solid"/>
                      <a:round/>
                      <a:headEnd type="none" w="med" len="med"/>
                      <a:tailEnd type="none" w="med" len="med"/>
                    </a:lnR>
                  </a:tcPr>
                </a:tc>
                <a:tc>
                  <a:txBody>
                    <a:bodyPr/>
                    <a:lstStyle/>
                    <a:p>
                      <a:r>
                        <a:rPr lang="en-MY" sz="2400" dirty="0"/>
                        <a:t>Junior developers</a:t>
                      </a:r>
                    </a:p>
                  </a:txBody>
                  <a:tcPr marL="75259" marR="75259" marT="37630" marB="37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050690145"/>
              </p:ext>
            </p:extLst>
          </p:nvPr>
        </p:nvGraphicFramePr>
        <p:xfrm>
          <a:off x="609600" y="2515925"/>
          <a:ext cx="11074400" cy="2349860"/>
        </p:xfrm>
        <a:graphic>
          <a:graphicData uri="http://schemas.openxmlformats.org/drawingml/2006/table">
            <a:tbl>
              <a:tblPr>
                <a:tableStyleId>{9DCAF9ED-07DC-4A11-8D7F-57B35C25682E}</a:tableStyleId>
              </a:tblPr>
              <a:tblGrid>
                <a:gridCol w="5537200">
                  <a:extLst>
                    <a:ext uri="{9D8B030D-6E8A-4147-A177-3AD203B41FA5}">
                      <a16:colId xmlns:a16="http://schemas.microsoft.com/office/drawing/2014/main" val="20000"/>
                    </a:ext>
                  </a:extLst>
                </a:gridCol>
                <a:gridCol w="5537200">
                  <a:extLst>
                    <a:ext uri="{9D8B030D-6E8A-4147-A177-3AD203B41FA5}">
                      <a16:colId xmlns:a16="http://schemas.microsoft.com/office/drawing/2014/main" val="20001"/>
                    </a:ext>
                  </a:extLst>
                </a:gridCol>
              </a:tblGrid>
              <a:tr h="486831">
                <a:tc>
                  <a:txBody>
                    <a:bodyPr/>
                    <a:lstStyle/>
                    <a:p>
                      <a:r>
                        <a:rPr lang="en-MY" sz="2400" b="1" dirty="0">
                          <a:solidFill>
                            <a:schemeClr val="tx1"/>
                          </a:solidFill>
                        </a:rPr>
                        <a:t>Agile Development</a:t>
                      </a:r>
                    </a:p>
                  </a:txBody>
                  <a:tcPr marL="75259" marR="75259" marT="37630" marB="37630" anchor="ctr">
                    <a:lnR w="12700" cap="flat" cmpd="sng" algn="ctr">
                      <a:solidFill>
                        <a:schemeClr val="tx1"/>
                      </a:solidFill>
                      <a:prstDash val="solid"/>
                      <a:round/>
                      <a:headEnd type="none" w="med" len="med"/>
                      <a:tailEnd type="none" w="med" len="med"/>
                    </a:lnR>
                    <a:solidFill>
                      <a:schemeClr val="accent2">
                        <a:lumMod val="40000"/>
                        <a:lumOff val="60000"/>
                      </a:schemeClr>
                    </a:solidFill>
                  </a:tcPr>
                </a:tc>
                <a:tc>
                  <a:txBody>
                    <a:bodyPr/>
                    <a:lstStyle/>
                    <a:p>
                      <a:r>
                        <a:rPr lang="en-MY" sz="2400" b="1" dirty="0">
                          <a:solidFill>
                            <a:schemeClr val="tx1"/>
                          </a:solidFill>
                        </a:rPr>
                        <a:t>Plan-driven Development</a:t>
                      </a:r>
                    </a:p>
                  </a:txBody>
                  <a:tcPr marL="75259" marR="75259" marT="37630" marB="37630" anchor="ctr">
                    <a:lnL w="12700" cap="flat" cmpd="sng" algn="ctr">
                      <a:solidFill>
                        <a:schemeClr val="tx1"/>
                      </a:solidFill>
                      <a:prstDash val="solid"/>
                      <a:round/>
                      <a:headEnd type="none" w="med" len="med"/>
                      <a:tailEnd type="none" w="med" len="med"/>
                    </a:lnL>
                    <a:solidFill>
                      <a:schemeClr val="accent2">
                        <a:lumMod val="40000"/>
                        <a:lumOff val="60000"/>
                      </a:schemeClr>
                    </a:solidFill>
                  </a:tcPr>
                </a:tc>
                <a:extLst>
                  <a:ext uri="{0D108BD9-81ED-4DB2-BD59-A6C34878D82A}">
                    <a16:rowId xmlns:a16="http://schemas.microsoft.com/office/drawing/2014/main" val="10000"/>
                  </a:ext>
                </a:extLst>
              </a:tr>
              <a:tr h="481670">
                <a:tc>
                  <a:txBody>
                    <a:bodyPr/>
                    <a:lstStyle/>
                    <a:p>
                      <a:r>
                        <a:rPr lang="en-MY" sz="2400" dirty="0"/>
                        <a:t>Low criticality</a:t>
                      </a:r>
                    </a:p>
                  </a:txBody>
                  <a:tcPr marL="75259" marR="75259" marT="37630" marB="37630" anchor="ctr">
                    <a:lnR w="12700" cap="flat" cmpd="sng" algn="ctr">
                      <a:solidFill>
                        <a:schemeClr val="tx1"/>
                      </a:solidFill>
                      <a:prstDash val="solid"/>
                      <a:round/>
                      <a:headEnd type="none" w="med" len="med"/>
                      <a:tailEnd type="none" w="med" len="med"/>
                    </a:lnR>
                  </a:tcPr>
                </a:tc>
                <a:tc>
                  <a:txBody>
                    <a:bodyPr/>
                    <a:lstStyle/>
                    <a:p>
                      <a:r>
                        <a:rPr lang="en-MY" sz="2400"/>
                        <a:t>High criticality</a:t>
                      </a:r>
                    </a:p>
                  </a:txBody>
                  <a:tcPr marL="75259" marR="75259" marT="37630" marB="37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486831">
                <a:tc>
                  <a:txBody>
                    <a:bodyPr/>
                    <a:lstStyle/>
                    <a:p>
                      <a:r>
                        <a:rPr lang="en-MY" sz="2400" dirty="0"/>
                        <a:t>Senior developers</a:t>
                      </a:r>
                    </a:p>
                  </a:txBody>
                  <a:tcPr marL="75259" marR="75259" marT="37630" marB="37630" anchor="ctr">
                    <a:lnR w="12700" cap="flat" cmpd="sng" algn="ctr">
                      <a:solidFill>
                        <a:schemeClr val="tx1"/>
                      </a:solidFill>
                      <a:prstDash val="solid"/>
                      <a:round/>
                      <a:headEnd type="none" w="med" len="med"/>
                      <a:tailEnd type="none" w="med" len="med"/>
                    </a:lnR>
                  </a:tcPr>
                </a:tc>
                <a:tc>
                  <a:txBody>
                    <a:bodyPr/>
                    <a:lstStyle/>
                    <a:p>
                      <a:r>
                        <a:rPr lang="en-MY" sz="2400"/>
                        <a:t>Junior developers</a:t>
                      </a:r>
                    </a:p>
                  </a:txBody>
                  <a:tcPr marL="75259" marR="75259" marT="37630" marB="37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894528">
                <a:tc>
                  <a:txBody>
                    <a:bodyPr/>
                    <a:lstStyle/>
                    <a:p>
                      <a:r>
                        <a:rPr lang="en-MY" sz="2400"/>
                        <a:t>Requirements change often</a:t>
                      </a:r>
                    </a:p>
                  </a:txBody>
                  <a:tcPr marL="75259" marR="75259" marT="37630" marB="37630" anchor="ctr">
                    <a:lnR w="12700" cap="flat" cmpd="sng" algn="ctr">
                      <a:solidFill>
                        <a:schemeClr val="tx1"/>
                      </a:solidFill>
                      <a:prstDash val="solid"/>
                      <a:round/>
                      <a:headEnd type="none" w="med" len="med"/>
                      <a:tailEnd type="none" w="med" len="med"/>
                    </a:lnR>
                  </a:tcPr>
                </a:tc>
                <a:tc>
                  <a:txBody>
                    <a:bodyPr/>
                    <a:lstStyle/>
                    <a:p>
                      <a:r>
                        <a:rPr lang="en-MY" sz="2400" dirty="0"/>
                        <a:t>Requirements do not change often</a:t>
                      </a:r>
                    </a:p>
                  </a:txBody>
                  <a:tcPr marL="75259" marR="75259" marT="37630" marB="37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429596768"/>
              </p:ext>
            </p:extLst>
          </p:nvPr>
        </p:nvGraphicFramePr>
        <p:xfrm>
          <a:off x="609600" y="2515925"/>
          <a:ext cx="11074400" cy="3037959"/>
        </p:xfrm>
        <a:graphic>
          <a:graphicData uri="http://schemas.openxmlformats.org/drawingml/2006/table">
            <a:tbl>
              <a:tblPr>
                <a:tableStyleId>{9DCAF9ED-07DC-4A11-8D7F-57B35C25682E}</a:tableStyleId>
              </a:tblPr>
              <a:tblGrid>
                <a:gridCol w="5537200">
                  <a:extLst>
                    <a:ext uri="{9D8B030D-6E8A-4147-A177-3AD203B41FA5}">
                      <a16:colId xmlns:a16="http://schemas.microsoft.com/office/drawing/2014/main" val="20000"/>
                    </a:ext>
                  </a:extLst>
                </a:gridCol>
                <a:gridCol w="5537200">
                  <a:extLst>
                    <a:ext uri="{9D8B030D-6E8A-4147-A177-3AD203B41FA5}">
                      <a16:colId xmlns:a16="http://schemas.microsoft.com/office/drawing/2014/main" val="20001"/>
                    </a:ext>
                  </a:extLst>
                </a:gridCol>
              </a:tblGrid>
              <a:tr h="486831">
                <a:tc>
                  <a:txBody>
                    <a:bodyPr/>
                    <a:lstStyle/>
                    <a:p>
                      <a:r>
                        <a:rPr lang="en-MY" sz="2400" b="1" dirty="0">
                          <a:solidFill>
                            <a:schemeClr val="tx1"/>
                          </a:solidFill>
                        </a:rPr>
                        <a:t>Agile Development</a:t>
                      </a:r>
                    </a:p>
                  </a:txBody>
                  <a:tcPr marL="75259" marR="75259" marT="37630" marB="37630" anchor="ctr">
                    <a:lnR w="12700" cap="flat" cmpd="sng" algn="ctr">
                      <a:solidFill>
                        <a:schemeClr val="tx1"/>
                      </a:solidFill>
                      <a:prstDash val="solid"/>
                      <a:round/>
                      <a:headEnd type="none" w="med" len="med"/>
                      <a:tailEnd type="none" w="med" len="med"/>
                    </a:lnR>
                    <a:solidFill>
                      <a:schemeClr val="accent2">
                        <a:lumMod val="40000"/>
                        <a:lumOff val="60000"/>
                      </a:schemeClr>
                    </a:solidFill>
                  </a:tcPr>
                </a:tc>
                <a:tc>
                  <a:txBody>
                    <a:bodyPr/>
                    <a:lstStyle/>
                    <a:p>
                      <a:r>
                        <a:rPr lang="en-MY" sz="2400" b="1" dirty="0">
                          <a:solidFill>
                            <a:schemeClr val="tx1"/>
                          </a:solidFill>
                        </a:rPr>
                        <a:t>Plan-driven Development</a:t>
                      </a:r>
                    </a:p>
                  </a:txBody>
                  <a:tcPr marL="75259" marR="75259" marT="37630" marB="37630" anchor="ctr">
                    <a:lnL w="12700" cap="flat" cmpd="sng" algn="ctr">
                      <a:solidFill>
                        <a:schemeClr val="tx1"/>
                      </a:solidFill>
                      <a:prstDash val="solid"/>
                      <a:round/>
                      <a:headEnd type="none" w="med" len="med"/>
                      <a:tailEnd type="none" w="med" len="med"/>
                    </a:lnL>
                    <a:solidFill>
                      <a:schemeClr val="accent2">
                        <a:lumMod val="40000"/>
                        <a:lumOff val="60000"/>
                      </a:schemeClr>
                    </a:solidFill>
                  </a:tcPr>
                </a:tc>
                <a:extLst>
                  <a:ext uri="{0D108BD9-81ED-4DB2-BD59-A6C34878D82A}">
                    <a16:rowId xmlns:a16="http://schemas.microsoft.com/office/drawing/2014/main" val="10000"/>
                  </a:ext>
                </a:extLst>
              </a:tr>
              <a:tr h="481670">
                <a:tc>
                  <a:txBody>
                    <a:bodyPr/>
                    <a:lstStyle/>
                    <a:p>
                      <a:r>
                        <a:rPr lang="en-MY" sz="2400" dirty="0"/>
                        <a:t>Low criticality</a:t>
                      </a:r>
                    </a:p>
                  </a:txBody>
                  <a:tcPr marL="75259" marR="75259" marT="37630" marB="37630" anchor="ctr">
                    <a:lnR w="12700" cap="flat" cmpd="sng" algn="ctr">
                      <a:solidFill>
                        <a:schemeClr val="tx1"/>
                      </a:solidFill>
                      <a:prstDash val="solid"/>
                      <a:round/>
                      <a:headEnd type="none" w="med" len="med"/>
                      <a:tailEnd type="none" w="med" len="med"/>
                    </a:lnR>
                  </a:tcPr>
                </a:tc>
                <a:tc>
                  <a:txBody>
                    <a:bodyPr/>
                    <a:lstStyle/>
                    <a:p>
                      <a:r>
                        <a:rPr lang="en-MY" sz="2400"/>
                        <a:t>High criticality</a:t>
                      </a:r>
                    </a:p>
                  </a:txBody>
                  <a:tcPr marL="75259" marR="75259" marT="37630" marB="37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486831">
                <a:tc>
                  <a:txBody>
                    <a:bodyPr/>
                    <a:lstStyle/>
                    <a:p>
                      <a:r>
                        <a:rPr lang="en-MY" sz="2400" dirty="0"/>
                        <a:t>Senior developers</a:t>
                      </a:r>
                    </a:p>
                  </a:txBody>
                  <a:tcPr marL="75259" marR="75259" marT="37630" marB="37630" anchor="ctr">
                    <a:lnR w="12700" cap="flat" cmpd="sng" algn="ctr">
                      <a:solidFill>
                        <a:schemeClr val="tx1"/>
                      </a:solidFill>
                      <a:prstDash val="solid"/>
                      <a:round/>
                      <a:headEnd type="none" w="med" len="med"/>
                      <a:tailEnd type="none" w="med" len="med"/>
                    </a:lnR>
                  </a:tcPr>
                </a:tc>
                <a:tc>
                  <a:txBody>
                    <a:bodyPr/>
                    <a:lstStyle/>
                    <a:p>
                      <a:r>
                        <a:rPr lang="en-MY" sz="2400"/>
                        <a:t>Junior developers</a:t>
                      </a:r>
                    </a:p>
                  </a:txBody>
                  <a:tcPr marL="75259" marR="75259" marT="37630" marB="37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894528">
                <a:tc>
                  <a:txBody>
                    <a:bodyPr/>
                    <a:lstStyle/>
                    <a:p>
                      <a:r>
                        <a:rPr lang="en-MY" sz="2400"/>
                        <a:t>Requirements change often</a:t>
                      </a:r>
                    </a:p>
                  </a:txBody>
                  <a:tcPr marL="75259" marR="75259" marT="37630" marB="37630" anchor="ctr">
                    <a:lnR w="12700" cap="flat" cmpd="sng" algn="ctr">
                      <a:solidFill>
                        <a:schemeClr val="tx1"/>
                      </a:solidFill>
                      <a:prstDash val="solid"/>
                      <a:round/>
                      <a:headEnd type="none" w="med" len="med"/>
                      <a:tailEnd type="none" w="med" len="med"/>
                    </a:lnR>
                  </a:tcPr>
                </a:tc>
                <a:tc>
                  <a:txBody>
                    <a:bodyPr/>
                    <a:lstStyle/>
                    <a:p>
                      <a:r>
                        <a:rPr lang="en-MY" sz="2400"/>
                        <a:t>Requirements do not change often</a:t>
                      </a:r>
                    </a:p>
                  </a:txBody>
                  <a:tcPr marL="75259" marR="75259" marT="37630" marB="37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688099">
                <a:tc>
                  <a:txBody>
                    <a:bodyPr/>
                    <a:lstStyle/>
                    <a:p>
                      <a:r>
                        <a:rPr lang="en-MY" sz="2400"/>
                        <a:t>Small number of developers</a:t>
                      </a:r>
                    </a:p>
                  </a:txBody>
                  <a:tcPr marL="75259" marR="75259" marT="37630" marB="37630" anchor="ctr">
                    <a:lnR w="12700" cap="flat" cmpd="sng" algn="ctr">
                      <a:solidFill>
                        <a:schemeClr val="tx1"/>
                      </a:solidFill>
                      <a:prstDash val="solid"/>
                      <a:round/>
                      <a:headEnd type="none" w="med" len="med"/>
                      <a:tailEnd type="none" w="med" len="med"/>
                    </a:lnR>
                  </a:tcPr>
                </a:tc>
                <a:tc>
                  <a:txBody>
                    <a:bodyPr/>
                    <a:lstStyle/>
                    <a:p>
                      <a:r>
                        <a:rPr lang="en-MY" sz="2400" dirty="0"/>
                        <a:t>Large number of developers</a:t>
                      </a:r>
                    </a:p>
                  </a:txBody>
                  <a:tcPr marL="75259" marR="75259" marT="37630" marB="37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4156926202"/>
              </p:ext>
            </p:extLst>
          </p:nvPr>
        </p:nvGraphicFramePr>
        <p:xfrm>
          <a:off x="609600" y="2515925"/>
          <a:ext cx="11074400" cy="3733800"/>
        </p:xfrm>
        <a:graphic>
          <a:graphicData uri="http://schemas.openxmlformats.org/drawingml/2006/table">
            <a:tbl>
              <a:tblPr>
                <a:tableStyleId>{9DCAF9ED-07DC-4A11-8D7F-57B35C25682E}</a:tableStyleId>
              </a:tblPr>
              <a:tblGrid>
                <a:gridCol w="5537200">
                  <a:extLst>
                    <a:ext uri="{9D8B030D-6E8A-4147-A177-3AD203B41FA5}">
                      <a16:colId xmlns:a16="http://schemas.microsoft.com/office/drawing/2014/main" val="20000"/>
                    </a:ext>
                  </a:extLst>
                </a:gridCol>
                <a:gridCol w="5537200">
                  <a:extLst>
                    <a:ext uri="{9D8B030D-6E8A-4147-A177-3AD203B41FA5}">
                      <a16:colId xmlns:a16="http://schemas.microsoft.com/office/drawing/2014/main" val="20001"/>
                    </a:ext>
                  </a:extLst>
                </a:gridCol>
              </a:tblGrid>
              <a:tr h="486831">
                <a:tc>
                  <a:txBody>
                    <a:bodyPr/>
                    <a:lstStyle/>
                    <a:p>
                      <a:r>
                        <a:rPr lang="en-MY" sz="2400" b="1" dirty="0">
                          <a:solidFill>
                            <a:schemeClr val="tx1"/>
                          </a:solidFill>
                        </a:rPr>
                        <a:t>Agile Development</a:t>
                      </a:r>
                    </a:p>
                  </a:txBody>
                  <a:tcPr marL="75259" marR="75259" marT="37630" marB="37630" anchor="ctr">
                    <a:lnR w="12700" cap="flat" cmpd="sng" algn="ctr">
                      <a:solidFill>
                        <a:schemeClr val="tx1"/>
                      </a:solidFill>
                      <a:prstDash val="solid"/>
                      <a:round/>
                      <a:headEnd type="none" w="med" len="med"/>
                      <a:tailEnd type="none" w="med" len="med"/>
                    </a:lnR>
                    <a:solidFill>
                      <a:schemeClr val="accent2">
                        <a:lumMod val="40000"/>
                        <a:lumOff val="60000"/>
                      </a:schemeClr>
                    </a:solidFill>
                  </a:tcPr>
                </a:tc>
                <a:tc>
                  <a:txBody>
                    <a:bodyPr/>
                    <a:lstStyle/>
                    <a:p>
                      <a:r>
                        <a:rPr lang="en-MY" sz="2400" b="1" dirty="0">
                          <a:solidFill>
                            <a:schemeClr val="tx1"/>
                          </a:solidFill>
                        </a:rPr>
                        <a:t>Plan-driven Development</a:t>
                      </a:r>
                    </a:p>
                  </a:txBody>
                  <a:tcPr marL="75259" marR="75259" marT="37630" marB="37630" anchor="ctr">
                    <a:lnL w="12700" cap="flat" cmpd="sng" algn="ctr">
                      <a:solidFill>
                        <a:schemeClr val="tx1"/>
                      </a:solidFill>
                      <a:prstDash val="solid"/>
                      <a:round/>
                      <a:headEnd type="none" w="med" len="med"/>
                      <a:tailEnd type="none" w="med" len="med"/>
                    </a:lnL>
                    <a:solidFill>
                      <a:schemeClr val="accent2">
                        <a:lumMod val="40000"/>
                        <a:lumOff val="60000"/>
                      </a:schemeClr>
                    </a:solidFill>
                  </a:tcPr>
                </a:tc>
                <a:extLst>
                  <a:ext uri="{0D108BD9-81ED-4DB2-BD59-A6C34878D82A}">
                    <a16:rowId xmlns:a16="http://schemas.microsoft.com/office/drawing/2014/main" val="10000"/>
                  </a:ext>
                </a:extLst>
              </a:tr>
              <a:tr h="481670">
                <a:tc>
                  <a:txBody>
                    <a:bodyPr/>
                    <a:lstStyle/>
                    <a:p>
                      <a:r>
                        <a:rPr lang="en-MY" sz="2400" dirty="0"/>
                        <a:t>Low criticality</a:t>
                      </a:r>
                    </a:p>
                  </a:txBody>
                  <a:tcPr marL="75259" marR="75259" marT="37630" marB="37630" anchor="ctr">
                    <a:lnR w="12700" cap="flat" cmpd="sng" algn="ctr">
                      <a:solidFill>
                        <a:schemeClr val="tx1"/>
                      </a:solidFill>
                      <a:prstDash val="solid"/>
                      <a:round/>
                      <a:headEnd type="none" w="med" len="med"/>
                      <a:tailEnd type="none" w="med" len="med"/>
                    </a:lnR>
                  </a:tcPr>
                </a:tc>
                <a:tc>
                  <a:txBody>
                    <a:bodyPr/>
                    <a:lstStyle/>
                    <a:p>
                      <a:r>
                        <a:rPr lang="en-MY" sz="2400"/>
                        <a:t>High criticality</a:t>
                      </a:r>
                    </a:p>
                  </a:txBody>
                  <a:tcPr marL="75259" marR="75259" marT="37630" marB="37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486831">
                <a:tc>
                  <a:txBody>
                    <a:bodyPr/>
                    <a:lstStyle/>
                    <a:p>
                      <a:r>
                        <a:rPr lang="en-MY" sz="2400" dirty="0"/>
                        <a:t>Senior developers</a:t>
                      </a:r>
                    </a:p>
                  </a:txBody>
                  <a:tcPr marL="75259" marR="75259" marT="37630" marB="37630" anchor="ctr">
                    <a:lnR w="12700" cap="flat" cmpd="sng" algn="ctr">
                      <a:solidFill>
                        <a:schemeClr val="tx1"/>
                      </a:solidFill>
                      <a:prstDash val="solid"/>
                      <a:round/>
                      <a:headEnd type="none" w="med" len="med"/>
                      <a:tailEnd type="none" w="med" len="med"/>
                    </a:lnR>
                  </a:tcPr>
                </a:tc>
                <a:tc>
                  <a:txBody>
                    <a:bodyPr/>
                    <a:lstStyle/>
                    <a:p>
                      <a:r>
                        <a:rPr lang="en-MY" sz="2400"/>
                        <a:t>Junior developers</a:t>
                      </a:r>
                    </a:p>
                  </a:txBody>
                  <a:tcPr marL="75259" marR="75259" marT="37630" marB="37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894528">
                <a:tc>
                  <a:txBody>
                    <a:bodyPr/>
                    <a:lstStyle/>
                    <a:p>
                      <a:r>
                        <a:rPr lang="en-MY" sz="2400"/>
                        <a:t>Requirements change often</a:t>
                      </a:r>
                    </a:p>
                  </a:txBody>
                  <a:tcPr marL="75259" marR="75259" marT="37630" marB="37630" anchor="ctr">
                    <a:lnR w="12700" cap="flat" cmpd="sng" algn="ctr">
                      <a:solidFill>
                        <a:schemeClr val="tx1"/>
                      </a:solidFill>
                      <a:prstDash val="solid"/>
                      <a:round/>
                      <a:headEnd type="none" w="med" len="med"/>
                      <a:tailEnd type="none" w="med" len="med"/>
                    </a:lnR>
                  </a:tcPr>
                </a:tc>
                <a:tc>
                  <a:txBody>
                    <a:bodyPr/>
                    <a:lstStyle/>
                    <a:p>
                      <a:r>
                        <a:rPr lang="en-MY" sz="2400"/>
                        <a:t>Requirements do not change often</a:t>
                      </a:r>
                    </a:p>
                  </a:txBody>
                  <a:tcPr marL="75259" marR="75259" marT="37630" marB="37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688099">
                <a:tc>
                  <a:txBody>
                    <a:bodyPr/>
                    <a:lstStyle/>
                    <a:p>
                      <a:r>
                        <a:rPr lang="en-MY" sz="2400"/>
                        <a:t>Small number of developers</a:t>
                      </a:r>
                    </a:p>
                  </a:txBody>
                  <a:tcPr marL="75259" marR="75259" marT="37630" marB="37630" anchor="ctr">
                    <a:lnR w="12700" cap="flat" cmpd="sng" algn="ctr">
                      <a:solidFill>
                        <a:schemeClr val="tx1"/>
                      </a:solidFill>
                      <a:prstDash val="solid"/>
                      <a:round/>
                      <a:headEnd type="none" w="med" len="med"/>
                      <a:tailEnd type="none" w="med" len="med"/>
                    </a:lnR>
                  </a:tcPr>
                </a:tc>
                <a:tc>
                  <a:txBody>
                    <a:bodyPr/>
                    <a:lstStyle/>
                    <a:p>
                      <a:r>
                        <a:rPr lang="en-MY" sz="2400"/>
                        <a:t>Large number of developers</a:t>
                      </a:r>
                    </a:p>
                  </a:txBody>
                  <a:tcPr marL="75259" marR="75259" marT="37630" marB="37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695841">
                <a:tc>
                  <a:txBody>
                    <a:bodyPr/>
                    <a:lstStyle/>
                    <a:p>
                      <a:r>
                        <a:rPr lang="en-MY" sz="2400"/>
                        <a:t>Culture that responds to change</a:t>
                      </a:r>
                    </a:p>
                  </a:txBody>
                  <a:tcPr marL="75259" marR="75259" marT="37630" marB="37630" anchor="ctr">
                    <a:lnR w="12700" cap="flat" cmpd="sng" algn="ctr">
                      <a:solidFill>
                        <a:schemeClr val="tx1"/>
                      </a:solidFill>
                      <a:prstDash val="solid"/>
                      <a:round/>
                      <a:headEnd type="none" w="med" len="med"/>
                      <a:tailEnd type="none" w="med" len="med"/>
                    </a:lnR>
                  </a:tcPr>
                </a:tc>
                <a:tc>
                  <a:txBody>
                    <a:bodyPr/>
                    <a:lstStyle/>
                    <a:p>
                      <a:r>
                        <a:rPr lang="en-MY" sz="2400" dirty="0"/>
                        <a:t>Culture that demands order</a:t>
                      </a:r>
                    </a:p>
                  </a:txBody>
                  <a:tcPr marL="75259" marR="75259" marT="37630" marB="37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1989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88</a:t>
            </a:fld>
            <a:endParaRPr lang="en-US"/>
          </a:p>
        </p:txBody>
      </p:sp>
      <p:sp>
        <p:nvSpPr>
          <p:cNvPr id="3" name="Content Placeholder 2"/>
          <p:cNvSpPr>
            <a:spLocks noGrp="1"/>
          </p:cNvSpPr>
          <p:nvPr>
            <p:ph idx="1"/>
          </p:nvPr>
        </p:nvSpPr>
        <p:spPr/>
        <p:txBody>
          <a:bodyPr/>
          <a:lstStyle/>
          <a:p>
            <a:r>
              <a:rPr lang="en-US" dirty="0"/>
              <a:t>Most software projects include practices from both plan-driven and agile approaches.</a:t>
            </a:r>
          </a:p>
        </p:txBody>
      </p:sp>
      <p:sp>
        <p:nvSpPr>
          <p:cNvPr id="5" name="Title 4"/>
          <p:cNvSpPr>
            <a:spLocks noGrp="1"/>
          </p:cNvSpPr>
          <p:nvPr>
            <p:ph type="title"/>
          </p:nvPr>
        </p:nvSpPr>
        <p:spPr/>
        <p:txBody>
          <a:bodyPr/>
          <a:lstStyle/>
          <a:p>
            <a:r>
              <a:rPr lang="en-MY" dirty="0"/>
              <a:t>7. Agile Software Development</a:t>
            </a:r>
          </a:p>
        </p:txBody>
      </p:sp>
    </p:spTree>
    <p:extLst>
      <p:ext uri="{BB962C8B-B14F-4D97-AF65-F5344CB8AC3E}">
        <p14:creationId xmlns:p14="http://schemas.microsoft.com/office/powerpoint/2010/main" val="200686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89</a:t>
            </a:fld>
            <a:endParaRPr lang="en-US"/>
          </a:p>
        </p:txBody>
      </p:sp>
      <p:sp>
        <p:nvSpPr>
          <p:cNvPr id="3" name="Content Placeholder 2"/>
          <p:cNvSpPr>
            <a:spLocks noGrp="1"/>
          </p:cNvSpPr>
          <p:nvPr>
            <p:ph idx="1"/>
          </p:nvPr>
        </p:nvSpPr>
        <p:spPr>
          <a:xfrm>
            <a:off x="609600" y="1582912"/>
            <a:ext cx="10972800" cy="1359072"/>
          </a:xfrm>
        </p:spPr>
        <p:txBody>
          <a:bodyPr>
            <a:normAutofit lnSpcReduction="10000"/>
          </a:bodyPr>
          <a:lstStyle/>
          <a:p>
            <a:pPr marL="0" indent="0">
              <a:buNone/>
            </a:pPr>
            <a:r>
              <a:rPr lang="en-MY" dirty="0"/>
              <a:t>In each of the following consideration, decide which approach (Agile Software Development or Plan-driven Development) is most appropriate.</a:t>
            </a:r>
          </a:p>
        </p:txBody>
      </p:sp>
      <p:sp>
        <p:nvSpPr>
          <p:cNvPr id="4" name="Title 3"/>
          <p:cNvSpPr>
            <a:spLocks noGrp="1"/>
          </p:cNvSpPr>
          <p:nvPr>
            <p:ph type="title"/>
          </p:nvPr>
        </p:nvSpPr>
        <p:spPr/>
        <p:txBody>
          <a:bodyPr/>
          <a:lstStyle/>
          <a:p>
            <a:r>
              <a:rPr lang="en-MY" dirty="0"/>
              <a:t>Exercise</a:t>
            </a:r>
          </a:p>
        </p:txBody>
      </p:sp>
      <p:sp>
        <p:nvSpPr>
          <p:cNvPr id="5" name="Rectangle 4"/>
          <p:cNvSpPr/>
          <p:nvPr/>
        </p:nvSpPr>
        <p:spPr>
          <a:xfrm>
            <a:off x="609600" y="3288715"/>
            <a:ext cx="10972800" cy="2677656"/>
          </a:xfrm>
          <a:prstGeom prst="rect">
            <a:avLst/>
          </a:prstGeom>
        </p:spPr>
        <p:txBody>
          <a:bodyPr wrap="square">
            <a:spAutoFit/>
          </a:bodyPr>
          <a:lstStyle/>
          <a:p>
            <a:pPr marL="514350" indent="-514350">
              <a:buAutoNum type="arabicPeriod"/>
            </a:pPr>
            <a:r>
              <a:rPr lang="en-US" sz="2800" dirty="0"/>
              <a:t>Is it important to have a very detailed specification and design before moving to implementation? </a:t>
            </a:r>
            <a:r>
              <a:rPr lang="en-MY" sz="2800" dirty="0">
                <a:solidFill>
                  <a:srgbClr val="FF0000"/>
                </a:solidFill>
              </a:rPr>
              <a:t>Plan-driven Development</a:t>
            </a:r>
            <a:endParaRPr lang="en-US" sz="2800" dirty="0">
              <a:solidFill>
                <a:srgbClr val="FF0000"/>
              </a:solidFill>
            </a:endParaRPr>
          </a:p>
          <a:p>
            <a:pPr marL="514350" indent="-514350">
              <a:buAutoNum type="arabicPeriod"/>
            </a:pPr>
            <a:endParaRPr lang="en-US" sz="2800" dirty="0"/>
          </a:p>
          <a:p>
            <a:pPr marL="514350" indent="-514350">
              <a:buAutoNum type="arabicPeriod"/>
            </a:pPr>
            <a:r>
              <a:rPr lang="en-US" sz="2800" dirty="0">
                <a:sym typeface="Wingdings" pitchFamily="2" charset="2"/>
              </a:rPr>
              <a:t>Is an incremental delivery strategy, where you deliver the software to customers and get rapid feedback from them, realistic? </a:t>
            </a:r>
            <a:r>
              <a:rPr lang="en-MY" sz="2800" dirty="0">
                <a:solidFill>
                  <a:srgbClr val="FF0000"/>
                </a:solidFill>
              </a:rPr>
              <a:t>Agile Software Development </a:t>
            </a:r>
          </a:p>
        </p:txBody>
      </p:sp>
      <p:pic>
        <p:nvPicPr>
          <p:cNvPr id="6" name="Picture 2" descr="http://www.cinnamonnetwork.co.uk/wp-content/uploads/2014/01/Choose.jpg"/>
          <p:cNvPicPr>
            <a:picLocks noChangeAspect="1" noChangeArrowheads="1"/>
          </p:cNvPicPr>
          <p:nvPr/>
        </p:nvPicPr>
        <p:blipFill>
          <a:blip r:embed="rId2" cstate="screen"/>
          <a:srcRect/>
          <a:stretch>
            <a:fillRect/>
          </a:stretch>
        </p:blipFill>
        <p:spPr bwMode="auto">
          <a:xfrm>
            <a:off x="9859616" y="4995103"/>
            <a:ext cx="2332383" cy="1862897"/>
          </a:xfrm>
          <a:prstGeom prst="rect">
            <a:avLst/>
          </a:prstGeom>
          <a:ln>
            <a:noFill/>
          </a:ln>
          <a:effectLst>
            <a:softEdge rad="112500"/>
          </a:effectLst>
        </p:spPr>
      </p:pic>
    </p:spTree>
    <p:extLst>
      <p:ext uri="{BB962C8B-B14F-4D97-AF65-F5344CB8AC3E}">
        <p14:creationId xmlns:p14="http://schemas.microsoft.com/office/powerpoint/2010/main" val="101896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a:spLocks noChangeArrowheads="1"/>
          </p:cNvSpPr>
          <p:nvPr/>
        </p:nvSpPr>
        <p:spPr bwMode="auto">
          <a:xfrm>
            <a:off x="1275550" y="2108628"/>
            <a:ext cx="2590800" cy="990600"/>
          </a:xfrm>
          <a:prstGeom prst="wedgeRoundRectCallout">
            <a:avLst>
              <a:gd name="adj1" fmla="val -21892"/>
              <a:gd name="adj2" fmla="val 105914"/>
              <a:gd name="adj3" fmla="val 16667"/>
            </a:avLst>
          </a:prstGeom>
          <a:solidFill>
            <a:schemeClr val="bg1"/>
          </a:solidFill>
          <a:ln>
            <a:headEnd/>
            <a:tailEnd/>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a:lstStyle/>
          <a:p>
            <a:pPr algn="ctr">
              <a:defRPr/>
            </a:pPr>
            <a:r>
              <a:rPr lang="en-US" altLang="en-US" sz="2500">
                <a:solidFill>
                  <a:srgbClr val="000000"/>
                </a:solidFill>
                <a:latin typeface="Times New Roman" charset="0"/>
              </a:rPr>
              <a:t>Hardware, people, database</a:t>
            </a:r>
          </a:p>
        </p:txBody>
      </p:sp>
      <p:sp>
        <p:nvSpPr>
          <p:cNvPr id="2" name="Content Placeholder 1"/>
          <p:cNvSpPr>
            <a:spLocks noGrp="1"/>
          </p:cNvSpPr>
          <p:nvPr>
            <p:ph idx="1"/>
          </p:nvPr>
        </p:nvSpPr>
        <p:spPr/>
        <p:txBody>
          <a:bodyPr>
            <a:normAutofit lnSpcReduction="10000"/>
          </a:bodyPr>
          <a:lstStyle/>
          <a:p>
            <a:r>
              <a:rPr lang="en-US" altLang="en-US" dirty="0"/>
              <a:t>Commonly known as classic life cycle or the waterfall model </a:t>
            </a:r>
          </a:p>
          <a:p>
            <a:pPr>
              <a:buNone/>
            </a:pPr>
            <a:endParaRPr lang="en-US" altLang="en-US" dirty="0"/>
          </a:p>
          <a:p>
            <a:endParaRPr lang="en-US" altLang="en-US" dirty="0"/>
          </a:p>
          <a:p>
            <a:r>
              <a:rPr lang="en-US" altLang="en-US" dirty="0"/>
              <a:t>Activities include:- </a:t>
            </a:r>
          </a:p>
          <a:p>
            <a:pPr lvl="1"/>
            <a:r>
              <a:rPr lang="en-US" altLang="en-US" sz="2500" dirty="0"/>
              <a:t>System/information engineering and modeling </a:t>
            </a:r>
          </a:p>
          <a:p>
            <a:pPr lvl="1"/>
            <a:r>
              <a:rPr lang="en-US" altLang="en-US" sz="2500" dirty="0"/>
              <a:t>Software requirements analysis </a:t>
            </a:r>
          </a:p>
          <a:p>
            <a:pPr lvl="1"/>
            <a:r>
              <a:rPr lang="en-US" altLang="en-US" sz="2500" dirty="0"/>
              <a:t>Design </a:t>
            </a:r>
          </a:p>
          <a:p>
            <a:pPr lvl="1"/>
            <a:r>
              <a:rPr lang="en-US" altLang="en-US" sz="2500" dirty="0"/>
              <a:t>Code Generation </a:t>
            </a:r>
          </a:p>
          <a:p>
            <a:pPr lvl="1"/>
            <a:r>
              <a:rPr lang="en-US" altLang="en-US" sz="2500" dirty="0"/>
              <a:t>Testing </a:t>
            </a:r>
          </a:p>
          <a:p>
            <a:pPr lvl="1"/>
            <a:r>
              <a:rPr lang="en-US" altLang="en-US" sz="2500" dirty="0"/>
              <a:t>Support </a:t>
            </a:r>
          </a:p>
        </p:txBody>
      </p:sp>
      <p:sp>
        <p:nvSpPr>
          <p:cNvPr id="3" name="Title 2"/>
          <p:cNvSpPr>
            <a:spLocks noGrp="1"/>
          </p:cNvSpPr>
          <p:nvPr>
            <p:ph type="title"/>
          </p:nvPr>
        </p:nvSpPr>
        <p:spPr/>
        <p:txBody>
          <a:bodyPr/>
          <a:lstStyle/>
          <a:p>
            <a:r>
              <a:rPr lang="en-MY" dirty="0"/>
              <a:t>1. Linear Sequential Model/Waterfall Model</a:t>
            </a:r>
          </a:p>
        </p:txBody>
      </p:sp>
      <p:sp>
        <p:nvSpPr>
          <p:cNvPr id="5" name="AutoShape 5"/>
          <p:cNvSpPr>
            <a:spLocks noChangeArrowheads="1"/>
          </p:cNvSpPr>
          <p:nvPr/>
        </p:nvSpPr>
        <p:spPr bwMode="auto">
          <a:xfrm>
            <a:off x="3986732" y="2108628"/>
            <a:ext cx="2971800" cy="990600"/>
          </a:xfrm>
          <a:prstGeom prst="wedgeRoundRectCallout">
            <a:avLst>
              <a:gd name="adj1" fmla="val -48316"/>
              <a:gd name="adj2" fmla="val 107237"/>
              <a:gd name="adj3" fmla="val 16667"/>
            </a:avLst>
          </a:prstGeom>
          <a:solidFill>
            <a:schemeClr val="bg1"/>
          </a:solidFill>
          <a:ln>
            <a:headEnd/>
            <a:tailEnd/>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a:lstStyle/>
          <a:p>
            <a:pPr algn="ctr">
              <a:defRPr/>
            </a:pPr>
            <a:r>
              <a:rPr lang="en-US" altLang="en-US" sz="2500" dirty="0">
                <a:solidFill>
                  <a:srgbClr val="000000"/>
                </a:solidFill>
                <a:latin typeface="Times New Roman" charset="0"/>
              </a:rPr>
              <a:t>At strategic business level</a:t>
            </a:r>
          </a:p>
        </p:txBody>
      </p:sp>
      <p:sp>
        <p:nvSpPr>
          <p:cNvPr id="6" name="Slide Number Placeholder 5"/>
          <p:cNvSpPr>
            <a:spLocks noGrp="1"/>
          </p:cNvSpPr>
          <p:nvPr>
            <p:ph type="sldNum" sz="quarter" idx="12"/>
          </p:nvPr>
        </p:nvSpPr>
        <p:spPr/>
        <p:txBody>
          <a:bodyPr/>
          <a:lstStyle/>
          <a:p>
            <a:fld id="{401CF334-2D5C-4859-84A6-CA7E6E43FAEB}" type="slidenum">
              <a:rPr lang="en-US" smtClean="0"/>
              <a:t>9</a:t>
            </a:fld>
            <a:endParaRPr lang="en-US"/>
          </a:p>
        </p:txBody>
      </p:sp>
    </p:spTree>
    <p:extLst>
      <p:ext uri="{BB962C8B-B14F-4D97-AF65-F5344CB8AC3E}">
        <p14:creationId xmlns:p14="http://schemas.microsoft.com/office/powerpoint/2010/main" val="122290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90</a:t>
            </a:fld>
            <a:endParaRPr lang="en-US"/>
          </a:p>
        </p:txBody>
      </p:sp>
      <p:sp>
        <p:nvSpPr>
          <p:cNvPr id="3" name="Content Placeholder 2"/>
          <p:cNvSpPr>
            <a:spLocks noGrp="1"/>
          </p:cNvSpPr>
          <p:nvPr>
            <p:ph idx="1"/>
          </p:nvPr>
        </p:nvSpPr>
        <p:spPr>
          <a:xfrm>
            <a:off x="609600" y="1582912"/>
            <a:ext cx="10972800" cy="1359072"/>
          </a:xfrm>
        </p:spPr>
        <p:txBody>
          <a:bodyPr>
            <a:normAutofit lnSpcReduction="10000"/>
          </a:bodyPr>
          <a:lstStyle/>
          <a:p>
            <a:pPr marL="0" indent="0">
              <a:buNone/>
            </a:pPr>
            <a:r>
              <a:rPr lang="en-MY" dirty="0"/>
              <a:t>In each of the following consideration, decide which approach (Agile Software Development or Plan-driven Development) is most appropriate.</a:t>
            </a:r>
          </a:p>
        </p:txBody>
      </p:sp>
      <p:sp>
        <p:nvSpPr>
          <p:cNvPr id="4" name="Title 3"/>
          <p:cNvSpPr>
            <a:spLocks noGrp="1"/>
          </p:cNvSpPr>
          <p:nvPr>
            <p:ph type="title"/>
          </p:nvPr>
        </p:nvSpPr>
        <p:spPr/>
        <p:txBody>
          <a:bodyPr/>
          <a:lstStyle/>
          <a:p>
            <a:r>
              <a:rPr lang="en-MY" dirty="0"/>
              <a:t>Exercise</a:t>
            </a:r>
          </a:p>
        </p:txBody>
      </p:sp>
      <p:sp>
        <p:nvSpPr>
          <p:cNvPr id="5" name="Rectangle 4"/>
          <p:cNvSpPr/>
          <p:nvPr/>
        </p:nvSpPr>
        <p:spPr>
          <a:xfrm>
            <a:off x="609600" y="3145596"/>
            <a:ext cx="10972800" cy="3108543"/>
          </a:xfrm>
          <a:prstGeom prst="rect">
            <a:avLst/>
          </a:prstGeom>
        </p:spPr>
        <p:txBody>
          <a:bodyPr wrap="square">
            <a:spAutoFit/>
          </a:bodyPr>
          <a:lstStyle/>
          <a:p>
            <a:pPr marL="514350" indent="-514350">
              <a:buFont typeface="+mj-lt"/>
              <a:buAutoNum type="arabicPeriod" startAt="3"/>
            </a:pPr>
            <a:r>
              <a:rPr lang="en-US" sz="2800" dirty="0"/>
              <a:t>How large is the system</a:t>
            </a:r>
            <a:r>
              <a:rPr lang="en-US" sz="2800" dirty="0">
                <a:sym typeface="Wingdings" pitchFamily="2" charset="2"/>
              </a:rPr>
              <a:t>? </a:t>
            </a:r>
          </a:p>
          <a:p>
            <a:pPr marL="514350" indent="-514350">
              <a:buFont typeface="+mj-lt"/>
              <a:buAutoNum type="arabicPeriod" startAt="3"/>
            </a:pPr>
            <a:endParaRPr lang="en-US" sz="2800" dirty="0">
              <a:sym typeface="Wingdings" pitchFamily="2" charset="2"/>
            </a:endParaRPr>
          </a:p>
          <a:p>
            <a:pPr marL="514350" indent="-514350">
              <a:buFont typeface="+mj-lt"/>
              <a:buAutoNum type="arabicPeriod" startAt="3"/>
            </a:pPr>
            <a:r>
              <a:rPr lang="en-US" sz="2800" dirty="0"/>
              <a:t>What type of system?</a:t>
            </a:r>
          </a:p>
          <a:p>
            <a:pPr marL="514350" indent="-514350">
              <a:buFont typeface="+mj-lt"/>
              <a:buAutoNum type="arabicPeriod" startAt="3"/>
            </a:pPr>
            <a:endParaRPr lang="en-US" sz="2800" dirty="0"/>
          </a:p>
          <a:p>
            <a:pPr marL="514350" indent="-514350">
              <a:buFont typeface="+mj-lt"/>
              <a:buAutoNum type="arabicPeriod" startAt="3"/>
            </a:pPr>
            <a:r>
              <a:rPr lang="en-US" sz="2800" dirty="0"/>
              <a:t>What is the expected system lifetime?</a:t>
            </a:r>
          </a:p>
          <a:p>
            <a:pPr marL="514350" indent="-514350">
              <a:buFont typeface="+mj-lt"/>
              <a:buAutoNum type="arabicPeriod" startAt="3"/>
            </a:pPr>
            <a:endParaRPr lang="en-US" sz="2800" dirty="0"/>
          </a:p>
          <a:p>
            <a:pPr marL="514350" indent="-514350">
              <a:buFont typeface="+mj-lt"/>
              <a:buAutoNum type="arabicPeriod" startAt="3"/>
            </a:pPr>
            <a:r>
              <a:rPr lang="en-US" sz="2800" dirty="0"/>
              <a:t>What technologies are available?</a:t>
            </a:r>
          </a:p>
        </p:txBody>
      </p:sp>
      <p:pic>
        <p:nvPicPr>
          <p:cNvPr id="6" name="Picture 2" descr="http://www.cinnamonnetwork.co.uk/wp-content/uploads/2014/01/Choose.jpg"/>
          <p:cNvPicPr>
            <a:picLocks noChangeAspect="1" noChangeArrowheads="1"/>
          </p:cNvPicPr>
          <p:nvPr/>
        </p:nvPicPr>
        <p:blipFill>
          <a:blip r:embed="rId2" cstate="screen"/>
          <a:srcRect/>
          <a:stretch>
            <a:fillRect/>
          </a:stretch>
        </p:blipFill>
        <p:spPr bwMode="auto">
          <a:xfrm>
            <a:off x="9859616" y="4995103"/>
            <a:ext cx="2332383" cy="1862897"/>
          </a:xfrm>
          <a:prstGeom prst="rect">
            <a:avLst/>
          </a:prstGeom>
          <a:ln>
            <a:noFill/>
          </a:ln>
          <a:effectLst>
            <a:softEdge rad="112500"/>
          </a:effectLst>
        </p:spPr>
      </p:pic>
    </p:spTree>
    <p:extLst>
      <p:ext uri="{BB962C8B-B14F-4D97-AF65-F5344CB8AC3E}">
        <p14:creationId xmlns:p14="http://schemas.microsoft.com/office/powerpoint/2010/main" val="158685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91</a:t>
            </a:fld>
            <a:endParaRPr lang="en-US"/>
          </a:p>
        </p:txBody>
      </p:sp>
      <p:sp>
        <p:nvSpPr>
          <p:cNvPr id="3" name="Content Placeholder 2"/>
          <p:cNvSpPr>
            <a:spLocks noGrp="1"/>
          </p:cNvSpPr>
          <p:nvPr>
            <p:ph idx="1"/>
          </p:nvPr>
        </p:nvSpPr>
        <p:spPr>
          <a:xfrm>
            <a:off x="609600" y="1582912"/>
            <a:ext cx="10972800" cy="1359072"/>
          </a:xfrm>
        </p:spPr>
        <p:txBody>
          <a:bodyPr>
            <a:normAutofit lnSpcReduction="10000"/>
          </a:bodyPr>
          <a:lstStyle/>
          <a:p>
            <a:pPr marL="0" indent="0">
              <a:buNone/>
            </a:pPr>
            <a:r>
              <a:rPr lang="en-MY" dirty="0"/>
              <a:t>In each of the following consideration, decide which approach (Agile Software Development or Plan-driven Development) is most appropriate.</a:t>
            </a:r>
          </a:p>
        </p:txBody>
      </p:sp>
      <p:sp>
        <p:nvSpPr>
          <p:cNvPr id="4" name="Title 3"/>
          <p:cNvSpPr>
            <a:spLocks noGrp="1"/>
          </p:cNvSpPr>
          <p:nvPr>
            <p:ph type="title"/>
          </p:nvPr>
        </p:nvSpPr>
        <p:spPr/>
        <p:txBody>
          <a:bodyPr/>
          <a:lstStyle/>
          <a:p>
            <a:r>
              <a:rPr lang="en-MY" dirty="0"/>
              <a:t>Exercise</a:t>
            </a:r>
          </a:p>
        </p:txBody>
      </p:sp>
      <p:sp>
        <p:nvSpPr>
          <p:cNvPr id="5" name="Rectangle 4"/>
          <p:cNvSpPr/>
          <p:nvPr/>
        </p:nvSpPr>
        <p:spPr>
          <a:xfrm>
            <a:off x="609600" y="3145596"/>
            <a:ext cx="10972800" cy="2246769"/>
          </a:xfrm>
          <a:prstGeom prst="rect">
            <a:avLst/>
          </a:prstGeom>
        </p:spPr>
        <p:txBody>
          <a:bodyPr wrap="square">
            <a:spAutoFit/>
          </a:bodyPr>
          <a:lstStyle/>
          <a:p>
            <a:pPr marL="514350" indent="-514350">
              <a:buFont typeface="+mj-lt"/>
              <a:buAutoNum type="arabicPeriod" startAt="7"/>
            </a:pPr>
            <a:r>
              <a:rPr lang="en-US" sz="2800" dirty="0"/>
              <a:t>How is the development team organized?</a:t>
            </a:r>
          </a:p>
          <a:p>
            <a:pPr marL="514350" indent="-514350">
              <a:buFont typeface="+mj-lt"/>
              <a:buAutoNum type="arabicPeriod" startAt="7"/>
            </a:pPr>
            <a:r>
              <a:rPr lang="en-US" sz="2800" dirty="0"/>
              <a:t>Are there cultural issues? Agile no</a:t>
            </a:r>
          </a:p>
          <a:p>
            <a:pPr marL="514350" indent="-514350">
              <a:buFont typeface="+mj-lt"/>
              <a:buAutoNum type="arabicPeriod" startAt="7"/>
            </a:pPr>
            <a:r>
              <a:rPr lang="en-US" sz="2800" dirty="0"/>
              <a:t>How good are the designers/programmers? Agile must very expert and good experience</a:t>
            </a:r>
          </a:p>
          <a:p>
            <a:pPr marL="514350" indent="-514350">
              <a:buFont typeface="+mj-lt"/>
              <a:buAutoNum type="arabicPeriod" startAt="7"/>
            </a:pPr>
            <a:r>
              <a:rPr lang="en-US" sz="2800" dirty="0"/>
              <a:t>Is the system subject to external regulation? For agile no</a:t>
            </a:r>
            <a:endParaRPr lang="en-MY" sz="2800" dirty="0"/>
          </a:p>
        </p:txBody>
      </p:sp>
      <p:pic>
        <p:nvPicPr>
          <p:cNvPr id="6" name="Picture 2" descr="http://www.cinnamonnetwork.co.uk/wp-content/uploads/2014/01/Choose.jpg"/>
          <p:cNvPicPr>
            <a:picLocks noChangeAspect="1" noChangeArrowheads="1"/>
          </p:cNvPicPr>
          <p:nvPr/>
        </p:nvPicPr>
        <p:blipFill>
          <a:blip r:embed="rId2" cstate="screen"/>
          <a:srcRect/>
          <a:stretch>
            <a:fillRect/>
          </a:stretch>
        </p:blipFill>
        <p:spPr bwMode="auto">
          <a:xfrm>
            <a:off x="9859616" y="4995103"/>
            <a:ext cx="2332383" cy="1862897"/>
          </a:xfrm>
          <a:prstGeom prst="rect">
            <a:avLst/>
          </a:prstGeom>
          <a:ln>
            <a:noFill/>
          </a:ln>
          <a:effectLst>
            <a:softEdge rad="112500"/>
          </a:effectLst>
        </p:spPr>
      </p:pic>
    </p:spTree>
    <p:extLst>
      <p:ext uri="{BB962C8B-B14F-4D97-AF65-F5344CB8AC3E}">
        <p14:creationId xmlns:p14="http://schemas.microsoft.com/office/powerpoint/2010/main" val="409189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92</a:t>
            </a:fld>
            <a:endParaRPr lang="en-US"/>
          </a:p>
        </p:txBody>
      </p:sp>
      <p:sp>
        <p:nvSpPr>
          <p:cNvPr id="3" name="Text Placeholder 2"/>
          <p:cNvSpPr>
            <a:spLocks noGrp="1"/>
          </p:cNvSpPr>
          <p:nvPr>
            <p:ph type="body" idx="1"/>
          </p:nvPr>
        </p:nvSpPr>
        <p:spPr/>
        <p:txBody>
          <a:bodyPr/>
          <a:lstStyle/>
          <a:p>
            <a:endParaRPr lang="en-MY"/>
          </a:p>
        </p:txBody>
      </p:sp>
      <p:sp>
        <p:nvSpPr>
          <p:cNvPr id="4" name="Title 3"/>
          <p:cNvSpPr>
            <a:spLocks noGrp="1"/>
          </p:cNvSpPr>
          <p:nvPr>
            <p:ph type="title"/>
          </p:nvPr>
        </p:nvSpPr>
        <p:spPr/>
        <p:txBody>
          <a:bodyPr/>
          <a:lstStyle/>
          <a:p>
            <a:r>
              <a:rPr lang="en-MY" dirty="0"/>
              <a:t>8. Extreme Programming</a:t>
            </a:r>
          </a:p>
        </p:txBody>
      </p:sp>
    </p:spTree>
    <p:extLst>
      <p:ext uri="{BB962C8B-B14F-4D97-AF65-F5344CB8AC3E}">
        <p14:creationId xmlns:p14="http://schemas.microsoft.com/office/powerpoint/2010/main" val="291844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93</a:t>
            </a:fld>
            <a:endParaRPr lang="en-US"/>
          </a:p>
        </p:txBody>
      </p:sp>
      <p:sp>
        <p:nvSpPr>
          <p:cNvPr id="3" name="Content Placeholder 2"/>
          <p:cNvSpPr>
            <a:spLocks noGrp="1"/>
          </p:cNvSpPr>
          <p:nvPr>
            <p:ph idx="1"/>
          </p:nvPr>
        </p:nvSpPr>
        <p:spPr/>
        <p:txBody>
          <a:bodyPr/>
          <a:lstStyle/>
          <a:p>
            <a:r>
              <a:rPr lang="en-US" dirty="0"/>
              <a:t>Extreme Programming (XP) is one of the well-known agile software development methods.</a:t>
            </a:r>
          </a:p>
          <a:p>
            <a:endParaRPr lang="en-MY" dirty="0"/>
          </a:p>
          <a:p>
            <a:r>
              <a:rPr lang="en-MY" dirty="0"/>
              <a:t>The name was coined by Beck (2000)</a:t>
            </a:r>
          </a:p>
        </p:txBody>
      </p:sp>
      <p:sp>
        <p:nvSpPr>
          <p:cNvPr id="4" name="Title 3"/>
          <p:cNvSpPr>
            <a:spLocks noGrp="1"/>
          </p:cNvSpPr>
          <p:nvPr>
            <p:ph type="title"/>
          </p:nvPr>
        </p:nvSpPr>
        <p:spPr/>
        <p:txBody>
          <a:bodyPr/>
          <a:lstStyle/>
          <a:p>
            <a:r>
              <a:rPr lang="en-MY" dirty="0"/>
              <a:t>8. Extreme Programming</a:t>
            </a:r>
          </a:p>
        </p:txBody>
      </p:sp>
      <p:sp>
        <p:nvSpPr>
          <p:cNvPr id="5" name="TextBox 4">
            <a:extLst>
              <a:ext uri="{FF2B5EF4-FFF2-40B4-BE49-F238E27FC236}">
                <a16:creationId xmlns:a16="http://schemas.microsoft.com/office/drawing/2014/main" id="{60521BB3-50D9-4021-ABFE-289F8F8D8ECE}"/>
              </a:ext>
            </a:extLst>
          </p:cNvPr>
          <p:cNvSpPr txBox="1"/>
          <p:nvPr/>
        </p:nvSpPr>
        <p:spPr>
          <a:xfrm>
            <a:off x="7172325" y="952073"/>
            <a:ext cx="2721769" cy="369332"/>
          </a:xfrm>
          <a:prstGeom prst="rect">
            <a:avLst/>
          </a:prstGeom>
          <a:noFill/>
          <a:ln>
            <a:solidFill>
              <a:schemeClr val="bg2"/>
            </a:solidFill>
          </a:ln>
        </p:spPr>
        <p:txBody>
          <a:bodyPr wrap="square" rtlCol="0">
            <a:spAutoFit/>
          </a:bodyPr>
          <a:lstStyle/>
          <a:p>
            <a:r>
              <a:rPr lang="en-US" dirty="0">
                <a:solidFill>
                  <a:srgbClr val="FF0000"/>
                </a:solidFill>
              </a:rPr>
              <a:t>Focus on programming</a:t>
            </a:r>
            <a:endParaRPr lang="en-MY" dirty="0" err="1">
              <a:solidFill>
                <a:srgbClr val="FF0000"/>
              </a:solidFill>
            </a:endParaRPr>
          </a:p>
        </p:txBody>
      </p:sp>
    </p:spTree>
    <p:extLst>
      <p:ext uri="{BB962C8B-B14F-4D97-AF65-F5344CB8AC3E}">
        <p14:creationId xmlns:p14="http://schemas.microsoft.com/office/powerpoint/2010/main" val="85246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94</a:t>
            </a:fld>
            <a:endParaRPr lang="en-US"/>
          </a:p>
        </p:txBody>
      </p:sp>
      <p:sp>
        <p:nvSpPr>
          <p:cNvPr id="3" name="Title 2"/>
          <p:cNvSpPr>
            <a:spLocks noGrp="1"/>
          </p:cNvSpPr>
          <p:nvPr>
            <p:ph type="title"/>
          </p:nvPr>
        </p:nvSpPr>
        <p:spPr/>
        <p:txBody>
          <a:bodyPr/>
          <a:lstStyle/>
          <a:p>
            <a:r>
              <a:rPr lang="en-MY" dirty="0"/>
              <a:t>8. Extreme Programming</a:t>
            </a:r>
          </a:p>
        </p:txBody>
      </p:sp>
      <p:sp>
        <p:nvSpPr>
          <p:cNvPr id="4" name="Rounded Rectangle 3"/>
          <p:cNvSpPr/>
          <p:nvPr/>
        </p:nvSpPr>
        <p:spPr>
          <a:xfrm>
            <a:off x="422960" y="2168149"/>
            <a:ext cx="2900806" cy="1198213"/>
          </a:xfrm>
          <a:prstGeom prst="roundRect">
            <a:avLst/>
          </a:prstGeom>
          <a:ln>
            <a:noFill/>
          </a:ln>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Select user stories for this release</a:t>
            </a:r>
            <a:endParaRPr lang="en-MY" sz="2400" dirty="0"/>
          </a:p>
        </p:txBody>
      </p:sp>
      <p:sp>
        <p:nvSpPr>
          <p:cNvPr id="5" name="Rounded Rectangle 4"/>
          <p:cNvSpPr/>
          <p:nvPr/>
        </p:nvSpPr>
        <p:spPr>
          <a:xfrm>
            <a:off x="4891756" y="2168149"/>
            <a:ext cx="2900806" cy="1198213"/>
          </a:xfrm>
          <a:prstGeom prst="roundRect">
            <a:avLst/>
          </a:prstGeom>
          <a:ln>
            <a:noFill/>
          </a:ln>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Break down stories to tasks</a:t>
            </a:r>
            <a:endParaRPr lang="en-MY" sz="2400" dirty="0"/>
          </a:p>
        </p:txBody>
      </p:sp>
      <p:sp>
        <p:nvSpPr>
          <p:cNvPr id="6" name="Rounded Rectangle 5"/>
          <p:cNvSpPr/>
          <p:nvPr/>
        </p:nvSpPr>
        <p:spPr>
          <a:xfrm>
            <a:off x="8859174" y="2168149"/>
            <a:ext cx="2900806" cy="1198213"/>
          </a:xfrm>
          <a:prstGeom prst="roundRect">
            <a:avLst/>
          </a:prstGeom>
          <a:ln>
            <a:noFill/>
          </a:ln>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Plan release</a:t>
            </a:r>
            <a:endParaRPr lang="en-MY" sz="2400" dirty="0"/>
          </a:p>
        </p:txBody>
      </p:sp>
      <p:sp>
        <p:nvSpPr>
          <p:cNvPr id="7" name="Rounded Rectangle 6"/>
          <p:cNvSpPr/>
          <p:nvPr/>
        </p:nvSpPr>
        <p:spPr>
          <a:xfrm>
            <a:off x="8859174" y="4256379"/>
            <a:ext cx="2900806" cy="1198213"/>
          </a:xfrm>
          <a:prstGeom prst="roundRect">
            <a:avLst/>
          </a:prstGeom>
          <a:ln>
            <a:noFill/>
          </a:ln>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Develop/ integrate/ test software </a:t>
            </a:r>
            <a:endParaRPr lang="en-MY" sz="2400" dirty="0"/>
          </a:p>
        </p:txBody>
      </p:sp>
      <p:sp>
        <p:nvSpPr>
          <p:cNvPr id="8" name="Rounded Rectangle 7"/>
          <p:cNvSpPr/>
          <p:nvPr/>
        </p:nvSpPr>
        <p:spPr>
          <a:xfrm>
            <a:off x="4891756" y="4256381"/>
            <a:ext cx="2900806" cy="1198213"/>
          </a:xfrm>
          <a:prstGeom prst="roundRect">
            <a:avLst/>
          </a:prstGeom>
          <a:ln>
            <a:noFill/>
          </a:ln>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Release software</a:t>
            </a:r>
            <a:endParaRPr lang="en-MY" sz="2400" dirty="0"/>
          </a:p>
        </p:txBody>
      </p:sp>
      <p:sp>
        <p:nvSpPr>
          <p:cNvPr id="9" name="Rounded Rectangle 8"/>
          <p:cNvSpPr/>
          <p:nvPr/>
        </p:nvSpPr>
        <p:spPr>
          <a:xfrm>
            <a:off x="422960" y="4256380"/>
            <a:ext cx="2900806" cy="1198213"/>
          </a:xfrm>
          <a:prstGeom prst="roundRect">
            <a:avLst/>
          </a:prstGeom>
          <a:ln>
            <a:noFill/>
          </a:ln>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Evaluate system</a:t>
            </a:r>
            <a:endParaRPr lang="en-MY" sz="2400" dirty="0"/>
          </a:p>
        </p:txBody>
      </p:sp>
      <p:cxnSp>
        <p:nvCxnSpPr>
          <p:cNvPr id="10" name="Straight Arrow Connector 9"/>
          <p:cNvCxnSpPr>
            <a:stCxn id="4" idx="3"/>
            <a:endCxn id="5" idx="1"/>
          </p:cNvCxnSpPr>
          <p:nvPr/>
        </p:nvCxnSpPr>
        <p:spPr>
          <a:xfrm>
            <a:off x="3323766" y="2767256"/>
            <a:ext cx="156799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5" idx="3"/>
            <a:endCxn id="6" idx="1"/>
          </p:cNvCxnSpPr>
          <p:nvPr/>
        </p:nvCxnSpPr>
        <p:spPr>
          <a:xfrm>
            <a:off x="7792562" y="2767256"/>
            <a:ext cx="106661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a:stCxn id="6" idx="2"/>
            <a:endCxn id="7" idx="0"/>
          </p:cNvCxnSpPr>
          <p:nvPr/>
        </p:nvCxnSpPr>
        <p:spPr>
          <a:xfrm>
            <a:off x="10309577" y="3366362"/>
            <a:ext cx="0" cy="8900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a:stCxn id="7" idx="1"/>
            <a:endCxn id="8" idx="3"/>
          </p:cNvCxnSpPr>
          <p:nvPr/>
        </p:nvCxnSpPr>
        <p:spPr>
          <a:xfrm flipH="1">
            <a:off x="7792562" y="4855486"/>
            <a:ext cx="1066612" cy="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8" idx="1"/>
            <a:endCxn id="9" idx="3"/>
          </p:cNvCxnSpPr>
          <p:nvPr/>
        </p:nvCxnSpPr>
        <p:spPr>
          <a:xfrm flipH="1" flipV="1">
            <a:off x="3323766" y="4855487"/>
            <a:ext cx="1567990"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9" idx="0"/>
            <a:endCxn id="4" idx="2"/>
          </p:cNvCxnSpPr>
          <p:nvPr/>
        </p:nvCxnSpPr>
        <p:spPr>
          <a:xfrm flipV="1">
            <a:off x="1873363" y="3366362"/>
            <a:ext cx="0" cy="8900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422960" y="5869033"/>
            <a:ext cx="6552728" cy="461665"/>
          </a:xfrm>
          <a:prstGeom prst="rect">
            <a:avLst/>
          </a:prstGeom>
          <a:noFill/>
        </p:spPr>
        <p:txBody>
          <a:bodyPr wrap="square" rtlCol="0">
            <a:spAutoFit/>
          </a:bodyPr>
          <a:lstStyle/>
          <a:p>
            <a:r>
              <a:rPr lang="en-US" sz="2400" dirty="0"/>
              <a:t>The XP release cycle</a:t>
            </a:r>
            <a:endParaRPr lang="en-MY" sz="2400" dirty="0"/>
          </a:p>
        </p:txBody>
      </p:sp>
    </p:spTree>
    <p:extLst>
      <p:ext uri="{BB962C8B-B14F-4D97-AF65-F5344CB8AC3E}">
        <p14:creationId xmlns:p14="http://schemas.microsoft.com/office/powerpoint/2010/main" val="306758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95</a:t>
            </a:fld>
            <a:endParaRPr lang="en-US"/>
          </a:p>
        </p:txBody>
      </p:sp>
      <p:sp>
        <p:nvSpPr>
          <p:cNvPr id="6" name="Content Placeholder 5"/>
          <p:cNvSpPr>
            <a:spLocks noGrp="1"/>
          </p:cNvSpPr>
          <p:nvPr>
            <p:ph idx="1"/>
          </p:nvPr>
        </p:nvSpPr>
        <p:spPr/>
        <p:txBody>
          <a:bodyPr/>
          <a:lstStyle/>
          <a:p>
            <a:pPr>
              <a:lnSpc>
                <a:spcPct val="150000"/>
              </a:lnSpc>
            </a:pPr>
            <a:r>
              <a:rPr lang="en-US" dirty="0"/>
              <a:t>Incremental planning</a:t>
            </a:r>
          </a:p>
          <a:p>
            <a:pPr>
              <a:lnSpc>
                <a:spcPct val="150000"/>
              </a:lnSpc>
            </a:pPr>
            <a:r>
              <a:rPr lang="en-US" dirty="0"/>
              <a:t>Small releases</a:t>
            </a:r>
          </a:p>
          <a:p>
            <a:pPr>
              <a:lnSpc>
                <a:spcPct val="150000"/>
              </a:lnSpc>
            </a:pPr>
            <a:r>
              <a:rPr lang="en-US" dirty="0"/>
              <a:t>Simple design</a:t>
            </a:r>
          </a:p>
          <a:p>
            <a:pPr>
              <a:lnSpc>
                <a:spcPct val="150000"/>
              </a:lnSpc>
            </a:pPr>
            <a:r>
              <a:rPr lang="en-US" dirty="0"/>
              <a:t>Test-first development</a:t>
            </a:r>
          </a:p>
          <a:p>
            <a:pPr>
              <a:lnSpc>
                <a:spcPct val="150000"/>
              </a:lnSpc>
            </a:pPr>
            <a:r>
              <a:rPr lang="en-US" dirty="0"/>
              <a:t>Refactoring</a:t>
            </a:r>
          </a:p>
        </p:txBody>
      </p:sp>
      <p:sp>
        <p:nvSpPr>
          <p:cNvPr id="5" name="Title 4"/>
          <p:cNvSpPr>
            <a:spLocks noGrp="1"/>
          </p:cNvSpPr>
          <p:nvPr>
            <p:ph type="title"/>
          </p:nvPr>
        </p:nvSpPr>
        <p:spPr/>
        <p:txBody>
          <a:bodyPr/>
          <a:lstStyle/>
          <a:p>
            <a:r>
              <a:rPr lang="en-MY" dirty="0"/>
              <a:t>8. Extreme Programming</a:t>
            </a:r>
          </a:p>
        </p:txBody>
      </p:sp>
      <p:pic>
        <p:nvPicPr>
          <p:cNvPr id="7" name="Picture 6" descr="http://1.bp.blogspot.com/-6SRiVTdY4LY/UEBqNFycTMI/AAAAAAAAHLE/6e5ItLsuhTI/s320/scrum+team.png"/>
          <p:cNvPicPr>
            <a:picLocks noChangeAspect="1" noChangeArrowheads="1"/>
          </p:cNvPicPr>
          <p:nvPr/>
        </p:nvPicPr>
        <p:blipFill>
          <a:blip r:embed="rId3"/>
          <a:srcRect/>
          <a:stretch>
            <a:fillRect/>
          </a:stretch>
        </p:blipFill>
        <p:spPr bwMode="auto">
          <a:xfrm>
            <a:off x="8807941" y="3761718"/>
            <a:ext cx="3048000" cy="2333626"/>
          </a:xfrm>
          <a:prstGeom prst="rect">
            <a:avLst/>
          </a:prstGeom>
          <a:noFill/>
        </p:spPr>
      </p:pic>
      <p:sp>
        <p:nvSpPr>
          <p:cNvPr id="8" name="TextBox 7"/>
          <p:cNvSpPr txBox="1"/>
          <p:nvPr/>
        </p:nvSpPr>
        <p:spPr>
          <a:xfrm>
            <a:off x="667219" y="5933761"/>
            <a:ext cx="6408712" cy="323165"/>
          </a:xfrm>
          <a:prstGeom prst="rect">
            <a:avLst/>
          </a:prstGeom>
          <a:noFill/>
        </p:spPr>
        <p:txBody>
          <a:bodyPr wrap="square" rtlCol="0">
            <a:spAutoFit/>
          </a:bodyPr>
          <a:lstStyle/>
          <a:p>
            <a:r>
              <a:rPr lang="en-US" sz="1500" i="1" dirty="0">
                <a:latin typeface="Times New Roman" pitchFamily="18" charset="0"/>
                <a:cs typeface="Times New Roman" pitchFamily="18" charset="0"/>
              </a:rPr>
              <a:t>Refer </a:t>
            </a:r>
            <a:r>
              <a:rPr lang="en-US" sz="1500" i="1" dirty="0" err="1">
                <a:latin typeface="Times New Roman" pitchFamily="18" charset="0"/>
                <a:cs typeface="Times New Roman" pitchFamily="18" charset="0"/>
              </a:rPr>
              <a:t>Sommerville</a:t>
            </a:r>
            <a:r>
              <a:rPr lang="en-US" sz="1500" i="1" dirty="0">
                <a:latin typeface="Times New Roman" pitchFamily="18" charset="0"/>
                <a:cs typeface="Times New Roman" pitchFamily="18" charset="0"/>
              </a:rPr>
              <a:t>, figure 3.4, pg 66 for explanation</a:t>
            </a:r>
            <a:endParaRPr lang="en-MY" sz="1500" i="1" dirty="0">
              <a:latin typeface="Times New Roman" pitchFamily="18" charset="0"/>
              <a:cs typeface="Times New Roman" pitchFamily="18" charset="0"/>
            </a:endParaRPr>
          </a:p>
        </p:txBody>
      </p:sp>
    </p:spTree>
    <p:extLst>
      <p:ext uri="{BB962C8B-B14F-4D97-AF65-F5344CB8AC3E}">
        <p14:creationId xmlns:p14="http://schemas.microsoft.com/office/powerpoint/2010/main" val="51011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96</a:t>
            </a:fld>
            <a:endParaRPr lang="en-US"/>
          </a:p>
        </p:txBody>
      </p:sp>
      <p:sp>
        <p:nvSpPr>
          <p:cNvPr id="6" name="Content Placeholder 5"/>
          <p:cNvSpPr>
            <a:spLocks noGrp="1"/>
          </p:cNvSpPr>
          <p:nvPr>
            <p:ph idx="1"/>
          </p:nvPr>
        </p:nvSpPr>
        <p:spPr/>
        <p:txBody>
          <a:bodyPr/>
          <a:lstStyle/>
          <a:p>
            <a:pPr>
              <a:lnSpc>
                <a:spcPct val="150000"/>
              </a:lnSpc>
            </a:pPr>
            <a:r>
              <a:rPr lang="en-US" dirty="0"/>
              <a:t>Pair programming</a:t>
            </a:r>
          </a:p>
          <a:p>
            <a:pPr>
              <a:lnSpc>
                <a:spcPct val="150000"/>
              </a:lnSpc>
            </a:pPr>
            <a:r>
              <a:rPr lang="en-US" dirty="0"/>
              <a:t>Collective ownership</a:t>
            </a:r>
          </a:p>
          <a:p>
            <a:pPr>
              <a:lnSpc>
                <a:spcPct val="150000"/>
              </a:lnSpc>
            </a:pPr>
            <a:r>
              <a:rPr lang="en-US" dirty="0"/>
              <a:t>Continuous integration</a:t>
            </a:r>
          </a:p>
          <a:p>
            <a:pPr>
              <a:lnSpc>
                <a:spcPct val="150000"/>
              </a:lnSpc>
            </a:pPr>
            <a:r>
              <a:rPr lang="en-US" dirty="0"/>
              <a:t>Sustainable pace</a:t>
            </a:r>
          </a:p>
          <a:p>
            <a:pPr>
              <a:lnSpc>
                <a:spcPct val="150000"/>
              </a:lnSpc>
            </a:pPr>
            <a:r>
              <a:rPr lang="en-US" dirty="0"/>
              <a:t>On-site customer</a:t>
            </a:r>
            <a:endParaRPr lang="en-MY" dirty="0"/>
          </a:p>
        </p:txBody>
      </p:sp>
      <p:sp>
        <p:nvSpPr>
          <p:cNvPr id="5" name="Title 4"/>
          <p:cNvSpPr>
            <a:spLocks noGrp="1"/>
          </p:cNvSpPr>
          <p:nvPr>
            <p:ph type="title"/>
          </p:nvPr>
        </p:nvSpPr>
        <p:spPr/>
        <p:txBody>
          <a:bodyPr/>
          <a:lstStyle/>
          <a:p>
            <a:r>
              <a:rPr lang="en-MY" dirty="0"/>
              <a:t>8. Extreme Programming</a:t>
            </a:r>
          </a:p>
        </p:txBody>
      </p:sp>
      <p:pic>
        <p:nvPicPr>
          <p:cNvPr id="7" name="Picture 6" descr="http://1.bp.blogspot.com/-6SRiVTdY4LY/UEBqNFycTMI/AAAAAAAAHLE/6e5ItLsuhTI/s320/scrum+team.png"/>
          <p:cNvPicPr>
            <a:picLocks noChangeAspect="1" noChangeArrowheads="1"/>
          </p:cNvPicPr>
          <p:nvPr/>
        </p:nvPicPr>
        <p:blipFill>
          <a:blip r:embed="rId3"/>
          <a:srcRect/>
          <a:stretch>
            <a:fillRect/>
          </a:stretch>
        </p:blipFill>
        <p:spPr bwMode="auto">
          <a:xfrm>
            <a:off x="8807941" y="3761718"/>
            <a:ext cx="3048000" cy="2333626"/>
          </a:xfrm>
          <a:prstGeom prst="rect">
            <a:avLst/>
          </a:prstGeom>
          <a:noFill/>
        </p:spPr>
      </p:pic>
      <p:sp>
        <p:nvSpPr>
          <p:cNvPr id="8" name="TextBox 7"/>
          <p:cNvSpPr txBox="1"/>
          <p:nvPr/>
        </p:nvSpPr>
        <p:spPr>
          <a:xfrm>
            <a:off x="667219" y="5933761"/>
            <a:ext cx="6408712" cy="323165"/>
          </a:xfrm>
          <a:prstGeom prst="rect">
            <a:avLst/>
          </a:prstGeom>
          <a:noFill/>
        </p:spPr>
        <p:txBody>
          <a:bodyPr wrap="square" rtlCol="0">
            <a:spAutoFit/>
          </a:bodyPr>
          <a:lstStyle/>
          <a:p>
            <a:r>
              <a:rPr lang="en-US" sz="1500" i="1" dirty="0">
                <a:latin typeface="Times New Roman" pitchFamily="18" charset="0"/>
                <a:cs typeface="Times New Roman" pitchFamily="18" charset="0"/>
              </a:rPr>
              <a:t>Refer </a:t>
            </a:r>
            <a:r>
              <a:rPr lang="en-US" sz="1500" i="1" dirty="0" err="1">
                <a:latin typeface="Times New Roman" pitchFamily="18" charset="0"/>
                <a:cs typeface="Times New Roman" pitchFamily="18" charset="0"/>
              </a:rPr>
              <a:t>Sommerville</a:t>
            </a:r>
            <a:r>
              <a:rPr lang="en-US" sz="1500" i="1" dirty="0">
                <a:latin typeface="Times New Roman" pitchFamily="18" charset="0"/>
                <a:cs typeface="Times New Roman" pitchFamily="18" charset="0"/>
              </a:rPr>
              <a:t>, figure 3.4, pg 66 for explanation</a:t>
            </a:r>
            <a:endParaRPr lang="en-MY" sz="1500" i="1" dirty="0">
              <a:latin typeface="Times New Roman" pitchFamily="18" charset="0"/>
              <a:cs typeface="Times New Roman" pitchFamily="18" charset="0"/>
            </a:endParaRPr>
          </a:p>
        </p:txBody>
      </p:sp>
    </p:spTree>
    <p:extLst>
      <p:ext uri="{BB962C8B-B14F-4D97-AF65-F5344CB8AC3E}">
        <p14:creationId xmlns:p14="http://schemas.microsoft.com/office/powerpoint/2010/main" val="82844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906463" lvl="1" indent="-514350">
              <a:buBlip>
                <a:blip r:embed="rId2"/>
              </a:buBlip>
            </a:pPr>
            <a:r>
              <a:rPr lang="en-US" altLang="en-US" dirty="0"/>
              <a:t>Linear Sequential Model/Waterfall Model</a:t>
            </a:r>
          </a:p>
          <a:p>
            <a:pPr marL="906463" lvl="1" indent="-514350">
              <a:buBlip>
                <a:blip r:embed="rId2"/>
              </a:buBlip>
            </a:pPr>
            <a:r>
              <a:rPr lang="en-US" altLang="en-US" dirty="0"/>
              <a:t>Prototyping Model</a:t>
            </a:r>
          </a:p>
          <a:p>
            <a:pPr marL="906463" lvl="1" indent="-514350">
              <a:buBlip>
                <a:blip r:embed="rId2"/>
              </a:buBlip>
            </a:pPr>
            <a:r>
              <a:rPr lang="en-US" altLang="en-US" dirty="0"/>
              <a:t>Rapid Application Model </a:t>
            </a:r>
          </a:p>
          <a:p>
            <a:pPr marL="906463" lvl="1" indent="-514350">
              <a:buBlip>
                <a:blip r:embed="rId2"/>
              </a:buBlip>
            </a:pPr>
            <a:r>
              <a:rPr lang="en-US" altLang="en-US" dirty="0"/>
              <a:t>Evolutionary Model </a:t>
            </a:r>
          </a:p>
          <a:p>
            <a:pPr marL="1614488" lvl="2" indent="-514350">
              <a:buFont typeface="Wingdings" panose="05000000000000000000" pitchFamily="2" charset="2"/>
              <a:buChar char="Ø"/>
            </a:pPr>
            <a:r>
              <a:rPr lang="en-US" altLang="en-US" sz="2600" dirty="0"/>
              <a:t>Incremental</a:t>
            </a:r>
            <a:r>
              <a:rPr lang="en-US" altLang="en-US" sz="2200" dirty="0"/>
              <a:t> Model </a:t>
            </a:r>
          </a:p>
          <a:p>
            <a:pPr marL="1614488" lvl="2" indent="-514350">
              <a:buFont typeface="Wingdings" panose="05000000000000000000" pitchFamily="2" charset="2"/>
              <a:buChar char="Ø"/>
            </a:pPr>
            <a:r>
              <a:rPr lang="en-US" altLang="en-US" sz="2600" dirty="0"/>
              <a:t>Spiral Model</a:t>
            </a:r>
          </a:p>
          <a:p>
            <a:pPr marL="906463" lvl="1" indent="-514350">
              <a:buBlip>
                <a:blip r:embed="rId2"/>
              </a:buBlip>
            </a:pPr>
            <a:r>
              <a:rPr lang="en-US" altLang="en-US" dirty="0"/>
              <a:t>Component-based Development Model </a:t>
            </a:r>
          </a:p>
          <a:p>
            <a:pPr marL="906463" lvl="1" indent="-514350">
              <a:buBlip>
                <a:blip r:embed="rId2"/>
              </a:buBlip>
            </a:pPr>
            <a:r>
              <a:rPr lang="en-US" altLang="en-US" dirty="0"/>
              <a:t>Agile Software Development</a:t>
            </a:r>
          </a:p>
          <a:p>
            <a:pPr marL="1614488" lvl="2" indent="-514350">
              <a:buFont typeface="Wingdings" panose="05000000000000000000" pitchFamily="2" charset="2"/>
              <a:buChar char="Ø"/>
            </a:pPr>
            <a:r>
              <a:rPr lang="en-US" altLang="en-US" sz="2600" dirty="0"/>
              <a:t>Extreme</a:t>
            </a:r>
            <a:r>
              <a:rPr lang="en-US" altLang="en-US" dirty="0"/>
              <a:t> Programming</a:t>
            </a:r>
          </a:p>
        </p:txBody>
      </p:sp>
      <p:sp>
        <p:nvSpPr>
          <p:cNvPr id="3" name="Title 2"/>
          <p:cNvSpPr>
            <a:spLocks noGrp="1"/>
          </p:cNvSpPr>
          <p:nvPr>
            <p:ph type="title"/>
          </p:nvPr>
        </p:nvSpPr>
        <p:spPr/>
        <p:txBody>
          <a:bodyPr/>
          <a:lstStyle/>
          <a:p>
            <a:r>
              <a:rPr lang="en-MY" dirty="0"/>
              <a:t>Software Process Model</a:t>
            </a:r>
          </a:p>
        </p:txBody>
      </p:sp>
      <p:sp>
        <p:nvSpPr>
          <p:cNvPr id="4" name="Slide Number Placeholder 3"/>
          <p:cNvSpPr>
            <a:spLocks noGrp="1"/>
          </p:cNvSpPr>
          <p:nvPr>
            <p:ph type="sldNum" sz="quarter" idx="12"/>
          </p:nvPr>
        </p:nvSpPr>
        <p:spPr/>
        <p:txBody>
          <a:bodyPr/>
          <a:lstStyle/>
          <a:p>
            <a:fld id="{401CF334-2D5C-4859-84A6-CA7E6E43FAEB}" type="slidenum">
              <a:rPr lang="en-US" smtClean="0"/>
              <a:t>97</a:t>
            </a:fld>
            <a:endParaRPr lang="en-US"/>
          </a:p>
        </p:txBody>
      </p:sp>
    </p:spTree>
    <p:extLst>
      <p:ext uri="{BB962C8B-B14F-4D97-AF65-F5344CB8AC3E}">
        <p14:creationId xmlns:p14="http://schemas.microsoft.com/office/powerpoint/2010/main" val="175431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98</a:t>
            </a:fld>
            <a:endParaRPr lang="en-US"/>
          </a:p>
        </p:txBody>
      </p:sp>
      <p:sp>
        <p:nvSpPr>
          <p:cNvPr id="3" name="Title 2"/>
          <p:cNvSpPr>
            <a:spLocks noGrp="1"/>
          </p:cNvSpPr>
          <p:nvPr>
            <p:ph type="title"/>
          </p:nvPr>
        </p:nvSpPr>
        <p:spPr/>
        <p:txBody>
          <a:bodyPr/>
          <a:lstStyle/>
          <a:p>
            <a:r>
              <a:rPr lang="en-MY" dirty="0"/>
              <a:t>Exercise</a:t>
            </a:r>
          </a:p>
        </p:txBody>
      </p:sp>
      <p:pic>
        <p:nvPicPr>
          <p:cNvPr id="5" name="Picture 4">
            <a:extLst>
              <a:ext uri="{FF2B5EF4-FFF2-40B4-BE49-F238E27FC236}">
                <a16:creationId xmlns:a16="http://schemas.microsoft.com/office/drawing/2014/main" id="{E5C0E93F-C40A-4EAC-83BB-D25900C08582}"/>
              </a:ext>
            </a:extLst>
          </p:cNvPr>
          <p:cNvPicPr>
            <a:picLocks noChangeAspect="1"/>
          </p:cNvPicPr>
          <p:nvPr/>
        </p:nvPicPr>
        <p:blipFill>
          <a:blip r:embed="rId2"/>
          <a:stretch>
            <a:fillRect/>
          </a:stretch>
        </p:blipFill>
        <p:spPr>
          <a:xfrm>
            <a:off x="609600" y="1618055"/>
            <a:ext cx="10135478" cy="4557155"/>
          </a:xfrm>
          <a:prstGeom prst="rect">
            <a:avLst/>
          </a:prstGeom>
        </p:spPr>
      </p:pic>
    </p:spTree>
    <p:extLst>
      <p:ext uri="{BB962C8B-B14F-4D97-AF65-F5344CB8AC3E}">
        <p14:creationId xmlns:p14="http://schemas.microsoft.com/office/powerpoint/2010/main" val="285733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99</a:t>
            </a:fld>
            <a:endParaRPr lang="en-US"/>
          </a:p>
        </p:txBody>
      </p:sp>
      <p:sp>
        <p:nvSpPr>
          <p:cNvPr id="3" name="Content Placeholder 2"/>
          <p:cNvSpPr>
            <a:spLocks noGrp="1"/>
          </p:cNvSpPr>
          <p:nvPr>
            <p:ph idx="1"/>
          </p:nvPr>
        </p:nvSpPr>
        <p:spPr>
          <a:xfrm>
            <a:off x="609600" y="1079157"/>
            <a:ext cx="10972800" cy="5642319"/>
          </a:xfrm>
        </p:spPr>
        <p:txBody>
          <a:bodyPr>
            <a:normAutofit fontScale="77500" lnSpcReduction="20000"/>
          </a:bodyPr>
          <a:lstStyle/>
          <a:p>
            <a:pPr marL="0" indent="0">
              <a:lnSpc>
                <a:spcPct val="120000"/>
              </a:lnSpc>
              <a:spcBef>
                <a:spcPts val="0"/>
              </a:spcBef>
              <a:spcAft>
                <a:spcPts val="1800"/>
              </a:spcAft>
              <a:buNone/>
            </a:pPr>
            <a:r>
              <a:rPr lang="en-US" dirty="0"/>
              <a:t>The software organization you are working with has recently successfully bid for a project to develop an e-learning system for a local established college. You are being assigned as a project manager to lead a project team of 12 members to handle this project. </a:t>
            </a:r>
            <a:endParaRPr lang="en-MY" dirty="0"/>
          </a:p>
          <a:p>
            <a:pPr marL="0" indent="0">
              <a:lnSpc>
                <a:spcPct val="120000"/>
              </a:lnSpc>
              <a:spcBef>
                <a:spcPts val="0"/>
              </a:spcBef>
              <a:spcAft>
                <a:spcPts val="1800"/>
              </a:spcAft>
              <a:buNone/>
            </a:pPr>
            <a:r>
              <a:rPr lang="en-US" dirty="0"/>
              <a:t>During the requirement analysis stage, you found out that some of the requirements have not confirmed and finalized by your client. Furthermore, some of the hardware needed to develop certain parts of the system have to order from oversea vendors and they cannot promise the availability of these hardware in the early stage of development. However, your client wants the confirmed areas of the system to be delivered within two months time so that they can use this new system as part of the marketing strategies for the coming new academic intake. </a:t>
            </a:r>
            <a:endParaRPr lang="en-MY" dirty="0"/>
          </a:p>
          <a:p>
            <a:pPr marL="0" indent="0">
              <a:lnSpc>
                <a:spcPct val="120000"/>
              </a:lnSpc>
              <a:spcBef>
                <a:spcPts val="0"/>
              </a:spcBef>
              <a:spcAft>
                <a:spcPts val="1800"/>
              </a:spcAft>
              <a:buNone/>
            </a:pPr>
            <a:r>
              <a:rPr lang="en-US" dirty="0"/>
              <a:t>Recommend an appropriate process model you would use to manage the above project. Justify your selection. You may state any assumptions to support your answer. </a:t>
            </a:r>
            <a:endParaRPr lang="en-MY" dirty="0"/>
          </a:p>
        </p:txBody>
      </p:sp>
      <p:sp>
        <p:nvSpPr>
          <p:cNvPr id="4" name="Title 3"/>
          <p:cNvSpPr>
            <a:spLocks noGrp="1"/>
          </p:cNvSpPr>
          <p:nvPr>
            <p:ph type="title"/>
          </p:nvPr>
        </p:nvSpPr>
        <p:spPr>
          <a:xfrm>
            <a:off x="609600" y="201580"/>
            <a:ext cx="10972800" cy="725142"/>
          </a:xfrm>
        </p:spPr>
        <p:txBody>
          <a:bodyPr/>
          <a:lstStyle/>
          <a:p>
            <a:r>
              <a:rPr lang="en-MY" dirty="0"/>
              <a:t>Exercise</a:t>
            </a:r>
          </a:p>
        </p:txBody>
      </p:sp>
    </p:spTree>
    <p:extLst>
      <p:ext uri="{BB962C8B-B14F-4D97-AF65-F5344CB8AC3E}">
        <p14:creationId xmlns:p14="http://schemas.microsoft.com/office/powerpoint/2010/main" val="413331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sentation on brainstorming">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entury Gothic-Palatino Linotyp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Presentation on brainstorming" id="{C229246F-E851-40FB-8E1D-535DCA6AFD71}" vid="{8D346C02-FE09-4A8E-BC58-EB73E373F0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3BE57A2-D666-4652-B423-3EEF5C79D9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brainstorming presentation</Template>
  <TotalTime>0</TotalTime>
  <Words>4090</Words>
  <Application>Microsoft Office PowerPoint</Application>
  <PresentationFormat>Widescreen</PresentationFormat>
  <Paragraphs>934</Paragraphs>
  <Slides>99</Slides>
  <Notes>7</Notes>
  <HiddenSlides>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99</vt:i4>
      </vt:variant>
    </vt:vector>
  </HeadingPairs>
  <TitlesOfParts>
    <vt:vector size="114" baseType="lpstr">
      <vt:lpstr>Geneva</vt:lpstr>
      <vt:lpstr>Aharoni</vt:lpstr>
      <vt:lpstr>Algerian</vt:lpstr>
      <vt:lpstr>Arial</vt:lpstr>
      <vt:lpstr>Bookman Old Style</vt:lpstr>
      <vt:lpstr>Calibri</vt:lpstr>
      <vt:lpstr>Century Gothic</vt:lpstr>
      <vt:lpstr>Comic Sans MS</vt:lpstr>
      <vt:lpstr>Lucida Sans Unicode</vt:lpstr>
      <vt:lpstr>Palatino Linotype</vt:lpstr>
      <vt:lpstr>Times New Roman</vt:lpstr>
      <vt:lpstr>Wingdings</vt:lpstr>
      <vt:lpstr>Wingdings 2</vt:lpstr>
      <vt:lpstr>Wingdings 3</vt:lpstr>
      <vt:lpstr>Presentation on brainstorming</vt:lpstr>
      <vt:lpstr>Chapter 2  Software Process Models</vt:lpstr>
      <vt:lpstr>Lesson Objectives</vt:lpstr>
      <vt:lpstr>Software Process</vt:lpstr>
      <vt:lpstr>Software Process</vt:lpstr>
      <vt:lpstr>Software Process Model</vt:lpstr>
      <vt:lpstr>Software Process Model</vt:lpstr>
      <vt:lpstr>Software Process Model</vt:lpstr>
      <vt:lpstr>1. Linear Sequential Model/Waterfall Model</vt:lpstr>
      <vt:lpstr>1. Linear Sequential Model/Waterfall Model</vt:lpstr>
      <vt:lpstr>1. Linear Sequential Model/Waterfall Model</vt:lpstr>
      <vt:lpstr>1. Linear Sequential Model/Waterfall Model</vt:lpstr>
      <vt:lpstr>PowerPoint Presentation</vt:lpstr>
      <vt:lpstr>1. Linear Sequential Model/Waterfall Model</vt:lpstr>
      <vt:lpstr>1. Linear Sequential Model/Waterfall Model</vt:lpstr>
      <vt:lpstr>2. Prototyping Model</vt:lpstr>
      <vt:lpstr>2. Prototyping Model</vt:lpstr>
      <vt:lpstr>2. Prototyping Model</vt:lpstr>
      <vt:lpstr>2. Prototyping Model</vt:lpstr>
      <vt:lpstr>2. Prototyping Model</vt:lpstr>
      <vt:lpstr>2. Prototyping Model</vt:lpstr>
      <vt:lpstr>2. Prototyping Model – How to create?</vt:lpstr>
      <vt:lpstr>Throwaway vs Evolutionary Prototyping</vt:lpstr>
      <vt:lpstr>Throwaway vs Evolutionary Prototyping</vt:lpstr>
      <vt:lpstr>Throwaway Prototyping</vt:lpstr>
      <vt:lpstr>Evolutionary Prototyping</vt:lpstr>
      <vt:lpstr>Throwaway vs Evolutionary Prototyping</vt:lpstr>
      <vt:lpstr>Throwaway vs Evolutionary Prototyping</vt:lpstr>
      <vt:lpstr>Throwaway vs Evolutionary Prototyping</vt:lpstr>
      <vt:lpstr>Benefits of Prototyping</vt:lpstr>
      <vt:lpstr>Benefits of Prototyping</vt:lpstr>
      <vt:lpstr>PowerPoint Presentation</vt:lpstr>
      <vt:lpstr>Drawbacks of Prototyping</vt:lpstr>
      <vt:lpstr>Drawbacks of Prototyping</vt:lpstr>
      <vt:lpstr>Discussion</vt:lpstr>
      <vt:lpstr>2. Prototyping Model</vt:lpstr>
      <vt:lpstr>PowerPoint Presentation</vt:lpstr>
      <vt:lpstr>3. Rapid Application Development (RAD) Model</vt:lpstr>
      <vt:lpstr>3. The RAD Model</vt:lpstr>
      <vt:lpstr>3. The RAD Model</vt:lpstr>
      <vt:lpstr>3. The RAD Model</vt:lpstr>
      <vt:lpstr>3. The RAD Model</vt:lpstr>
      <vt:lpstr>3. The RAD Model</vt:lpstr>
      <vt:lpstr>PowerPoint Presentation</vt:lpstr>
      <vt:lpstr>3. The RAD Model</vt:lpstr>
      <vt:lpstr>Exercise </vt:lpstr>
      <vt:lpstr>PowerPoint Presentation</vt:lpstr>
      <vt:lpstr>Evolutionary Software Process Model</vt:lpstr>
      <vt:lpstr>Evolutionary Software Process Model</vt:lpstr>
      <vt:lpstr>4. Evolutionary Software Process Model:  Incremental Model </vt:lpstr>
      <vt:lpstr>PowerPoint Presentation</vt:lpstr>
      <vt:lpstr>4. Evolutionary Software Process Model:  Incremental Model </vt:lpstr>
      <vt:lpstr>PowerPoint Presentation</vt:lpstr>
      <vt:lpstr>4. Evolutionary Software Process Model:  Incremental Model </vt:lpstr>
      <vt:lpstr>4. Evolutionary Software Process Model:  Incremental Model </vt:lpstr>
      <vt:lpstr>4. Evolutionary Software Process Model:  Incremental Model </vt:lpstr>
      <vt:lpstr>5. Evolutionary Software Process Model:  Spiral Model </vt:lpstr>
      <vt:lpstr>5. Evolutionary Software Process Model:  Spiral Model </vt:lpstr>
      <vt:lpstr>5. Evolutionary Software Process Model:  Spiral Model </vt:lpstr>
      <vt:lpstr>5. Evolutionary Software Process Model:  Spiral Model Example</vt:lpstr>
      <vt:lpstr>5. Evolutionary Software Process Model:  Spiral Model Example</vt:lpstr>
      <vt:lpstr>5. Evolutionary Software Process Model:  Spiral Model Example</vt:lpstr>
      <vt:lpstr>5. Evolutionary Software Process Model:  Spiral Model Example</vt:lpstr>
      <vt:lpstr>5. Evolutionary Software Process Model:  Spiral Model Example</vt:lpstr>
      <vt:lpstr>5. Evolutionary Software Process Model:  Spiral Model Example</vt:lpstr>
      <vt:lpstr>5. Evolutionary Software Process Model:  Spiral Model Example</vt:lpstr>
      <vt:lpstr>5. Evolutionary Software Process Model:  Spiral Model Example</vt:lpstr>
      <vt:lpstr>5. Evolutionary Software Process Model:  Spiral Model Example</vt:lpstr>
      <vt:lpstr>5. Evolutionary Software Process Model:  Spiral Model Example</vt:lpstr>
      <vt:lpstr>5. Evolutionary Software Process Model:  Spiral Model Example</vt:lpstr>
      <vt:lpstr>5. Evolutionary Software Process Model:  Spiral Model Example</vt:lpstr>
      <vt:lpstr>5. Evolutionary Software Process Model:  Spiral Model Example</vt:lpstr>
      <vt:lpstr>5. Evolutionary Software Process Model:  Spiral Model Example</vt:lpstr>
      <vt:lpstr>5. Evolutionary Software Process Model:  Spiral Model </vt:lpstr>
      <vt:lpstr>6. Component-based Development</vt:lpstr>
      <vt:lpstr>6. Component-based Development</vt:lpstr>
      <vt:lpstr>6. Component-based Development</vt:lpstr>
      <vt:lpstr>6. Component-based Development</vt:lpstr>
      <vt:lpstr>7. Agile Software Development</vt:lpstr>
      <vt:lpstr>7. Agile Software Development</vt:lpstr>
      <vt:lpstr>7. Agile Software Development</vt:lpstr>
      <vt:lpstr>7. Agile Software Development</vt:lpstr>
      <vt:lpstr>7. Agile Software Development</vt:lpstr>
      <vt:lpstr>7. Agile Software Development</vt:lpstr>
      <vt:lpstr>7. Agile Software Development</vt:lpstr>
      <vt:lpstr>7. Agile Software Development</vt:lpstr>
      <vt:lpstr>7. Agile Software Development</vt:lpstr>
      <vt:lpstr>7. Agile Software Development</vt:lpstr>
      <vt:lpstr>7. Agile Software Development</vt:lpstr>
      <vt:lpstr>Exercise</vt:lpstr>
      <vt:lpstr>Exercise</vt:lpstr>
      <vt:lpstr>Exercise</vt:lpstr>
      <vt:lpstr>8. Extreme Programming</vt:lpstr>
      <vt:lpstr>8. Extreme Programming</vt:lpstr>
      <vt:lpstr>8. Extreme Programming</vt:lpstr>
      <vt:lpstr>8. Extreme Programming</vt:lpstr>
      <vt:lpstr>8. Extreme Programming</vt:lpstr>
      <vt:lpstr>Software Process Model</vt:lpstr>
      <vt:lpstr>Exercise</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2015-09-21T02:56:40Z</dcterms:created>
  <dcterms:modified xsi:type="dcterms:W3CDTF">2020-09-18T08:52:26Z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TC034606379991</vt:lpwstr>
  </property>
</Properties>
</file>